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media/image1.svg" ContentType="image/svg+xml"/>
  <Override PartName="/ppt/media/image10.svg" ContentType="image/svg+xml"/>
  <Override PartName="/ppt/media/image11.svg" ContentType="image/svg+xml"/>
  <Override PartName="/ppt/media/image12.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372" r:id="rId4"/>
    <p:sldId id="373" r:id="rId6"/>
    <p:sldId id="497" r:id="rId7"/>
    <p:sldId id="306" r:id="rId8"/>
    <p:sldId id="824" r:id="rId9"/>
    <p:sldId id="826" r:id="rId10"/>
    <p:sldId id="311" r:id="rId11"/>
    <p:sldId id="827" r:id="rId12"/>
    <p:sldId id="828" r:id="rId13"/>
    <p:sldId id="307" r:id="rId14"/>
    <p:sldId id="315" r:id="rId15"/>
    <p:sldId id="972" r:id="rId16"/>
    <p:sldId id="829" r:id="rId17"/>
    <p:sldId id="830" r:id="rId18"/>
    <p:sldId id="318" r:id="rId19"/>
    <p:sldId id="831" r:id="rId20"/>
    <p:sldId id="832" r:id="rId21"/>
    <p:sldId id="833" r:id="rId22"/>
    <p:sldId id="323" r:id="rId23"/>
    <p:sldId id="834" r:id="rId24"/>
    <p:sldId id="325" r:id="rId25"/>
    <p:sldId id="835" r:id="rId26"/>
    <p:sldId id="327" r:id="rId27"/>
    <p:sldId id="328" r:id="rId28"/>
    <p:sldId id="850" r:id="rId29"/>
    <p:sldId id="851" r:id="rId30"/>
    <p:sldId id="852" r:id="rId31"/>
    <p:sldId id="854" r:id="rId32"/>
    <p:sldId id="853" r:id="rId33"/>
    <p:sldId id="855" r:id="rId34"/>
    <p:sldId id="856" r:id="rId35"/>
    <p:sldId id="858" r:id="rId36"/>
    <p:sldId id="859" r:id="rId37"/>
    <p:sldId id="860" r:id="rId38"/>
    <p:sldId id="861" r:id="rId39"/>
    <p:sldId id="862" r:id="rId40"/>
    <p:sldId id="863" r:id="rId41"/>
    <p:sldId id="864" r:id="rId42"/>
    <p:sldId id="865" r:id="rId43"/>
    <p:sldId id="866" r:id="rId44"/>
    <p:sldId id="867" r:id="rId45"/>
    <p:sldId id="924" r:id="rId46"/>
    <p:sldId id="868" r:id="rId47"/>
    <p:sldId id="869" r:id="rId48"/>
    <p:sldId id="870" r:id="rId49"/>
    <p:sldId id="871" r:id="rId50"/>
    <p:sldId id="872" r:id="rId51"/>
    <p:sldId id="873" r:id="rId52"/>
    <p:sldId id="874" r:id="rId53"/>
    <p:sldId id="875" r:id="rId54"/>
    <p:sldId id="352" r:id="rId55"/>
    <p:sldId id="353" r:id="rId56"/>
    <p:sldId id="354" r:id="rId57"/>
    <p:sldId id="355" r:id="rId58"/>
    <p:sldId id="357" r:id="rId59"/>
    <p:sldId id="359" r:id="rId60"/>
    <p:sldId id="360" r:id="rId61"/>
    <p:sldId id="361" r:id="rId62"/>
    <p:sldId id="362" r:id="rId63"/>
    <p:sldId id="363" r:id="rId64"/>
    <p:sldId id="437" r:id="rId65"/>
    <p:sldId id="365" r:id="rId66"/>
    <p:sldId id="439" r:id="rId67"/>
    <p:sldId id="897" r:id="rId68"/>
    <p:sldId id="898" r:id="rId69"/>
    <p:sldId id="899" r:id="rId70"/>
    <p:sldId id="900" r:id="rId71"/>
    <p:sldId id="901" r:id="rId72"/>
    <p:sldId id="902" r:id="rId73"/>
    <p:sldId id="903" r:id="rId74"/>
    <p:sldId id="904" r:id="rId75"/>
    <p:sldId id="905" r:id="rId76"/>
    <p:sldId id="371" r:id="rId77"/>
    <p:sldId id="277"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B5147CA-2AE1-4F04-8A7B-6D52973CCDED}">
          <p14:sldIdLst>
            <p14:sldId id="372"/>
            <p14:sldId id="373"/>
            <p14:sldId id="497"/>
            <p14:sldId id="306"/>
            <p14:sldId id="824"/>
            <p14:sldId id="826"/>
            <p14:sldId id="311"/>
            <p14:sldId id="827"/>
            <p14:sldId id="828"/>
            <p14:sldId id="307"/>
            <p14:sldId id="315"/>
            <p14:sldId id="972"/>
            <p14:sldId id="829"/>
            <p14:sldId id="830"/>
            <p14:sldId id="318"/>
            <p14:sldId id="831"/>
            <p14:sldId id="832"/>
            <p14:sldId id="833"/>
            <p14:sldId id="323"/>
            <p14:sldId id="834"/>
            <p14:sldId id="325"/>
            <p14:sldId id="835"/>
            <p14:sldId id="327"/>
            <p14:sldId id="328"/>
            <p14:sldId id="850"/>
            <p14:sldId id="851"/>
            <p14:sldId id="852"/>
            <p14:sldId id="854"/>
            <p14:sldId id="853"/>
            <p14:sldId id="855"/>
            <p14:sldId id="856"/>
            <p14:sldId id="858"/>
            <p14:sldId id="859"/>
            <p14:sldId id="860"/>
            <p14:sldId id="861"/>
            <p14:sldId id="862"/>
            <p14:sldId id="863"/>
            <p14:sldId id="864"/>
            <p14:sldId id="865"/>
            <p14:sldId id="866"/>
            <p14:sldId id="867"/>
            <p14:sldId id="924"/>
          </p14:sldIdLst>
        </p14:section>
        <p14:section name="第3讲第1次课内容回顾" id="{D4E8F64D-4B24-4BD0-98C6-6CD1F1579E2A}">
          <p14:sldIdLst/>
        </p14:section>
        <p14:section name="第3讲第2次课" id="{006EA9C7-F5A8-4487-A78D-BB34DBC29F00}">
          <p14:sldIdLst>
            <p14:sldId id="868"/>
            <p14:sldId id="869"/>
            <p14:sldId id="870"/>
            <p14:sldId id="871"/>
            <p14:sldId id="872"/>
            <p14:sldId id="873"/>
            <p14:sldId id="874"/>
            <p14:sldId id="875"/>
            <p14:sldId id="352"/>
            <p14:sldId id="353"/>
            <p14:sldId id="354"/>
            <p14:sldId id="355"/>
            <p14:sldId id="357"/>
            <p14:sldId id="359"/>
            <p14:sldId id="360"/>
            <p14:sldId id="361"/>
            <p14:sldId id="362"/>
            <p14:sldId id="363"/>
            <p14:sldId id="437"/>
            <p14:sldId id="365"/>
            <p14:sldId id="439"/>
            <p14:sldId id="897"/>
            <p14:sldId id="898"/>
            <p14:sldId id="899"/>
            <p14:sldId id="900"/>
            <p14:sldId id="901"/>
            <p14:sldId id="902"/>
            <p14:sldId id="903"/>
            <p14:sldId id="904"/>
            <p14:sldId id="905"/>
            <p14:sldId id="371"/>
            <p14:sldId id="27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 l" initials="jl"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9D9D9"/>
    <a:srgbClr val="F4F4F4"/>
    <a:srgbClr val="FBFBFB"/>
    <a:srgbClr val="F5F5F4"/>
    <a:srgbClr val="FAFAF9"/>
    <a:srgbClr val="EDEDEC"/>
    <a:srgbClr val="F8F8F8"/>
    <a:srgbClr val="FDFDFD"/>
    <a:srgbClr val="FCFC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06" autoAdjust="0"/>
    <p:restoredTop sz="77006" autoAdjust="0"/>
  </p:normalViewPr>
  <p:slideViewPr>
    <p:cSldViewPr snapToGrid="0" showGuides="1">
      <p:cViewPr varScale="1">
        <p:scale>
          <a:sx n="60" d="100"/>
          <a:sy n="60" d="100"/>
        </p:scale>
        <p:origin x="62" y="547"/>
      </p:cViewPr>
      <p:guideLst>
        <p:guide pos="416"/>
        <p:guide pos="7240"/>
        <p:guide orient="horz" pos="1667"/>
        <p:guide orient="horz" pos="459"/>
        <p:guide orient="horz" pos="3928"/>
        <p:guide orient="horz" pos="38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4" Type="http://schemas.openxmlformats.org/officeDocument/2006/relationships/customXml" Target="../customXml/item1.xml"/><Relationship Id="rId83" Type="http://schemas.openxmlformats.org/officeDocument/2006/relationships/customXmlProps" Target="../customXml/itemProps7.xml"/><Relationship Id="rId82" Type="http://schemas.openxmlformats.org/officeDocument/2006/relationships/commentAuthors" Target="commen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4.xml"/><Relationship Id="rId79" Type="http://schemas.openxmlformats.org/officeDocument/2006/relationships/presProps" Target="presProps.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09T10:50:02.581" idx="1">
    <p:pos x="6921" y="541"/>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09A70F-0E9E-9B45-9B37-F3EE0BE4F5F0}"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65C786-A33B-7143-AA94-C2ACF7DFC54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进化型原型的第一次演变，因为它将作为实现需求中易于理解和稳定部分的试验性版本。</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从测试和首次使用中获得的信息将引起下一次软件原型的更新，正是这样不断增长并更新，使软件才能从一系列进化型原型发展为实现最终完整的产品。</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原型法是一种减少软件项目失败风险的技术。然而，原型法又引入了自身的风险。最大的风险是用户或者经理看到一个正在运行的原型从而以为产品即将完成。</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03DFCBF-C26E-48B2-86DC-BC5F3014ED3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5C786-A33B-7143-AA94-C2ACF7DFC54B}"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zh-CN" altLang="en-US" dirty="0">
                <a:solidFill>
                  <a:schemeClr val="dk1"/>
                </a:solidFill>
                <a:latin typeface="微软雅黑" panose="020B0503020204020204" pitchFamily="34" charset="-122"/>
                <a:ea typeface="微软雅黑" panose="020B0503020204020204" pitchFamily="34" charset="-122"/>
                <a:sym typeface="+mn-ea"/>
              </a:rPr>
              <a:t>在项目的早期阶段设定优先级有助于你逐步作出相互协调的决策，而不是在最后阶段匆忙决定。在你判断出需求的低优先级之前，如果你已经实现了将近一半的特性，那这将是一种浪费人力的做法。</a:t>
            </a:r>
            <a:endParaRPr lang="zh-CN" altLang="en-US" dirty="0">
              <a:solidFill>
                <a:schemeClr val="dk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150000"/>
              </a:lnSpc>
            </a:pPr>
            <a:r>
              <a:rPr lang="zh-CN" altLang="en-US" dirty="0">
                <a:latin typeface="微软雅黑" panose="020B0503020204020204" pitchFamily="34" charset="-122"/>
                <a:ea typeface="微软雅黑" panose="020B0503020204020204" pitchFamily="34" charset="-122"/>
                <a:sym typeface="+mn-ea"/>
              </a:rPr>
              <a:t>如果确实是几乎所有的需求都具有高优先级，那么，项目就面临着不能完全获得成功的风险，因此，应该制定相应的计划。可以通过废除那些不必要的需求并且简化那些过于复杂的需求来进行调整。</a:t>
            </a: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150000"/>
              </a:lnSpc>
            </a:pPr>
            <a:r>
              <a:rPr lang="zh-CN" altLang="en-US" dirty="0">
                <a:latin typeface="微软雅黑" panose="020B0503020204020204" pitchFamily="34" charset="-122"/>
                <a:ea typeface="微软雅黑" panose="020B0503020204020204" pitchFamily="34" charset="-122"/>
                <a:sym typeface="+mn-ea"/>
              </a:rPr>
              <a:t>设定优先级的一般方法是把需求分成三类。表</a:t>
            </a:r>
            <a:r>
              <a:rPr lang="en-US" altLang="zh-CN" dirty="0">
                <a:latin typeface="微软雅黑" panose="020B0503020204020204" pitchFamily="34" charset="-122"/>
                <a:ea typeface="微软雅黑" panose="020B0503020204020204" pitchFamily="34" charset="-122"/>
                <a:sym typeface="+mn-ea"/>
              </a:rPr>
              <a:t>3.2</a:t>
            </a:r>
            <a:r>
              <a:rPr lang="zh-CN" altLang="en-US" dirty="0">
                <a:latin typeface="微软雅黑" panose="020B0503020204020204" pitchFamily="34" charset="-122"/>
                <a:ea typeface="微软雅黑" panose="020B0503020204020204" pitchFamily="34" charset="-122"/>
                <a:sym typeface="+mn-ea"/>
              </a:rPr>
              <a:t>描述了设定优先级的三层方法。这些是一种主观上的方法，而且不够精确。因此，涉众必须对他们所采用的每一个优先级等级的含义达成一致意见。</a:t>
            </a:r>
            <a:endParaRPr lang="zh-CN" altLang="en-US" dirty="0">
              <a:latin typeface="微软雅黑" panose="020B0503020204020204" pitchFamily="34" charset="-122"/>
              <a:ea typeface="微软雅黑" panose="020B0503020204020204" pitchFamily="34" charset="-122"/>
            </a:endParaRPr>
          </a:p>
          <a:p>
            <a:pPr indent="457200">
              <a:lnSpc>
                <a:spcPct val="150000"/>
              </a:lnSpc>
            </a:pPr>
            <a:r>
              <a:rPr lang="zh-CN" altLang="en-US" dirty="0">
                <a:latin typeface="微软雅黑" panose="020B0503020204020204" pitchFamily="34" charset="-122"/>
                <a:ea typeface="微软雅黑" panose="020B0503020204020204" pitchFamily="34" charset="-122"/>
                <a:sym typeface="+mn-ea"/>
              </a:rPr>
              <a:t>如果人们混淆了高、中、低这样的术语，那么就要更多地使用如提交、允许时间、和将来发行版本等确定的词语。</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sym typeface="+mn-ea"/>
              </a:rPr>
              <a:t>即使是一个中等大小的项目也会有成千上万个功能需求，以至于不能从分析和一致性角度对这些需求进行分类。为了使需求易于管理，必须为设定优先级选择一个合适的抽象层次</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使用实例、特性或详细功能需求。在一个单一的使用实例中，某些特定的可选过程可能比其它过程具有更高的优先级。你可能决定在特性层上进行最初的优先级设定，然后在特定的特性中分别设定功能需求的优先级。这有助于你从可以延期实现的精化需求中识别核心功能。文档则同等对待所有低优先级的需求，因为它们的优先级可能后来还要被改变，并且知道关于这些需求的信息有助于开发者提前规划将来软件的升级版本。</a:t>
            </a: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sym typeface="+mn-ea"/>
              </a:rPr>
              <a:t>在一个小项目中，风险承担者们可以随意赞成需求的优先级。对于大的、有争议的项目则需要一种更加结构化的方法，采用这种方法可以消除一些情感、政策以及处理过程中的推测。</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150000"/>
              </a:lnSpc>
            </a:pPr>
            <a:r>
              <a:rPr lang="zh-CN" altLang="en-US" dirty="0">
                <a:latin typeface="微软雅黑" panose="020B0503020204020204" pitchFamily="34" charset="-122"/>
                <a:ea typeface="微软雅黑" panose="020B0503020204020204" pitchFamily="34" charset="-122"/>
                <a:sym typeface="+mn-ea"/>
              </a:rPr>
              <a:t>另一种方法是质量功能部署</a:t>
            </a:r>
            <a:r>
              <a:rPr lang="en-US" altLang="zh-CN" dirty="0">
                <a:latin typeface="微软雅黑" panose="020B0503020204020204" pitchFamily="34" charset="-122"/>
                <a:ea typeface="微软雅黑" panose="020B0503020204020204" pitchFamily="34" charset="-122"/>
                <a:sym typeface="+mn-ea"/>
              </a:rPr>
              <a:t>(Quality Function Deploy </a:t>
            </a:r>
            <a:r>
              <a:rPr lang="en-US" altLang="zh-CN" dirty="0" err="1">
                <a:latin typeface="微软雅黑" panose="020B0503020204020204" pitchFamily="34" charset="-122"/>
                <a:ea typeface="微软雅黑" panose="020B0503020204020204" pitchFamily="34" charset="-122"/>
                <a:sym typeface="+mn-ea"/>
              </a:rPr>
              <a:t>ment,QFD</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，它是能够将客户价值和所提议的产品功能相联系的一种综合方法。</a:t>
            </a:r>
            <a:endParaRPr lang="zh-CN" altLang="en-US" dirty="0">
              <a:latin typeface="微软雅黑" panose="020B0503020204020204" pitchFamily="34" charset="-122"/>
              <a:ea typeface="微软雅黑" panose="020B0503020204020204" pitchFamily="34" charset="-122"/>
            </a:endParaRPr>
          </a:p>
          <a:p>
            <a:pPr indent="457200">
              <a:lnSpc>
                <a:spcPct val="150000"/>
              </a:lnSpc>
            </a:pPr>
            <a:r>
              <a:rPr lang="zh-CN" altLang="en-US" dirty="0">
                <a:latin typeface="微软雅黑" panose="020B0503020204020204" pitchFamily="34" charset="-122"/>
                <a:ea typeface="微软雅黑" panose="020B0503020204020204" pitchFamily="34" charset="-122"/>
                <a:sym typeface="+mn-ea"/>
              </a:rPr>
              <a:t>第三种方法来自完全质量管理</a:t>
            </a:r>
            <a:r>
              <a:rPr lang="en-US" altLang="zh-CN" dirty="0">
                <a:latin typeface="微软雅黑" panose="020B0503020204020204" pitchFamily="34" charset="-122"/>
                <a:ea typeface="微软雅黑" panose="020B0503020204020204" pitchFamily="34" charset="-122"/>
                <a:sym typeface="+mn-ea"/>
              </a:rPr>
              <a:t>(Total Quality </a:t>
            </a:r>
            <a:r>
              <a:rPr lang="en-US" altLang="zh-CN" dirty="0" err="1">
                <a:latin typeface="微软雅黑" panose="020B0503020204020204" pitchFamily="34" charset="-122"/>
                <a:ea typeface="微软雅黑" panose="020B0503020204020204" pitchFamily="34" charset="-122"/>
                <a:sym typeface="+mn-ea"/>
              </a:rPr>
              <a:t>Management,TQM</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，它以多个重大项目成功的标准来评价每个需求，并且计算出一个分值用于排定需求的优先级。然而，尽管</a:t>
            </a:r>
            <a:r>
              <a:rPr lang="en-US" altLang="zh-CN" dirty="0">
                <a:latin typeface="微软雅黑" panose="020B0503020204020204" pitchFamily="34" charset="-122"/>
                <a:ea typeface="微软雅黑" panose="020B0503020204020204" pitchFamily="34" charset="-122"/>
                <a:sym typeface="+mn-ea"/>
              </a:rPr>
              <a:t>QFD</a:t>
            </a:r>
            <a:r>
              <a:rPr lang="zh-CN" altLang="en-US" dirty="0">
                <a:latin typeface="微软雅黑" panose="020B0503020204020204" pitchFamily="34" charset="-122"/>
                <a:ea typeface="微软雅黑" panose="020B0503020204020204" pitchFamily="34" charset="-122"/>
                <a:sym typeface="+mn-ea"/>
              </a:rPr>
              <a:t>与</a:t>
            </a:r>
            <a:r>
              <a:rPr lang="en-US" altLang="zh-CN" dirty="0">
                <a:latin typeface="微软雅黑" panose="020B0503020204020204" pitchFamily="34" charset="-122"/>
                <a:ea typeface="微软雅黑" panose="020B0503020204020204" pitchFamily="34" charset="-122"/>
                <a:sym typeface="+mn-ea"/>
              </a:rPr>
              <a:t>TQM</a:t>
            </a:r>
            <a:r>
              <a:rPr lang="zh-CN" altLang="en-US" dirty="0">
                <a:latin typeface="微软雅黑" panose="020B0503020204020204" pitchFamily="34" charset="-122"/>
                <a:ea typeface="微软雅黑" panose="020B0503020204020204" pitchFamily="34" charset="-122"/>
                <a:sym typeface="+mn-ea"/>
              </a:rPr>
              <a:t>具有精确性，却很少有公司愿意使用它。</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这个表列出了化学品跟踪系统中的一些特性，它借鉴了</a:t>
            </a:r>
            <a:r>
              <a:rPr lang="en-US" altLang="zh-CN" dirty="0"/>
              <a:t>QFD</a:t>
            </a:r>
            <a:r>
              <a:rPr lang="zh-CN" altLang="en-US" dirty="0"/>
              <a:t>概念，对客户价值加以考虑；也考虑到如果没有那个特性，会带来什么损失。</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sym typeface="+mn-ea"/>
              </a:rPr>
              <a:t>这个表描述了一个简单的数据表，该数据表有助于估计使用实例、产品特性或个人功能需求集合的相对优先级。这个例子描述了“化学制品跟踪系统”的许多特性。</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sym typeface="+mn-ea"/>
              </a:rPr>
              <a:t>上面的表借鉴了</a:t>
            </a:r>
            <a:r>
              <a:rPr lang="en-US" altLang="zh-CN" dirty="0">
                <a:latin typeface="微软雅黑" panose="020B0503020204020204" pitchFamily="34" charset="-122"/>
                <a:ea typeface="微软雅黑" panose="020B0503020204020204" pitchFamily="34" charset="-122"/>
                <a:sym typeface="+mn-ea"/>
              </a:rPr>
              <a:t>QFD</a:t>
            </a:r>
            <a:r>
              <a:rPr lang="zh-CN" altLang="en-US" dirty="0">
                <a:latin typeface="微软雅黑" panose="020B0503020204020204" pitchFamily="34" charset="-122"/>
                <a:ea typeface="微软雅黑" panose="020B0503020204020204" pitchFamily="34" charset="-122"/>
                <a:sym typeface="+mn-ea"/>
              </a:rPr>
              <a:t>关于客户价值的概念，客户价值取决于两个方面：一方面，如果实现了特定的产品特性，那么将为客户提供利益；另一方面，如果不能实现产品特性，就要受到损失。</a:t>
            </a:r>
            <a:endParaRPr lang="zh-CN" altLang="en-US"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sym typeface="+mn-ea"/>
              </a:rPr>
              <a:t>特性的诱人之处是与它所提供的价值成正比，而与实现该特性时的费用和技术风险成反比。</a:t>
            </a: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150000"/>
              </a:lnSpc>
            </a:pPr>
            <a:r>
              <a:rPr lang="zh-CN" altLang="en-US" dirty="0">
                <a:latin typeface="微软雅黑" panose="020B0503020204020204" pitchFamily="34" charset="-122"/>
                <a:ea typeface="微软雅黑" panose="020B0503020204020204" pitchFamily="34" charset="-122"/>
                <a:sym typeface="+mn-ea"/>
              </a:rPr>
              <a:t>在设定优先级的过程中典型的参与者有：</a:t>
            </a:r>
            <a:endParaRPr lang="zh-CN" altLang="en-US" dirty="0">
              <a:latin typeface="微软雅黑" panose="020B0503020204020204" pitchFamily="34" charset="-122"/>
              <a:ea typeface="微软雅黑" panose="020B0503020204020204" pitchFamily="34" charset="-122"/>
            </a:endParaRPr>
          </a:p>
          <a:p>
            <a:pPr marL="817245" indent="-34290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sym typeface="+mn-ea"/>
              </a:rPr>
              <a:t>项目经理，他指导全过程，解决冲突，并且在必要的时候调整其它参与者的方案。</a:t>
            </a:r>
            <a:endParaRPr lang="zh-CN" altLang="en-US" dirty="0">
              <a:latin typeface="微软雅黑" panose="020B0503020204020204" pitchFamily="34" charset="-122"/>
              <a:ea typeface="微软雅黑" panose="020B0503020204020204" pitchFamily="34" charset="-122"/>
            </a:endParaRPr>
          </a:p>
          <a:p>
            <a:pPr marL="817245" indent="-34290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sym typeface="+mn-ea"/>
              </a:rPr>
              <a:t>重要的客户代表，例如产品的代表者，他可以提供受益和损失程度。</a:t>
            </a:r>
            <a:endParaRPr lang="zh-CN" altLang="en-US" dirty="0">
              <a:latin typeface="微软雅黑" panose="020B0503020204020204" pitchFamily="34" charset="-122"/>
              <a:ea typeface="微软雅黑" panose="020B0503020204020204" pitchFamily="34" charset="-122"/>
            </a:endParaRPr>
          </a:p>
          <a:p>
            <a:pPr marL="817245" indent="-34290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sym typeface="+mn-ea"/>
              </a:rPr>
              <a:t>开发者代表，例如开发组的技术指导者，他提供了费用和风险程度。</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150000"/>
              </a:lnSpc>
            </a:pP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）不要把个人需求与产品特性混合在一起。如果某些特性有逻辑上的联系</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例如，只有实现特性</a:t>
            </a:r>
            <a:r>
              <a:rPr lang="en-US" altLang="zh-CN" dirty="0">
                <a:latin typeface="微软雅黑" panose="020B0503020204020204" pitchFamily="34" charset="-122"/>
                <a:ea typeface="微软雅黑" panose="020B0503020204020204" pitchFamily="34" charset="-122"/>
                <a:sym typeface="+mn-ea"/>
              </a:rPr>
              <a:t>A</a:t>
            </a:r>
            <a:r>
              <a:rPr lang="zh-CN" altLang="en-US" dirty="0">
                <a:latin typeface="微软雅黑" panose="020B0503020204020204" pitchFamily="34" charset="-122"/>
                <a:ea typeface="微软雅黑" panose="020B0503020204020204" pitchFamily="34" charset="-122"/>
                <a:sym typeface="+mn-ea"/>
              </a:rPr>
              <a:t>的情况下才能实现特性</a:t>
            </a:r>
            <a:r>
              <a:rPr lang="en-US" altLang="zh-CN" dirty="0">
                <a:latin typeface="微软雅黑" panose="020B0503020204020204" pitchFamily="34" charset="-122"/>
                <a:ea typeface="微软雅黑" panose="020B0503020204020204" pitchFamily="34" charset="-122"/>
                <a:sym typeface="+mn-ea"/>
              </a:rPr>
              <a:t>B——</a:t>
            </a:r>
            <a:r>
              <a:rPr lang="zh-CN" altLang="en-US" dirty="0">
                <a:latin typeface="微软雅黑" panose="020B0503020204020204" pitchFamily="34" charset="-122"/>
                <a:ea typeface="微软雅黑" panose="020B0503020204020204" pitchFamily="34" charset="-122"/>
                <a:sym typeface="+mn-ea"/>
              </a:rPr>
              <a:t>那么在分析中只要列出驱动特性</a:t>
            </a:r>
            <a:r>
              <a:rPr lang="en-US" altLang="zh-CN" dirty="0">
                <a:latin typeface="微软雅黑" panose="020B0503020204020204" pitchFamily="34" charset="-122"/>
                <a:ea typeface="微软雅黑" panose="020B0503020204020204" pitchFamily="34" charset="-122"/>
                <a:sym typeface="+mn-ea"/>
              </a:rPr>
              <a:t>A</a:t>
            </a:r>
            <a:r>
              <a:rPr lang="zh-CN" altLang="en-US" dirty="0">
                <a:latin typeface="微软雅黑" panose="020B0503020204020204" pitchFamily="34" charset="-122"/>
                <a:ea typeface="微软雅黑" panose="020B0503020204020204" pitchFamily="34" charset="-122"/>
                <a:sym typeface="+mn-ea"/>
              </a:rPr>
              <a:t>就可以了。这种模型在其有效范围内可以容纳几十种特性。这种模型在其有效范围内可以容纳几十种特性。如果你有更多的项，那么就把相关的特性归成一类，并建立一个可管理的初始化列表。如果需要的话，可以在更详细的级别上进行第二轮分析。</a:t>
            </a:r>
            <a:endParaRPr lang="en-US" altLang="zh-CN" dirty="0">
              <a:latin typeface="微软雅黑" panose="020B0503020204020204" pitchFamily="34" charset="-122"/>
              <a:ea typeface="微软雅黑" panose="020B0503020204020204" pitchFamily="34" charset="-122"/>
              <a:sym typeface="+mn-ea"/>
            </a:endParaRPr>
          </a:p>
          <a:p>
            <a:pPr indent="457200">
              <a:lnSpc>
                <a:spcPct val="150000"/>
              </a:lnSpc>
            </a:pPr>
            <a:r>
              <a:rPr lang="en-US" altLang="zh-CN" dirty="0">
                <a:latin typeface="微软雅黑" panose="020B0503020204020204" pitchFamily="34" charset="-122"/>
                <a:ea typeface="微软雅黑" panose="020B0503020204020204" pitchFamily="34" charset="-122"/>
                <a:sym typeface="+mn-ea"/>
              </a:rPr>
              <a:t>2</a:t>
            </a:r>
            <a:r>
              <a:rPr lang="zh-CN" altLang="en-US" dirty="0">
                <a:latin typeface="微软雅黑" panose="020B0503020204020204" pitchFamily="34" charset="-122"/>
                <a:ea typeface="微软雅黑" panose="020B0503020204020204" pitchFamily="34" charset="-122"/>
                <a:sym typeface="+mn-ea"/>
              </a:rPr>
              <a:t>）这些利益等级表明了与产品的业务需求的一致性。客户代表是判断这些利益的最佳人选。</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150000"/>
              </a:lnSpc>
            </a:pP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对于具有低利润低损失的需求只会增加费用，而不会增加价值；它们可能只是作为修饰的实例。</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150000"/>
              </a:lnSpc>
            </a:pPr>
            <a:r>
              <a:rPr lang="en-US" altLang="zh-CN" dirty="0">
                <a:latin typeface="微软雅黑" panose="020B0503020204020204" pitchFamily="34" charset="-122"/>
                <a:ea typeface="微软雅黑" panose="020B0503020204020204" pitchFamily="34" charset="-122"/>
                <a:sym typeface="+mn-ea"/>
              </a:rPr>
              <a:t>  4</a:t>
            </a:r>
            <a:r>
              <a:rPr lang="zh-CN" altLang="en-US" dirty="0">
                <a:latin typeface="微软雅黑" panose="020B0503020204020204" pitchFamily="34" charset="-122"/>
                <a:ea typeface="微软雅黑" panose="020B0503020204020204" pitchFamily="34" charset="-122"/>
                <a:sym typeface="+mn-ea"/>
              </a:rPr>
              <a:t>）在表</a:t>
            </a:r>
            <a:r>
              <a:rPr lang="en-US" altLang="zh-CN" dirty="0">
                <a:latin typeface="微软雅黑" panose="020B0503020204020204" pitchFamily="34" charset="-122"/>
                <a:ea typeface="微软雅黑" panose="020B0503020204020204" pitchFamily="34" charset="-122"/>
                <a:sym typeface="+mn-ea"/>
              </a:rPr>
              <a:t>3.3</a:t>
            </a:r>
            <a:r>
              <a:rPr lang="zh-CN" altLang="en-US" dirty="0">
                <a:latin typeface="微软雅黑" panose="020B0503020204020204" pitchFamily="34" charset="-122"/>
                <a:ea typeface="微软雅黑" panose="020B0503020204020204" pitchFamily="34" charset="-122"/>
                <a:sym typeface="+mn-ea"/>
              </a:rPr>
              <a:t>的例子中，所有利润估价的权值都是损失估价权值的两倍。表中计算出了特性价值的总和并计算出每个特性价值占总价值的百分比</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价值百分比栏</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根据需求的复杂度，所需求的用户界面的实现情况、重用当前代码的潜在能力、所需要的测试量和文档等等，开发者可以估算出费用。</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latin typeface="宋体" panose="02010600030101010101" pitchFamily="2" charset="-122"/>
                <a:ea typeface="宋体" panose="02010600030101010101" pitchFamily="2" charset="-122"/>
                <a:cs typeface="宋体" panose="02010600030101010101" pitchFamily="2" charset="-122"/>
                <a:sym typeface="+mn-ea"/>
              </a:rPr>
              <a:t>根据需求的复杂度，所需求的用户界面的实现情况、重用当前代码的潜在能力、所需要的测试量和文档等等，开发者可以估算出费用。</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b="1">
                <a:sym typeface="+mn-ea"/>
              </a:rPr>
              <a:t> </a:t>
            </a:r>
            <a:r>
              <a:rPr lang="zh-CN" altLang="en-US" b="1">
                <a:sym typeface="+mn-ea"/>
              </a:rPr>
              <a:t>这种半定量方法从数学上讲并不严密，并且其准确程度受到对每个项目的利润、损失、费用和风险的估算能力的影响。因此，只能把计算出来的优先级序列作为一种指导策略。客户和开发者代表应该讨论整个平面表格，从而在评价和优先级排序结果上达成共识。利用先前项目中一系列完整的需求，根据你自己的使用情况来校正这个模型。你可以适当调整每一因素的权值，直到所计算出的优先级序列与后来对测试集中需求的重要性评估相吻合为止。</a:t>
            </a:r>
            <a:endParaRPr lang="zh-CN" altLang="en-US" dirty="0"/>
          </a:p>
          <a:p>
            <a:pPr>
              <a:lnSpc>
                <a:spcPct val="150000"/>
              </a:lnSpc>
            </a:pP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just">
              <a:lnSpc>
                <a:spcPct val="150000"/>
              </a:lnSpc>
            </a:pPr>
            <a:r>
              <a:rPr lang="zh-CN" altLang="en-US" dirty="0">
                <a:latin typeface="宋体" panose="02010600030101010101" pitchFamily="2" charset="-122"/>
                <a:ea typeface="宋体" panose="02010600030101010101" pitchFamily="2" charset="-122"/>
                <a:sym typeface="+mn-ea"/>
              </a:rPr>
              <a:t>当评估所提出的需求时，这个模型有助于作出合理的决策。评估这些需求的优先级以指明它们与现存的需求基础之间的一致性。这样，你就可以选择一个合理的实现序列。从而把需求优先级的设定由主观推测转向以客观分析为基础的评估过程，在项目中你所采取的措施将可以提高以最合理的序列实现最重要功能的能力。</a:t>
            </a:r>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建立原型的主要原因是为了解决在产品开发的早期阶段不确定的问题。</a:t>
            </a:r>
            <a:endParaRPr lang="zh-CN" altLang="en-US" sz="12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利用这些不确定性来判断系统中哪一部分需要建立原型和希望从用户对原型的评价中获得什么。</a:t>
            </a:r>
            <a:endParaRPr lang="zh-CN" altLang="en-US" sz="12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对于发现和解决需求中的二义性，原型也是一种很好的方法。</a:t>
            </a:r>
            <a:endParaRPr lang="zh-CN" altLang="en-US" sz="12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二义性和不完整性使开发者对所开发的产品产生困惑，建立一个原型有助于说明和纠正这些不确定性。</a:t>
            </a:r>
            <a:endParaRPr lang="zh-CN" altLang="en-US" sz="12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用户、经理和其他非技术项目风险承担者发现在确定和开发产品时，原型可以使他们的想象更具体化。原型比开发者常用的技术术语更易于理解。 </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65C786-A33B-7143-AA94-C2ACF7DFC54B}"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a:defRPr/>
            </a:pPr>
            <a:fld id="{7EB7AD40-E6E1-407F-A4DC-7C54F73DBC57}"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a:defRPr/>
            </a:pPr>
            <a:fld id="{D39EE4D1-AA5D-495C-AC5B-01D139292EF5}"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2" y="365125"/>
            <a:ext cx="57626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a:defRPr/>
            </a:pPr>
            <a:fld id="{12E69165-4310-4931-8587-E29227CF9007}"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C5CB64A2-E4F1-4A24-BEF6-5BC49EE3CC36}"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a:defRPr/>
            </a:pPr>
            <a:fld id="{2DFDADD1-796D-4D74-A05F-AFF483C423F7}"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a:defRPr/>
            </a:pPr>
            <a:fld id="{6F45DF48-89BB-422B-BCEA-8DC154D5B41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a:defRPr/>
            </a:pPr>
            <a:fld id="{80B41611-0E9D-415A-BCFA-F8B71BB6F480}"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67151"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1" y="1825625"/>
            <a:ext cx="3867151"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a:defRPr/>
            </a:pPr>
            <a:fld id="{2C67235E-5789-4E15-ABE8-F43F5031B91C}"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a:defRPr/>
            </a:pPr>
            <a:fld id="{893F5520-F430-4D29-8105-F2F75A6CC8EA}"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a:defRPr/>
            </a:pPr>
            <a:fld id="{64F50682-58D4-495D-81B6-A005F94CC2DA}"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9FB645A4-CA03-4747-81A4-A9637FE10E1D}"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a:defRPr/>
            </a:pPr>
            <a:fld id="{A81CE9A5-B127-45B6-901A-87E5F11F97C4}"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a:defRPr/>
            </a:pPr>
            <a:fld id="{1C34600D-37F2-4ACF-9444-0CEB1EA568E5}"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a:defRPr/>
            </a:pPr>
            <a:fld id="{D1801B7B-2048-4D54-A5C8-BF542BFA5DEB}"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a:defRPr/>
            </a:pPr>
            <a:fld id="{ACB31E47-EEB2-4CE5-A164-3341A0890CAF}"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2" y="365125"/>
            <a:ext cx="57626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a:defRPr/>
            </a:pPr>
            <a:fld id="{B26174C4-2B42-4CE6-8120-2F90F1070C50}"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a:defRPr/>
            </a:pPr>
            <a:fld id="{EFAC2011-4C27-4C71-89AA-3F20B42267FB}"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67151"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1" y="1825625"/>
            <a:ext cx="3867151"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a:defRPr/>
            </a:pPr>
            <a:fld id="{8DABB6BB-EB0B-4FC1-86E8-FE2423A98F48}"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a:defRPr/>
            </a:pPr>
            <a:fld id="{7CAEBEFF-4C6D-4C86-857A-0E6EF0E0A45B}"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a:defRPr/>
            </a:pPr>
            <a:fld id="{F61C6D6E-364B-4B17-93AB-1689C87C2927}"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88E366F6-95BB-4D3D-B198-EE33B9472C8F}"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a:defRPr/>
            </a:pPr>
            <a:fld id="{CE70188F-2A59-43C0-9C4E-099FC2D8830E}"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a:defRPr/>
            </a:pPr>
            <a:fld id="{2FECE22A-841D-48D0-9E8B-B12D0F7CD449}"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6E6E5"/>
            </a:gs>
            <a:gs pos="100000">
              <a:schemeClr val="bg1"/>
            </a:gs>
          </a:gsLst>
          <a:lin ang="135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a:noFill/>
          <a:ln w="9525">
            <a:noFill/>
            <a:miter/>
          </a:ln>
        </p:spPr>
        <p:txBody>
          <a:bodyPr anchor="ctr"/>
          <a:lstStyle/>
          <a:p>
            <a:pPr lvl="0"/>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a:noFill/>
          <a:ln w="9525">
            <a:noFill/>
            <a:miter/>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defRPr/>
            </a:pPr>
            <a:fld id="{09DBEB72-F520-40B0-A1F6-CC28E9447DE1}"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grpSp>
        <p:nvGrpSpPr>
          <p:cNvPr id="7" name="组合 5"/>
          <p:cNvGrpSpPr/>
          <p:nvPr userDrawn="1"/>
        </p:nvGrpSpPr>
        <p:grpSpPr>
          <a:xfrm>
            <a:off x="108557" y="337632"/>
            <a:ext cx="525184" cy="422276"/>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pic>
        <p:nvPicPr>
          <p:cNvPr id="10" name="图片 9"/>
          <p:cNvPicPr>
            <a:picLocks noChangeAspect="1"/>
          </p:cNvPicPr>
          <p:nvPr userDrawn="1"/>
        </p:nvPicPr>
        <p:blipFill rotWithShape="1">
          <a:blip r:embed="rId13"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6E6E5"/>
            </a:gs>
            <a:gs pos="100000">
              <a:schemeClr val="bg1"/>
            </a:gs>
          </a:gsLst>
          <a:lin ang="135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a:noFill/>
          <a:ln w="9525">
            <a:noFill/>
            <a:miter/>
          </a:ln>
        </p:spPr>
        <p:txBody>
          <a:bodyPr anchor="ctr"/>
          <a:lstStyle/>
          <a:p>
            <a:pPr lvl="0"/>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a:noFill/>
          <a:ln w="9525">
            <a:noFill/>
            <a:miter/>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defRPr/>
            </a:pPr>
            <a:fld id="{653459C4-9A26-4D55-B8C7-E083580F8D40}"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grpSp>
        <p:nvGrpSpPr>
          <p:cNvPr id="7" name="组合 5"/>
          <p:cNvGrpSpPr/>
          <p:nvPr userDrawn="1"/>
        </p:nvGrpSpPr>
        <p:grpSpPr>
          <a:xfrm>
            <a:off x="108557" y="337632"/>
            <a:ext cx="525184" cy="422276"/>
            <a:chOff x="5075564" y="2933562"/>
            <a:chExt cx="2860947" cy="2302753"/>
          </a:xfrm>
        </p:grpSpPr>
        <p:sp>
          <p:nvSpPr>
            <p:cNvPr id="8" name="等腰三角形 7"/>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9" name="等腰三角形 8"/>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pic>
        <p:nvPicPr>
          <p:cNvPr id="10" name="图片 9"/>
          <p:cNvPicPr>
            <a:picLocks noChangeAspect="1"/>
          </p:cNvPicPr>
          <p:nvPr userDrawn="1"/>
        </p:nvPicPr>
        <p:blipFill rotWithShape="1">
          <a:blip r:embed="rId12"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tags" Target="../tags/tag2.xml"/><Relationship Id="rId2" Type="http://schemas.openxmlformats.org/officeDocument/2006/relationships/image" Target="../media/image7.jpe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13.png"/><Relationship Id="rId4" Type="http://schemas.openxmlformats.org/officeDocument/2006/relationships/image" Target="../media/image2.svg"/><Relationship Id="rId3" Type="http://schemas.openxmlformats.org/officeDocument/2006/relationships/image" Target="../media/image12.png"/><Relationship Id="rId2" Type="http://schemas.openxmlformats.org/officeDocument/2006/relationships/image" Target="../media/image1.svg"/><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16.png"/><Relationship Id="rId4" Type="http://schemas.openxmlformats.org/officeDocument/2006/relationships/image" Target="../media/image5.svg"/><Relationship Id="rId3" Type="http://schemas.openxmlformats.org/officeDocument/2006/relationships/image" Target="../media/image15.png"/><Relationship Id="rId2" Type="http://schemas.openxmlformats.org/officeDocument/2006/relationships/image" Target="../media/image4.sv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7.svg"/><Relationship Id="rId1"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21.png"/><Relationship Id="rId4" Type="http://schemas.openxmlformats.org/officeDocument/2006/relationships/image" Target="../media/image9.svg"/><Relationship Id="rId3" Type="http://schemas.openxmlformats.org/officeDocument/2006/relationships/image" Target="../media/image20.png"/><Relationship Id="rId2" Type="http://schemas.openxmlformats.org/officeDocument/2006/relationships/image" Target="../media/image8.svg"/><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11.svg"/><Relationship Id="rId3" Type="http://schemas.openxmlformats.org/officeDocument/2006/relationships/image" Target="../media/image22.png"/><Relationship Id="rId2" Type="http://schemas.openxmlformats.org/officeDocument/2006/relationships/image" Target="../media/image9.svg"/><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image" Target="../media/image12.svg"/><Relationship Id="rId3" Type="http://schemas.openxmlformats.org/officeDocument/2006/relationships/image" Target="../media/image23.png"/><Relationship Id="rId2" Type="http://schemas.openxmlformats.org/officeDocument/2006/relationships/image" Target="../media/image10.svg"/><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4.xml"/><Relationship Id="rId2" Type="http://schemas.openxmlformats.org/officeDocument/2006/relationships/image" Target="../media/image25.png"/><Relationship Id="rId1"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image" Target="../media/image26.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4.xml"/><Relationship Id="rId2" Type="http://schemas.openxmlformats.org/officeDocument/2006/relationships/image" Target="../media/image28.png"/><Relationship Id="rId1"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9.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609" r="10919"/>
          <a:stretch>
            <a:fillRect/>
          </a:stretch>
        </p:blipFill>
        <p:spPr>
          <a:xfrm>
            <a:off x="-1" y="0"/>
            <a:ext cx="12192000" cy="6926794"/>
          </a:xfrm>
          <a:prstGeom prst="rect">
            <a:avLst/>
          </a:prstGeom>
        </p:spPr>
      </p:pic>
      <p:sp>
        <p:nvSpPr>
          <p:cNvPr id="3075" name="直角三角形 10"/>
          <p:cNvSpPr>
            <a:spLocks noChangeArrowheads="1"/>
          </p:cNvSpPr>
          <p:nvPr/>
        </p:nvSpPr>
        <p:spPr bwMode="auto">
          <a:xfrm rot="1740000" flipH="1">
            <a:off x="1128760" y="-3814466"/>
            <a:ext cx="10100964" cy="10393490"/>
          </a:xfrm>
          <a:prstGeom prst="rtTriangle">
            <a:avLst/>
          </a:prstGeom>
          <a:solidFill>
            <a:srgbClr val="3E6BBC">
              <a:alpha val="44119"/>
            </a:srgbClr>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宋体" panose="02010600030101010101" pitchFamily="2" charset="-122"/>
              <a:sym typeface="宋体" panose="02010600030101010101" pitchFamily="2" charset="-122"/>
            </a:endParaRPr>
          </a:p>
        </p:txBody>
      </p:sp>
      <p:sp>
        <p:nvSpPr>
          <p:cNvPr id="16" name="文本框 15"/>
          <p:cNvSpPr txBox="1"/>
          <p:nvPr/>
        </p:nvSpPr>
        <p:spPr>
          <a:xfrm>
            <a:off x="3158218" y="2530481"/>
            <a:ext cx="5875563" cy="1200329"/>
          </a:xfrm>
          <a:prstGeom prst="rect">
            <a:avLst/>
          </a:prstGeom>
          <a:noFill/>
        </p:spPr>
        <p:txBody>
          <a:bodyPr wrap="square" rtlCol="0">
            <a:spAutoFit/>
          </a:bodyPr>
          <a:lstStyle/>
          <a:p>
            <a:pPr algn="ctr"/>
            <a:r>
              <a:rPr lang="zh-CN" altLang="en-US" sz="7200" b="1" dirty="0">
                <a:solidFill>
                  <a:prstClr val="white"/>
                </a:solidFill>
                <a:latin typeface="微软雅黑" panose="020B0503020204020204" pitchFamily="34" charset="-122"/>
                <a:ea typeface="微软雅黑" panose="020B0503020204020204" pitchFamily="34" charset="-122"/>
              </a:rPr>
              <a:t>软件需求工程</a:t>
            </a:r>
            <a:endParaRPr lang="zh-CN" altLang="en-US" sz="7200" b="1" dirty="0">
              <a:solidFill>
                <a:prstClr val="white"/>
              </a:solidFill>
              <a:latin typeface="微软雅黑" panose="020B0503020204020204" pitchFamily="34" charset="-122"/>
              <a:ea typeface="微软雅黑" panose="020B0503020204020204" pitchFamily="34" charset="-122"/>
            </a:endParaRPr>
          </a:p>
        </p:txBody>
      </p:sp>
      <p:sp>
        <p:nvSpPr>
          <p:cNvPr id="18" name="矩形 17"/>
          <p:cNvSpPr/>
          <p:nvPr/>
        </p:nvSpPr>
        <p:spPr>
          <a:xfrm>
            <a:off x="1810509" y="3730464"/>
            <a:ext cx="8570980" cy="646331"/>
          </a:xfrm>
          <a:prstGeom prst="rect">
            <a:avLst/>
          </a:prstGeom>
        </p:spPr>
        <p:txBody>
          <a:bodyPr wrap="square">
            <a:spAutoFit/>
          </a:bodyPr>
          <a:lstStyle/>
          <a:p>
            <a:r>
              <a:rPr lang="en-US" altLang="zh-CN" sz="3600" dirty="0">
                <a:solidFill>
                  <a:prstClr val="white"/>
                </a:solidFill>
                <a:latin typeface="微软雅黑" panose="020B0503020204020204" pitchFamily="34" charset="-122"/>
                <a:ea typeface="微软雅黑" panose="020B0503020204020204" pitchFamily="34" charset="-122"/>
              </a:rPr>
              <a:t>Software Requirements</a:t>
            </a:r>
            <a:r>
              <a:rPr lang="zh-CN" altLang="en-US" sz="3600" dirty="0">
                <a:solidFill>
                  <a:prstClr val="white"/>
                </a:solidFill>
                <a:latin typeface="微软雅黑" panose="020B0503020204020204" pitchFamily="34" charset="-122"/>
                <a:ea typeface="微软雅黑" panose="020B0503020204020204" pitchFamily="34" charset="-122"/>
              </a:rPr>
              <a:t> </a:t>
            </a:r>
            <a:r>
              <a:rPr lang="en-US" altLang="zh-CN" sz="3600" dirty="0">
                <a:solidFill>
                  <a:prstClr val="white"/>
                </a:solidFill>
                <a:latin typeface="微软雅黑" panose="020B0503020204020204" pitchFamily="34" charset="-122"/>
                <a:ea typeface="微软雅黑" panose="020B0503020204020204" pitchFamily="34" charset="-122"/>
              </a:rPr>
              <a:t>Engineering</a:t>
            </a:r>
            <a:endParaRPr lang="en-US" altLang="zh-CN" sz="3600" dirty="0">
              <a:solidFill>
                <a:prstClr val="white"/>
              </a:solidFill>
              <a:latin typeface="微软雅黑" panose="020B0503020204020204" pitchFamily="34" charset="-122"/>
              <a:ea typeface="微软雅黑" panose="020B0503020204020204" pitchFamily="34" charset="-122"/>
            </a:endParaRPr>
          </a:p>
        </p:txBody>
      </p:sp>
      <p:sp>
        <p:nvSpPr>
          <p:cNvPr id="21" name="等腰三角形 20"/>
          <p:cNvSpPr/>
          <p:nvPr/>
        </p:nvSpPr>
        <p:spPr>
          <a:xfrm rot="10800000">
            <a:off x="8199639" y="3159301"/>
            <a:ext cx="304800" cy="178676"/>
          </a:xfrm>
          <a:prstGeom prst="triangl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8" name="矩形 7"/>
          <p:cNvSpPr/>
          <p:nvPr/>
        </p:nvSpPr>
        <p:spPr>
          <a:xfrm>
            <a:off x="4836405" y="5725481"/>
            <a:ext cx="3923394" cy="838691"/>
          </a:xfrm>
          <a:prstGeom prst="rect">
            <a:avLst/>
          </a:prstGeom>
        </p:spPr>
        <p:txBody>
          <a:bodyPr wrap="square">
            <a:spAutoFit/>
          </a:bodyPr>
          <a:lstStyle/>
          <a:p>
            <a:pPr algn="ctr"/>
            <a:r>
              <a:rPr lang="zh-CN" altLang="en-US" sz="2000" dirty="0">
                <a:solidFill>
                  <a:prstClr val="white"/>
                </a:solidFill>
                <a:latin typeface="微软雅黑" panose="020B0503020204020204" pitchFamily="34" charset="-122"/>
                <a:ea typeface="微软雅黑" panose="020B0503020204020204" pitchFamily="34" charset="-122"/>
              </a:rPr>
              <a:t>西北工业大学  软件学院</a:t>
            </a:r>
            <a:endParaRPr lang="en-US" altLang="zh-CN" sz="2000" dirty="0">
              <a:solidFill>
                <a:prstClr val="white"/>
              </a:solidFill>
              <a:latin typeface="微软雅黑" panose="020B0503020204020204" pitchFamily="34" charset="-122"/>
              <a:ea typeface="微软雅黑" panose="020B0503020204020204" pitchFamily="34" charset="-122"/>
            </a:endParaRPr>
          </a:p>
          <a:p>
            <a:pPr algn="ctr"/>
            <a:endParaRPr lang="en-US" altLang="zh-CN" sz="1050" dirty="0">
              <a:solidFill>
                <a:prstClr val="white"/>
              </a:solidFill>
              <a:latin typeface="微软雅黑" panose="020B0503020204020204" pitchFamily="34" charset="-122"/>
              <a:ea typeface="微软雅黑" panose="020B0503020204020204" pitchFamily="34" charset="-122"/>
            </a:endParaRPr>
          </a:p>
          <a:p>
            <a:pPr algn="ctr"/>
            <a:r>
              <a:rPr lang="en-US" altLang="zh-CN" dirty="0">
                <a:solidFill>
                  <a:prstClr val="white"/>
                </a:solidFill>
                <a:latin typeface="微软雅黑" panose="020B0503020204020204" pitchFamily="34" charset="-122"/>
                <a:ea typeface="微软雅黑" panose="020B0503020204020204" pitchFamily="34" charset="-122"/>
              </a:rPr>
              <a:t>2022</a:t>
            </a:r>
            <a:r>
              <a:rPr lang="zh-CN" altLang="en-US" dirty="0">
                <a:solidFill>
                  <a:prstClr val="white"/>
                </a:solidFill>
                <a:latin typeface="微软雅黑" panose="020B0503020204020204" pitchFamily="34" charset="-122"/>
                <a:ea typeface="微软雅黑" panose="020B0503020204020204" pitchFamily="34" charset="-122"/>
              </a:rPr>
              <a:t>年</a:t>
            </a:r>
            <a:r>
              <a:rPr lang="en-US" altLang="zh-CN" dirty="0">
                <a:solidFill>
                  <a:prstClr val="white"/>
                </a:solidFill>
                <a:latin typeface="微软雅黑" panose="020B0503020204020204" pitchFamily="34" charset="-122"/>
                <a:ea typeface="微软雅黑" panose="020B0503020204020204" pitchFamily="34" charset="-122"/>
              </a:rPr>
              <a:t>3</a:t>
            </a:r>
            <a:r>
              <a:rPr lang="zh-CN" altLang="en-US" dirty="0">
                <a:solidFill>
                  <a:prstClr val="white"/>
                </a:solidFill>
                <a:latin typeface="微软雅黑" panose="020B0503020204020204" pitchFamily="34" charset="-122"/>
                <a:ea typeface="微软雅黑" panose="020B0503020204020204" pitchFamily="34" charset="-122"/>
              </a:rPr>
              <a:t>月</a:t>
            </a:r>
            <a:endParaRPr lang="en-US" altLang="zh-CN" dirty="0">
              <a:solidFill>
                <a:prstClr val="white"/>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41111" b="34040"/>
          <a:stretch>
            <a:fillRect/>
          </a:stretch>
        </p:blipFill>
        <p:spPr>
          <a:xfrm>
            <a:off x="860289" y="555083"/>
            <a:ext cx="3976116" cy="988004"/>
          </a:xfrm>
          <a:prstGeom prst="rect">
            <a:avLst/>
          </a:prstGeom>
        </p:spPr>
      </p:pic>
      <p:sp>
        <p:nvSpPr>
          <p:cNvPr id="3" name="灯片编号占位符 2"/>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04221" y="1784735"/>
            <a:ext cx="7477891" cy="4776176"/>
            <a:chOff x="381000" y="76200"/>
            <a:chExt cx="8353426" cy="5605463"/>
          </a:xfrm>
        </p:grpSpPr>
        <p:sp>
          <p:nvSpPr>
            <p:cNvPr id="64" name="直接连接符 9237"/>
            <p:cNvSpPr>
              <a:spLocks noChangeShapeType="1"/>
            </p:cNvSpPr>
            <p:nvPr/>
          </p:nvSpPr>
          <p:spPr bwMode="auto">
            <a:xfrm flipV="1">
              <a:off x="5332412" y="2397124"/>
              <a:ext cx="2576513" cy="1354138"/>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grpSp>
          <p:nvGrpSpPr>
            <p:cNvPr id="17" name="组合 9218"/>
            <p:cNvGrpSpPr/>
            <p:nvPr/>
          </p:nvGrpSpPr>
          <p:grpSpPr bwMode="auto">
            <a:xfrm>
              <a:off x="381000" y="76200"/>
              <a:ext cx="8353426" cy="5605463"/>
              <a:chOff x="0" y="0"/>
              <a:chExt cx="5262" cy="3531"/>
            </a:xfrm>
          </p:grpSpPr>
          <p:sp>
            <p:nvSpPr>
              <p:cNvPr id="24" name="矩形 9219"/>
              <p:cNvSpPr>
                <a:spLocks noChangeArrowheads="1"/>
              </p:cNvSpPr>
              <p:nvPr/>
            </p:nvSpPr>
            <p:spPr bwMode="auto">
              <a:xfrm>
                <a:off x="4128" y="1104"/>
                <a:ext cx="1134" cy="363"/>
              </a:xfrm>
              <a:prstGeom prst="rect">
                <a:avLst/>
              </a:prstGeom>
              <a:noFill/>
              <a:ln w="12700">
                <a:solidFill>
                  <a:schemeClr val="tx1"/>
                </a:solid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化学制品仓库</a:t>
                </a:r>
                <a:endParaRPr lang="zh-CN" altLang="en-US" b="1" dirty="0">
                  <a:latin typeface="宋体" panose="02010600030101010101" pitchFamily="2" charset="-122"/>
                  <a:ea typeface="宋体" panose="02010600030101010101" pitchFamily="2" charset="-122"/>
                </a:endParaRPr>
              </a:p>
            </p:txBody>
          </p:sp>
          <p:sp>
            <p:nvSpPr>
              <p:cNvPr id="30" name="矩形 9220"/>
              <p:cNvSpPr>
                <a:spLocks noChangeArrowheads="1"/>
              </p:cNvSpPr>
              <p:nvPr/>
            </p:nvSpPr>
            <p:spPr bwMode="auto">
              <a:xfrm>
                <a:off x="0" y="1152"/>
                <a:ext cx="1134" cy="363"/>
              </a:xfrm>
              <a:prstGeom prst="rect">
                <a:avLst/>
              </a:prstGeom>
              <a:noFill/>
              <a:ln w="12700">
                <a:solidFill>
                  <a:schemeClr val="tx1"/>
                </a:solid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采购部门</a:t>
                </a:r>
                <a:endParaRPr lang="zh-CN" altLang="en-US" b="1" dirty="0">
                  <a:latin typeface="宋体" panose="02010600030101010101" pitchFamily="2" charset="-122"/>
                  <a:ea typeface="宋体" panose="02010600030101010101" pitchFamily="2" charset="-122"/>
                </a:endParaRPr>
              </a:p>
            </p:txBody>
          </p:sp>
          <p:sp>
            <p:nvSpPr>
              <p:cNvPr id="31" name="矩形 9221"/>
              <p:cNvSpPr>
                <a:spLocks noChangeArrowheads="1"/>
              </p:cNvSpPr>
              <p:nvPr/>
            </p:nvSpPr>
            <p:spPr bwMode="auto">
              <a:xfrm>
                <a:off x="0" y="3168"/>
                <a:ext cx="1134" cy="363"/>
              </a:xfrm>
              <a:prstGeom prst="rect">
                <a:avLst/>
              </a:prstGeom>
              <a:noFill/>
              <a:ln w="12700">
                <a:solidFill>
                  <a:schemeClr val="tx1"/>
                </a:solid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健康和安全部门</a:t>
                </a:r>
                <a:endParaRPr lang="zh-CN" altLang="en-US" b="1" dirty="0">
                  <a:latin typeface="宋体" panose="02010600030101010101" pitchFamily="2" charset="-122"/>
                  <a:ea typeface="宋体" panose="02010600030101010101" pitchFamily="2" charset="-122"/>
                </a:endParaRPr>
              </a:p>
            </p:txBody>
          </p:sp>
          <p:sp>
            <p:nvSpPr>
              <p:cNvPr id="32" name="矩形 9222"/>
              <p:cNvSpPr>
                <a:spLocks noChangeArrowheads="1"/>
              </p:cNvSpPr>
              <p:nvPr/>
            </p:nvSpPr>
            <p:spPr bwMode="auto">
              <a:xfrm>
                <a:off x="4041" y="3168"/>
                <a:ext cx="1134" cy="363"/>
              </a:xfrm>
              <a:prstGeom prst="rect">
                <a:avLst/>
              </a:prstGeom>
              <a:noFill/>
              <a:ln w="12700">
                <a:solidFill>
                  <a:schemeClr val="tx1"/>
                </a:solid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培训用数据库</a:t>
                </a:r>
                <a:endParaRPr lang="zh-CN" altLang="en-US" b="1" dirty="0">
                  <a:latin typeface="宋体" panose="02010600030101010101" pitchFamily="2" charset="-122"/>
                  <a:ea typeface="宋体" panose="02010600030101010101" pitchFamily="2" charset="-122"/>
                </a:endParaRPr>
              </a:p>
            </p:txBody>
          </p:sp>
          <p:sp>
            <p:nvSpPr>
              <p:cNvPr id="33" name="直接连接符 9223"/>
              <p:cNvSpPr>
                <a:spLocks noChangeShapeType="1"/>
              </p:cNvSpPr>
              <p:nvPr/>
            </p:nvSpPr>
            <p:spPr bwMode="auto">
              <a:xfrm flipH="1">
                <a:off x="576" y="2400"/>
                <a:ext cx="1488" cy="768"/>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4" name="文本框 9224"/>
              <p:cNvSpPr txBox="1">
                <a:spLocks noChangeArrowheads="1"/>
              </p:cNvSpPr>
              <p:nvPr/>
            </p:nvSpPr>
            <p:spPr bwMode="auto">
              <a:xfrm>
                <a:off x="1091" y="2496"/>
                <a:ext cx="576" cy="364"/>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化学制品</a:t>
                </a:r>
                <a:endParaRPr lang="zh-CN" altLang="en-US" sz="1600" b="1" dirty="0">
                  <a:latin typeface="宋体" panose="02010600030101010101" pitchFamily="2" charset="-122"/>
                  <a:ea typeface="宋体" panose="02010600030101010101" pitchFamily="2" charset="-122"/>
                </a:endParaRPr>
              </a:p>
              <a:p>
                <a:r>
                  <a:rPr lang="zh-CN" altLang="en-US" sz="1600" b="1" dirty="0">
                    <a:latin typeface="宋体" panose="02010600030101010101" pitchFamily="2" charset="-122"/>
                    <a:ea typeface="宋体" panose="02010600030101010101" pitchFamily="2" charset="-122"/>
                  </a:rPr>
                  <a:t>使用报告</a:t>
                </a:r>
                <a:endParaRPr lang="zh-CN" altLang="en-US" sz="1600" b="1" dirty="0">
                  <a:latin typeface="宋体" panose="02010600030101010101" pitchFamily="2" charset="-122"/>
                  <a:ea typeface="宋体" panose="02010600030101010101" pitchFamily="2" charset="-122"/>
                </a:endParaRPr>
              </a:p>
            </p:txBody>
          </p:sp>
          <p:sp>
            <p:nvSpPr>
              <p:cNvPr id="35" name="直接连接符 9225"/>
              <p:cNvSpPr>
                <a:spLocks noChangeShapeType="1"/>
              </p:cNvSpPr>
              <p:nvPr/>
            </p:nvSpPr>
            <p:spPr bwMode="auto">
              <a:xfrm flipV="1">
                <a:off x="1133" y="2688"/>
                <a:ext cx="1219" cy="693"/>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dirty="0">
                  <a:latin typeface="宋体" panose="02010600030101010101" pitchFamily="2" charset="-122"/>
                  <a:ea typeface="宋体" panose="02010600030101010101" pitchFamily="2" charset="-122"/>
                </a:endParaRPr>
              </a:p>
            </p:txBody>
          </p:sp>
          <p:sp>
            <p:nvSpPr>
              <p:cNvPr id="36" name="文本框 9226"/>
              <p:cNvSpPr txBox="1">
                <a:spLocks noChangeArrowheads="1"/>
              </p:cNvSpPr>
              <p:nvPr/>
            </p:nvSpPr>
            <p:spPr bwMode="auto">
              <a:xfrm>
                <a:off x="1432" y="2939"/>
                <a:ext cx="863" cy="364"/>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1600" b="1" dirty="0">
                    <a:latin typeface="宋体" panose="02010600030101010101" pitchFamily="2" charset="-122"/>
                    <a:ea typeface="宋体" panose="02010600030101010101" pitchFamily="2" charset="-122"/>
                  </a:rPr>
                  <a:t>请求化学制品</a:t>
                </a:r>
                <a:endParaRPr lang="zh-CN" altLang="en-US" sz="1600" b="1" dirty="0">
                  <a:latin typeface="宋体" panose="02010600030101010101" pitchFamily="2" charset="-122"/>
                  <a:ea typeface="宋体" panose="02010600030101010101" pitchFamily="2" charset="-122"/>
                </a:endParaRPr>
              </a:p>
              <a:p>
                <a:pPr algn="ctr"/>
                <a:r>
                  <a:rPr lang="zh-CN" altLang="en-US" sz="1600" b="1" dirty="0">
                    <a:latin typeface="宋体" panose="02010600030101010101" pitchFamily="2" charset="-122"/>
                    <a:ea typeface="宋体" panose="02010600030101010101" pitchFamily="2" charset="-122"/>
                  </a:rPr>
                  <a:t>使用报告</a:t>
                </a:r>
                <a:endParaRPr lang="zh-CN" altLang="en-US" sz="1600" b="1" dirty="0">
                  <a:latin typeface="宋体" panose="02010600030101010101" pitchFamily="2" charset="-122"/>
                  <a:ea typeface="宋体" panose="02010600030101010101" pitchFamily="2" charset="-122"/>
                </a:endParaRPr>
              </a:p>
            </p:txBody>
          </p:sp>
          <p:sp>
            <p:nvSpPr>
              <p:cNvPr id="37" name="直接连接符 9227"/>
              <p:cNvSpPr>
                <a:spLocks noChangeShapeType="1"/>
              </p:cNvSpPr>
              <p:nvPr/>
            </p:nvSpPr>
            <p:spPr bwMode="auto">
              <a:xfrm>
                <a:off x="3072" y="2400"/>
                <a:ext cx="1584" cy="768"/>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8" name="直接连接符 9228"/>
              <p:cNvSpPr>
                <a:spLocks noChangeShapeType="1"/>
              </p:cNvSpPr>
              <p:nvPr/>
            </p:nvSpPr>
            <p:spPr bwMode="auto">
              <a:xfrm flipH="1" flipV="1">
                <a:off x="2784" y="2688"/>
                <a:ext cx="1257" cy="682"/>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9" name="文本框 9229"/>
              <p:cNvSpPr txBox="1">
                <a:spLocks noChangeArrowheads="1"/>
              </p:cNvSpPr>
              <p:nvPr/>
            </p:nvSpPr>
            <p:spPr bwMode="auto">
              <a:xfrm>
                <a:off x="3445" y="2548"/>
                <a:ext cx="863" cy="18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培训记录请求</a:t>
                </a:r>
                <a:endParaRPr lang="zh-CN" altLang="en-US" sz="1600" b="1" dirty="0">
                  <a:latin typeface="宋体" panose="02010600030101010101" pitchFamily="2" charset="-122"/>
                  <a:ea typeface="宋体" panose="02010600030101010101" pitchFamily="2" charset="-122"/>
                </a:endParaRPr>
              </a:p>
            </p:txBody>
          </p:sp>
          <p:sp>
            <p:nvSpPr>
              <p:cNvPr id="40" name="文本框 9230"/>
              <p:cNvSpPr txBox="1">
                <a:spLocks noChangeArrowheads="1"/>
              </p:cNvSpPr>
              <p:nvPr/>
            </p:nvSpPr>
            <p:spPr bwMode="auto">
              <a:xfrm>
                <a:off x="2893" y="2784"/>
                <a:ext cx="863" cy="18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危险记录请求</a:t>
                </a:r>
                <a:endParaRPr lang="zh-CN" altLang="en-US" sz="1600" b="1" dirty="0">
                  <a:latin typeface="宋体" panose="02010600030101010101" pitchFamily="2" charset="-122"/>
                  <a:ea typeface="宋体" panose="02010600030101010101" pitchFamily="2" charset="-122"/>
                </a:endParaRPr>
              </a:p>
            </p:txBody>
          </p:sp>
          <p:sp>
            <p:nvSpPr>
              <p:cNvPr id="41" name="直接连接符 9231"/>
              <p:cNvSpPr>
                <a:spLocks noChangeShapeType="1"/>
              </p:cNvSpPr>
              <p:nvPr/>
            </p:nvSpPr>
            <p:spPr bwMode="auto">
              <a:xfrm flipH="1" flipV="1">
                <a:off x="394" y="1521"/>
                <a:ext cx="1622" cy="639"/>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42" name="直接连接符 9232"/>
              <p:cNvSpPr>
                <a:spLocks noChangeShapeType="1"/>
              </p:cNvSpPr>
              <p:nvPr/>
            </p:nvSpPr>
            <p:spPr bwMode="auto">
              <a:xfrm>
                <a:off x="1152" y="1440"/>
                <a:ext cx="1056" cy="384"/>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43" name="文本框 9233"/>
              <p:cNvSpPr txBox="1">
                <a:spLocks noChangeArrowheads="1"/>
              </p:cNvSpPr>
              <p:nvPr/>
            </p:nvSpPr>
            <p:spPr bwMode="auto">
              <a:xfrm>
                <a:off x="1302" y="1434"/>
                <a:ext cx="576" cy="364"/>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供货商订</a:t>
                </a:r>
                <a:endParaRPr lang="zh-CN" altLang="en-US" sz="1600" b="1" dirty="0">
                  <a:latin typeface="宋体" panose="02010600030101010101" pitchFamily="2" charset="-122"/>
                  <a:ea typeface="宋体" panose="02010600030101010101" pitchFamily="2" charset="-122"/>
                </a:endParaRPr>
              </a:p>
              <a:p>
                <a:r>
                  <a:rPr lang="zh-CN" altLang="en-US" sz="1600" b="1" dirty="0">
                    <a:latin typeface="宋体" panose="02010600030101010101" pitchFamily="2" charset="-122"/>
                    <a:ea typeface="宋体" panose="02010600030101010101" pitchFamily="2" charset="-122"/>
                  </a:rPr>
                  <a:t>单状态</a:t>
                </a:r>
                <a:endParaRPr lang="zh-CN" altLang="en-US" sz="1600" b="1" dirty="0">
                  <a:latin typeface="宋体" panose="02010600030101010101" pitchFamily="2" charset="-122"/>
                  <a:ea typeface="宋体" panose="02010600030101010101" pitchFamily="2" charset="-122"/>
                </a:endParaRPr>
              </a:p>
            </p:txBody>
          </p:sp>
          <p:sp>
            <p:nvSpPr>
              <p:cNvPr id="44" name="文本框 9234"/>
              <p:cNvSpPr txBox="1">
                <a:spLocks noChangeArrowheads="1"/>
              </p:cNvSpPr>
              <p:nvPr/>
            </p:nvSpPr>
            <p:spPr bwMode="auto">
              <a:xfrm>
                <a:off x="962" y="1863"/>
                <a:ext cx="719" cy="364"/>
              </a:xfrm>
              <a:prstGeom prst="rect">
                <a:avLst/>
              </a:prstGeom>
              <a:solidFill>
                <a:srgbClr val="FBFB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供货商化学</a:t>
                </a:r>
                <a:endParaRPr lang="zh-CN" altLang="en-US" sz="1600" b="1" dirty="0">
                  <a:latin typeface="宋体" panose="02010600030101010101" pitchFamily="2" charset="-122"/>
                  <a:ea typeface="宋体" panose="02010600030101010101" pitchFamily="2" charset="-122"/>
                </a:endParaRPr>
              </a:p>
              <a:p>
                <a:r>
                  <a:rPr lang="zh-CN" altLang="en-US" sz="1600" b="1" dirty="0">
                    <a:latin typeface="宋体" panose="02010600030101010101" pitchFamily="2" charset="-122"/>
                    <a:ea typeface="宋体" panose="02010600030101010101" pitchFamily="2" charset="-122"/>
                  </a:rPr>
                  <a:t>制品请求</a:t>
                </a:r>
                <a:endParaRPr lang="zh-CN" altLang="en-US" sz="1600" b="1" dirty="0">
                  <a:latin typeface="宋体" panose="02010600030101010101" pitchFamily="2" charset="-122"/>
                  <a:ea typeface="宋体" panose="02010600030101010101" pitchFamily="2" charset="-122"/>
                </a:endParaRPr>
              </a:p>
            </p:txBody>
          </p:sp>
          <p:sp>
            <p:nvSpPr>
              <p:cNvPr id="45" name="直接连接符 9235"/>
              <p:cNvSpPr>
                <a:spLocks noChangeShapeType="1"/>
              </p:cNvSpPr>
              <p:nvPr/>
            </p:nvSpPr>
            <p:spPr bwMode="auto">
              <a:xfrm flipH="1">
                <a:off x="3024" y="1344"/>
                <a:ext cx="1104" cy="528"/>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46" name="文本框 9236"/>
              <p:cNvSpPr txBox="1">
                <a:spLocks noChangeArrowheads="1"/>
              </p:cNvSpPr>
              <p:nvPr/>
            </p:nvSpPr>
            <p:spPr bwMode="auto">
              <a:xfrm>
                <a:off x="3155" y="1514"/>
                <a:ext cx="863" cy="182"/>
              </a:xfrm>
              <a:prstGeom prst="rect">
                <a:avLst/>
              </a:prstGeom>
              <a:solidFill>
                <a:srgbClr val="F5F5F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化学制品容器</a:t>
                </a:r>
                <a:endParaRPr lang="zh-CN" altLang="en-US" sz="1600" b="1" dirty="0">
                  <a:latin typeface="宋体" panose="02010600030101010101" pitchFamily="2" charset="-122"/>
                  <a:ea typeface="宋体" panose="02010600030101010101" pitchFamily="2" charset="-122"/>
                </a:endParaRPr>
              </a:p>
            </p:txBody>
          </p:sp>
          <p:sp>
            <p:nvSpPr>
              <p:cNvPr id="47" name="直接连接符 9237"/>
              <p:cNvSpPr>
                <a:spLocks noChangeShapeType="1"/>
              </p:cNvSpPr>
              <p:nvPr/>
            </p:nvSpPr>
            <p:spPr bwMode="auto">
              <a:xfrm flipV="1">
                <a:off x="2832" y="1104"/>
                <a:ext cx="1296" cy="624"/>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48" name="直接连接符 9238"/>
              <p:cNvSpPr>
                <a:spLocks noChangeShapeType="1"/>
              </p:cNvSpPr>
              <p:nvPr/>
            </p:nvSpPr>
            <p:spPr bwMode="auto">
              <a:xfrm flipH="1">
                <a:off x="3120" y="1473"/>
                <a:ext cx="1273" cy="639"/>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49" name="文本框 9239"/>
              <p:cNvSpPr txBox="1">
                <a:spLocks noChangeArrowheads="1"/>
              </p:cNvSpPr>
              <p:nvPr/>
            </p:nvSpPr>
            <p:spPr bwMode="auto">
              <a:xfrm>
                <a:off x="3181" y="1233"/>
                <a:ext cx="863" cy="182"/>
              </a:xfrm>
              <a:prstGeom prst="rect">
                <a:avLst/>
              </a:prstGeom>
              <a:solidFill>
                <a:srgbClr val="F5F5F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存货清单报表</a:t>
                </a:r>
                <a:endParaRPr lang="zh-CN" altLang="en-US" sz="1600" b="1" dirty="0">
                  <a:latin typeface="宋体" panose="02010600030101010101" pitchFamily="2" charset="-122"/>
                  <a:ea typeface="宋体" panose="02010600030101010101" pitchFamily="2" charset="-122"/>
                </a:endParaRPr>
              </a:p>
            </p:txBody>
          </p:sp>
          <p:sp>
            <p:nvSpPr>
              <p:cNvPr id="50" name="文本框 9240"/>
              <p:cNvSpPr txBox="1">
                <a:spLocks noChangeArrowheads="1"/>
              </p:cNvSpPr>
              <p:nvPr/>
            </p:nvSpPr>
            <p:spPr bwMode="auto">
              <a:xfrm>
                <a:off x="3181" y="1804"/>
                <a:ext cx="863" cy="182"/>
              </a:xfrm>
              <a:prstGeom prst="rect">
                <a:avLst/>
              </a:prstGeom>
              <a:solidFill>
                <a:srgbClr val="F5F5F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存货清单请求</a:t>
                </a:r>
                <a:endParaRPr lang="zh-CN" altLang="en-US" sz="1600" b="1" dirty="0">
                  <a:latin typeface="宋体" panose="02010600030101010101" pitchFamily="2" charset="-122"/>
                  <a:ea typeface="宋体" panose="02010600030101010101" pitchFamily="2" charset="-122"/>
                </a:endParaRPr>
              </a:p>
            </p:txBody>
          </p:sp>
          <p:sp>
            <p:nvSpPr>
              <p:cNvPr id="52" name="直接连接符 9243"/>
              <p:cNvSpPr>
                <a:spLocks noChangeShapeType="1"/>
              </p:cNvSpPr>
              <p:nvPr/>
            </p:nvSpPr>
            <p:spPr bwMode="auto">
              <a:xfrm flipH="1" flipV="1">
                <a:off x="2336" y="363"/>
                <a:ext cx="16" cy="1365"/>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53" name="直接连接符 9244"/>
              <p:cNvSpPr>
                <a:spLocks noChangeShapeType="1"/>
              </p:cNvSpPr>
              <p:nvPr/>
            </p:nvSpPr>
            <p:spPr bwMode="auto">
              <a:xfrm>
                <a:off x="2727" y="363"/>
                <a:ext cx="9" cy="1317"/>
              </a:xfrm>
              <a:prstGeom prst="line">
                <a:avLst/>
              </a:prstGeom>
              <a:noFill/>
              <a:ln w="127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54" name="椭圆 9245"/>
              <p:cNvSpPr>
                <a:spLocks noChangeArrowheads="1"/>
              </p:cNvSpPr>
              <p:nvPr/>
            </p:nvSpPr>
            <p:spPr bwMode="auto">
              <a:xfrm>
                <a:off x="1776" y="240"/>
                <a:ext cx="1440" cy="1488"/>
              </a:xfrm>
              <a:prstGeom prst="ellipse">
                <a:avLst/>
              </a:pr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b="1">
                  <a:latin typeface="宋体" panose="02010600030101010101" pitchFamily="2" charset="-122"/>
                  <a:ea typeface="宋体" panose="02010600030101010101" pitchFamily="2" charset="-122"/>
                </a:endParaRPr>
              </a:p>
            </p:txBody>
          </p:sp>
          <p:sp>
            <p:nvSpPr>
              <p:cNvPr id="55" name="矩形 9246"/>
              <p:cNvSpPr>
                <a:spLocks noChangeArrowheads="1"/>
              </p:cNvSpPr>
              <p:nvPr/>
            </p:nvSpPr>
            <p:spPr bwMode="auto">
              <a:xfrm>
                <a:off x="1920" y="0"/>
                <a:ext cx="1134" cy="363"/>
              </a:xfrm>
              <a:prstGeom prst="rect">
                <a:avLst/>
              </a:prstGeom>
              <a:solidFill>
                <a:srgbClr val="FCFCFB"/>
              </a:solidFill>
              <a:ln w="12700">
                <a:solidFill>
                  <a:schemeClr val="tx1"/>
                </a:solid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药剂师</a:t>
                </a:r>
                <a:endParaRPr lang="zh-CN" altLang="en-US" b="1" dirty="0">
                  <a:latin typeface="宋体" panose="02010600030101010101" pitchFamily="2" charset="-122"/>
                  <a:ea typeface="宋体" panose="02010600030101010101" pitchFamily="2" charset="-122"/>
                </a:endParaRPr>
              </a:p>
            </p:txBody>
          </p:sp>
          <p:sp>
            <p:nvSpPr>
              <p:cNvPr id="56" name="椭圆 9247"/>
              <p:cNvSpPr>
                <a:spLocks noChangeArrowheads="1"/>
              </p:cNvSpPr>
              <p:nvPr/>
            </p:nvSpPr>
            <p:spPr bwMode="auto">
              <a:xfrm>
                <a:off x="2016" y="1680"/>
                <a:ext cx="1104" cy="1056"/>
              </a:xfrm>
              <a:prstGeom prst="ellipse">
                <a:avLst/>
              </a:prstGeom>
              <a:solidFill>
                <a:srgbClr val="F8F8F8"/>
              </a:solidFill>
              <a:ln w="12700">
                <a:solidFill>
                  <a:schemeClr val="tx1"/>
                </a:solidFill>
                <a:round/>
              </a:ln>
            </p:spPr>
            <p:txBody>
              <a:bodyPr wrap="none" anchor="ctr"/>
              <a:lstStyle/>
              <a:p>
                <a:pPr algn="ctr"/>
                <a:r>
                  <a:rPr lang="zh-CN" altLang="en-US" sz="2000" b="1" dirty="0">
                    <a:latin typeface="宋体" panose="02010600030101010101" pitchFamily="2" charset="-122"/>
                    <a:ea typeface="宋体" panose="02010600030101010101" pitchFamily="2" charset="-122"/>
                  </a:rPr>
                  <a:t>化学制品</a:t>
                </a:r>
                <a:endParaRPr lang="zh-CN" altLang="en-US" sz="2000" b="1" dirty="0">
                  <a:latin typeface="宋体" panose="02010600030101010101" pitchFamily="2" charset="-122"/>
                  <a:ea typeface="宋体" panose="02010600030101010101" pitchFamily="2" charset="-122"/>
                </a:endParaRPr>
              </a:p>
              <a:p>
                <a:pPr algn="ctr"/>
                <a:r>
                  <a:rPr lang="zh-CN" altLang="en-US" sz="2000" b="1" dirty="0">
                    <a:latin typeface="宋体" panose="02010600030101010101" pitchFamily="2" charset="-122"/>
                    <a:ea typeface="宋体" panose="02010600030101010101" pitchFamily="2" charset="-122"/>
                  </a:rPr>
                  <a:t>跟踪系统</a:t>
                </a:r>
                <a:endParaRPr lang="zh-CN" altLang="en-US" sz="2000" b="1" dirty="0">
                  <a:latin typeface="宋体" panose="02010600030101010101" pitchFamily="2" charset="-122"/>
                  <a:ea typeface="宋体" panose="02010600030101010101" pitchFamily="2" charset="-122"/>
                </a:endParaRPr>
              </a:p>
            </p:txBody>
          </p:sp>
          <p:sp>
            <p:nvSpPr>
              <p:cNvPr id="57" name="直接连接符 9248"/>
              <p:cNvSpPr>
                <a:spLocks noChangeShapeType="1"/>
              </p:cNvSpPr>
              <p:nvPr/>
            </p:nvSpPr>
            <p:spPr bwMode="auto">
              <a:xfrm>
                <a:off x="2208" y="1680"/>
                <a:ext cx="144" cy="48"/>
              </a:xfrm>
              <a:prstGeom prst="line">
                <a:avLst/>
              </a:prstGeom>
              <a:noFill/>
              <a:ln w="9525">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58" name="直接连接符 9249"/>
              <p:cNvSpPr>
                <a:spLocks noChangeShapeType="1"/>
              </p:cNvSpPr>
              <p:nvPr/>
            </p:nvSpPr>
            <p:spPr bwMode="auto">
              <a:xfrm flipH="1" flipV="1">
                <a:off x="3024" y="480"/>
                <a:ext cx="96" cy="144"/>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59" name="文本框 9250"/>
              <p:cNvSpPr txBox="1">
                <a:spLocks noChangeArrowheads="1"/>
              </p:cNvSpPr>
              <p:nvPr/>
            </p:nvSpPr>
            <p:spPr bwMode="auto">
              <a:xfrm>
                <a:off x="1459" y="843"/>
                <a:ext cx="576" cy="364"/>
              </a:xfrm>
              <a:prstGeom prst="rect">
                <a:avLst/>
              </a:prstGeom>
              <a:solidFill>
                <a:srgbClr val="FAFA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供货商目</a:t>
                </a:r>
                <a:endParaRPr lang="zh-CN" altLang="en-US" sz="1600" b="1" dirty="0">
                  <a:latin typeface="宋体" panose="02010600030101010101" pitchFamily="2" charset="-122"/>
                  <a:ea typeface="宋体" panose="02010600030101010101" pitchFamily="2" charset="-122"/>
                </a:endParaRPr>
              </a:p>
              <a:p>
                <a:r>
                  <a:rPr lang="zh-CN" altLang="en-US" sz="1600" b="1" dirty="0">
                    <a:latin typeface="宋体" panose="02010600030101010101" pitchFamily="2" charset="-122"/>
                    <a:ea typeface="宋体" panose="02010600030101010101" pitchFamily="2" charset="-122"/>
                  </a:rPr>
                  <a:t>录查询</a:t>
                </a:r>
                <a:endParaRPr lang="zh-CN" altLang="en-US" sz="1600" b="1" dirty="0">
                  <a:latin typeface="宋体" panose="02010600030101010101" pitchFamily="2" charset="-122"/>
                  <a:ea typeface="宋体" panose="02010600030101010101" pitchFamily="2" charset="-122"/>
                </a:endParaRPr>
              </a:p>
            </p:txBody>
          </p:sp>
          <p:sp>
            <p:nvSpPr>
              <p:cNvPr id="60" name="文本框 9251"/>
              <p:cNvSpPr txBox="1">
                <a:spLocks noChangeArrowheads="1"/>
              </p:cNvSpPr>
              <p:nvPr/>
            </p:nvSpPr>
            <p:spPr bwMode="auto">
              <a:xfrm>
                <a:off x="2005" y="624"/>
                <a:ext cx="576" cy="364"/>
              </a:xfrm>
              <a:prstGeom prst="rect">
                <a:avLst/>
              </a:prstGeom>
              <a:solidFill>
                <a:srgbClr val="FAFA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供货商目</a:t>
                </a:r>
                <a:endParaRPr lang="zh-CN" altLang="en-US" sz="1600" b="1" dirty="0">
                  <a:latin typeface="宋体" panose="02010600030101010101" pitchFamily="2" charset="-122"/>
                  <a:ea typeface="宋体" panose="02010600030101010101" pitchFamily="2" charset="-122"/>
                </a:endParaRPr>
              </a:p>
              <a:p>
                <a:r>
                  <a:rPr lang="zh-CN" altLang="en-US" sz="1600" b="1" dirty="0">
                    <a:latin typeface="宋体" panose="02010600030101010101" pitchFamily="2" charset="-122"/>
                    <a:ea typeface="宋体" panose="02010600030101010101" pitchFamily="2" charset="-122"/>
                  </a:rPr>
                  <a:t>录信息</a:t>
                </a:r>
                <a:endParaRPr lang="zh-CN" altLang="en-US" sz="1600" b="1" dirty="0">
                  <a:latin typeface="宋体" panose="02010600030101010101" pitchFamily="2" charset="-122"/>
                  <a:ea typeface="宋体" panose="02010600030101010101" pitchFamily="2" charset="-122"/>
                </a:endParaRPr>
              </a:p>
            </p:txBody>
          </p:sp>
          <p:sp>
            <p:nvSpPr>
              <p:cNvPr id="61" name="文本框 9252"/>
              <p:cNvSpPr txBox="1">
                <a:spLocks noChangeArrowheads="1"/>
              </p:cNvSpPr>
              <p:nvPr/>
            </p:nvSpPr>
            <p:spPr bwMode="auto">
              <a:xfrm>
                <a:off x="2516" y="836"/>
                <a:ext cx="432" cy="364"/>
              </a:xfrm>
              <a:prstGeom prst="rect">
                <a:avLst/>
              </a:prstGeom>
              <a:solidFill>
                <a:srgbClr val="FAFA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化学制</a:t>
                </a:r>
                <a:endParaRPr lang="zh-CN" altLang="en-US" sz="1600" b="1" dirty="0">
                  <a:latin typeface="宋体" panose="02010600030101010101" pitchFamily="2" charset="-122"/>
                  <a:ea typeface="宋体" panose="02010600030101010101" pitchFamily="2" charset="-122"/>
                </a:endParaRPr>
              </a:p>
              <a:p>
                <a:r>
                  <a:rPr lang="zh-CN" altLang="en-US" sz="1600" b="1" dirty="0">
                    <a:latin typeface="宋体" panose="02010600030101010101" pitchFamily="2" charset="-122"/>
                    <a:ea typeface="宋体" panose="02010600030101010101" pitchFamily="2" charset="-122"/>
                  </a:rPr>
                  <a:t>品请求</a:t>
                </a:r>
                <a:endParaRPr lang="zh-CN" altLang="en-US" sz="1600" b="1" dirty="0">
                  <a:latin typeface="宋体" panose="02010600030101010101" pitchFamily="2" charset="-122"/>
                  <a:ea typeface="宋体" panose="02010600030101010101" pitchFamily="2" charset="-122"/>
                </a:endParaRPr>
              </a:p>
            </p:txBody>
          </p:sp>
          <p:sp>
            <p:nvSpPr>
              <p:cNvPr id="62" name="文本框 9253"/>
              <p:cNvSpPr txBox="1">
                <a:spLocks noChangeArrowheads="1"/>
              </p:cNvSpPr>
              <p:nvPr/>
            </p:nvSpPr>
            <p:spPr bwMode="auto">
              <a:xfrm>
                <a:off x="2992" y="624"/>
                <a:ext cx="432" cy="364"/>
              </a:xfrm>
              <a:prstGeom prst="rect">
                <a:avLst/>
              </a:prstGeom>
              <a:solidFill>
                <a:srgbClr val="FAFA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化学制</a:t>
                </a:r>
                <a:endParaRPr lang="zh-CN" altLang="en-US" sz="1600" b="1" dirty="0">
                  <a:latin typeface="宋体" panose="02010600030101010101" pitchFamily="2" charset="-122"/>
                  <a:ea typeface="宋体" panose="02010600030101010101" pitchFamily="2" charset="-122"/>
                </a:endParaRPr>
              </a:p>
              <a:p>
                <a:r>
                  <a:rPr lang="zh-CN" altLang="en-US" sz="1600" b="1" dirty="0">
                    <a:latin typeface="宋体" panose="02010600030101010101" pitchFamily="2" charset="-122"/>
                    <a:ea typeface="宋体" panose="02010600030101010101" pitchFamily="2" charset="-122"/>
                  </a:rPr>
                  <a:t>品容器</a:t>
                </a:r>
                <a:endParaRPr lang="zh-CN" altLang="en-US" sz="1600" b="1" dirty="0">
                  <a:latin typeface="宋体" panose="02010600030101010101" pitchFamily="2" charset="-122"/>
                  <a:ea typeface="宋体" panose="02010600030101010101" pitchFamily="2" charset="-122"/>
                </a:endParaRPr>
              </a:p>
            </p:txBody>
          </p:sp>
          <p:sp>
            <p:nvSpPr>
              <p:cNvPr id="51" name="文本框 9242"/>
              <p:cNvSpPr txBox="1">
                <a:spLocks noChangeArrowheads="1"/>
              </p:cNvSpPr>
              <p:nvPr/>
            </p:nvSpPr>
            <p:spPr bwMode="auto">
              <a:xfrm>
                <a:off x="3192" y="2127"/>
                <a:ext cx="863" cy="182"/>
              </a:xfrm>
              <a:prstGeom prst="rect">
                <a:avLst/>
              </a:prstGeom>
              <a:solidFill>
                <a:srgbClr val="F5F5F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1600" b="1" dirty="0">
                    <a:latin typeface="宋体" panose="02010600030101010101" pitchFamily="2" charset="-122"/>
                    <a:ea typeface="宋体" panose="02010600030101010101" pitchFamily="2" charset="-122"/>
                  </a:rPr>
                  <a:t>化学制品请求</a:t>
                </a:r>
                <a:endParaRPr lang="zh-CN" altLang="en-US" sz="1600" b="1" dirty="0">
                  <a:latin typeface="宋体" panose="02010600030101010101" pitchFamily="2" charset="-122"/>
                  <a:ea typeface="宋体" panose="02010600030101010101" pitchFamily="2" charset="-122"/>
                </a:endParaRPr>
              </a:p>
            </p:txBody>
          </p:sp>
        </p:grpSp>
      </p:grpSp>
      <p:sp>
        <p:nvSpPr>
          <p:cNvPr id="3" name="灯片编号占位符 2"/>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63"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3.2 </a:t>
            </a:r>
            <a:r>
              <a:rPr lang="zh-CN" altLang="en-US" sz="2400" b="1" dirty="0">
                <a:solidFill>
                  <a:srgbClr val="000000"/>
                </a:solidFill>
                <a:latin typeface="微软雅黑" panose="020B0503020204020204" pitchFamily="34" charset="-122"/>
                <a:ea typeface="微软雅黑" panose="020B0503020204020204" pitchFamily="34" charset="-122"/>
              </a:rPr>
              <a:t>绘制系统关联图</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65"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）系统关联图举例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66" name="矩形 65"/>
          <p:cNvSpPr/>
          <p:nvPr/>
        </p:nvSpPr>
        <p:spPr>
          <a:xfrm>
            <a:off x="1403612" y="1417077"/>
            <a:ext cx="8346316" cy="522571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7" name="矩形 66"/>
          <p:cNvSpPr/>
          <p:nvPr/>
        </p:nvSpPr>
        <p:spPr>
          <a:xfrm>
            <a:off x="2922781" y="1219999"/>
            <a:ext cx="4646518" cy="447057"/>
          </a:xfrm>
          <a:prstGeom prst="rect">
            <a:avLst/>
          </a:prstGeom>
          <a:solidFill>
            <a:schemeClr val="bg1"/>
          </a:solidFill>
        </p:spPr>
        <p:txBody>
          <a:bodyPr wrap="square" lIns="144000" tIns="0" rIns="144000" bIns="0" anchor="t">
            <a:noAutofit/>
          </a:bodyPr>
          <a:lstStyle/>
          <a:p>
            <a:pPr algn="just">
              <a:lnSpc>
                <a:spcPct val="120000"/>
              </a:lnSpc>
            </a:pPr>
            <a:r>
              <a:rPr lang="zh-CN" altLang="en-US" sz="2000" b="1" dirty="0">
                <a:solidFill>
                  <a:srgbClr val="FF0000"/>
                </a:solidFill>
                <a:latin typeface="+mn-ea"/>
              </a:rPr>
              <a:t>“化学制品跟踪系统”的简单的关联图</a:t>
            </a:r>
            <a:endParaRPr lang="zh-CN" altLang="en-US" sz="2000" b="1" dirty="0">
              <a:solidFill>
                <a:srgbClr val="FF0000"/>
              </a:solidFill>
              <a:latin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p:tgtEl>
                                          <p:spTgt spid="65"/>
                                        </p:tgtEl>
                                        <p:attrNameLst>
                                          <p:attrName>ppt_x</p:attrName>
                                        </p:attrNameLst>
                                      </p:cBhvr>
                                      <p:tavLst>
                                        <p:tav tm="0">
                                          <p:val>
                                            <p:strVal val="#ppt_x+#ppt_w*1.125000"/>
                                          </p:val>
                                        </p:tav>
                                        <p:tav tm="100000">
                                          <p:val>
                                            <p:strVal val="#ppt_x"/>
                                          </p:val>
                                        </p:tav>
                                      </p:tavLst>
                                    </p:anim>
                                    <p:animEffect transition="in" filter="wipe(left)">
                                      <p:cBhvr>
                                        <p:cTn id="8" dur="500"/>
                                        <p:tgtEl>
                                          <p:spTgt spid="6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down)">
                                      <p:cBhvr>
                                        <p:cTn id="2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9246"/>
          <p:cNvSpPr>
            <a:spLocks noChangeArrowheads="1"/>
          </p:cNvSpPr>
          <p:nvPr/>
        </p:nvSpPr>
        <p:spPr bwMode="auto">
          <a:xfrm>
            <a:off x="1694698" y="2088019"/>
            <a:ext cx="9682863" cy="720725"/>
          </a:xfrm>
          <a:prstGeom prst="roundRect">
            <a:avLst/>
          </a:prstGeom>
          <a:solidFill>
            <a:srgbClr val="5B9BD5"/>
          </a:solidFill>
          <a:ln w="9525">
            <a:noFill/>
            <a:miter lim="800000"/>
          </a:ln>
        </p:spPr>
        <p:txBody>
          <a:bodyPr wrap="none" anchor="ctr"/>
          <a:lstStyle/>
          <a:p>
            <a:pPr algn="ctr"/>
            <a:endParaRPr lang="zh-CN" altLang="en-US" sz="2000" b="1" dirty="0">
              <a:solidFill>
                <a:schemeClr val="bg1"/>
              </a:solidFill>
              <a:latin typeface="+mn-ea"/>
            </a:endParaRPr>
          </a:p>
        </p:txBody>
      </p:sp>
      <p:sp>
        <p:nvSpPr>
          <p:cNvPr id="11" name="矩形 9246"/>
          <p:cNvSpPr>
            <a:spLocks noChangeArrowheads="1"/>
          </p:cNvSpPr>
          <p:nvPr/>
        </p:nvSpPr>
        <p:spPr bwMode="auto">
          <a:xfrm>
            <a:off x="698499" y="2088019"/>
            <a:ext cx="996198" cy="720725"/>
          </a:xfrm>
          <a:prstGeom prst="roundRect">
            <a:avLst/>
          </a:prstGeom>
          <a:solidFill>
            <a:schemeClr val="bg1">
              <a:lumMod val="85000"/>
            </a:schemeClr>
          </a:solidFill>
          <a:ln w="9525">
            <a:noFill/>
            <a:miter lim="800000"/>
          </a:ln>
        </p:spPr>
        <p:txBody>
          <a:bodyPr wrap="none" anchor="ctr"/>
          <a:lstStyle/>
          <a:p>
            <a:pPr algn="ctr"/>
            <a:endParaRPr lang="zh-CN" altLang="en-US" sz="2000" b="1" dirty="0">
              <a:solidFill>
                <a:schemeClr val="bg1"/>
              </a:solidFill>
              <a:latin typeface="+mn-ea"/>
            </a:endParaRPr>
          </a:p>
        </p:txBody>
      </p:sp>
      <p:sp>
        <p:nvSpPr>
          <p:cNvPr id="16" name="矩形 66"/>
          <p:cNvSpPr>
            <a:spLocks noChangeArrowheads="1"/>
          </p:cNvSpPr>
          <p:nvPr/>
        </p:nvSpPr>
        <p:spPr bwMode="auto">
          <a:xfrm>
            <a:off x="775879" y="3243086"/>
            <a:ext cx="1041196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gn="just">
              <a:lnSpc>
                <a:spcPct val="150000"/>
              </a:lnSpc>
            </a:pPr>
            <a:r>
              <a:rPr lang="zh-CN" altLang="en-US" sz="2000" b="1" dirty="0">
                <a:latin typeface="+mn-ea"/>
              </a:rPr>
              <a:t>事实上，公司总是发出购买化学制品的订单给化学制品供应商，并从供应商那里得到装有化学制品的容器和发票，而供应商则得到支票。然而，这些过程发生在“化学制品跟踪系统”范围之外，并作为购买和进货部门日常事务的一部分。</a:t>
            </a:r>
            <a:endParaRPr lang="zh-CN" altLang="en-US" sz="2000" b="1" dirty="0">
              <a:latin typeface="+mn-ea"/>
            </a:endParaRPr>
          </a:p>
        </p:txBody>
      </p:sp>
      <p:sp>
        <p:nvSpPr>
          <p:cNvPr id="17" name="文本框 67"/>
          <p:cNvSpPr>
            <a:spLocks noChangeArrowheads="1"/>
          </p:cNvSpPr>
          <p:nvPr/>
        </p:nvSpPr>
        <p:spPr bwMode="auto">
          <a:xfrm>
            <a:off x="707586" y="2217550"/>
            <a:ext cx="107859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400" b="1" kern="0" dirty="0">
                <a:solidFill>
                  <a:srgbClr val="FF0000"/>
                </a:solidFill>
                <a:latin typeface="+mn-ea"/>
                <a:sym typeface="宋体" panose="02010600030101010101" pitchFamily="2" charset="-122"/>
              </a:rPr>
              <a:t>问题：</a:t>
            </a:r>
            <a:r>
              <a:rPr lang="zh-CN" altLang="en-US" sz="2400" b="1" kern="0" dirty="0">
                <a:solidFill>
                  <a:schemeClr val="bg1"/>
                </a:solidFill>
                <a:latin typeface="+mn-ea"/>
                <a:sym typeface="宋体" panose="02010600030101010101" pitchFamily="2" charset="-122"/>
              </a:rPr>
              <a:t>为什么没有把化学制品的供应商作为一个端点放入关联图中？</a:t>
            </a:r>
            <a:endParaRPr lang="zh-CN" altLang="en-US" sz="2400" b="1" kern="0" dirty="0">
              <a:solidFill>
                <a:schemeClr val="bg1"/>
              </a:solidFill>
              <a:latin typeface="+mn-ea"/>
              <a:sym typeface="宋体" panose="02010600030101010101" pitchFamily="2" charset="-122"/>
            </a:endParaRPr>
          </a:p>
        </p:txBody>
      </p:sp>
      <p:sp>
        <p:nvSpPr>
          <p:cNvPr id="13" name="矩形: 圆角 12"/>
          <p:cNvSpPr/>
          <p:nvPr/>
        </p:nvSpPr>
        <p:spPr>
          <a:xfrm>
            <a:off x="698500" y="3118882"/>
            <a:ext cx="10679062" cy="1739558"/>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en-US" altLang="zh-CN" b="1" dirty="0">
              <a:solidFill>
                <a:schemeClr val="tx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9"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3.2 </a:t>
            </a:r>
            <a:r>
              <a:rPr lang="zh-CN" altLang="en-US" sz="2400" b="1" dirty="0">
                <a:solidFill>
                  <a:srgbClr val="000000"/>
                </a:solidFill>
                <a:latin typeface="微软雅黑" panose="020B0503020204020204" pitchFamily="34" charset="-122"/>
                <a:ea typeface="微软雅黑" panose="020B0503020204020204" pitchFamily="34" charset="-122"/>
              </a:rPr>
              <a:t>绘制系统关联图</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4"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）系统关联图举例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10" name="矩形 66"/>
          <p:cNvSpPr>
            <a:spLocks noChangeArrowheads="1"/>
          </p:cNvSpPr>
          <p:nvPr/>
        </p:nvSpPr>
        <p:spPr bwMode="auto">
          <a:xfrm>
            <a:off x="698499" y="5587535"/>
            <a:ext cx="10655301" cy="553085"/>
          </a:xfrm>
          <a:prstGeom prst="rect">
            <a:avLst/>
          </a:prstGeom>
          <a:noFill/>
          <a:ln w="22225">
            <a:solidFill>
              <a:schemeClr val="accent5"/>
            </a:solidFill>
            <a:prstDash val="dash"/>
            <a:miter lim="800000"/>
          </a:ln>
          <a:extLst>
            <a:ext uri="{909E8E84-426E-40DD-AFC4-6F175D3DCCD1}">
              <a14:hiddenFill xmlns:a14="http://schemas.microsoft.com/office/drawing/2010/main">
                <a:solidFill>
                  <a:srgbClr val="FFFFFF"/>
                </a:solidFill>
              </a14:hiddenFill>
            </a:ext>
          </a:extLst>
        </p:spPr>
        <p:txBody>
          <a:bodyPr wrap="square">
            <a:spAutoFit/>
          </a:bodyPr>
          <a:lstStyle/>
          <a:p>
            <a:pPr indent="457200" algn="ctr">
              <a:lnSpc>
                <a:spcPct val="150000"/>
              </a:lnSpc>
            </a:pPr>
            <a:r>
              <a:rPr lang="zh-CN" altLang="en-US" sz="2000" b="1" dirty="0">
                <a:solidFill>
                  <a:srgbClr val="FF0000"/>
                </a:solidFill>
                <a:latin typeface="+mn-ea"/>
              </a:rPr>
              <a:t>关联图明确告诉我们：系统并不直接与供应商订货、进货、或付账</a:t>
            </a:r>
            <a:endParaRPr lang="zh-CN" altLang="en-US" sz="2000" b="1" dirty="0">
              <a:solidFill>
                <a:srgbClr val="FF0000"/>
              </a:solidFill>
              <a:latin typeface="+mn-ea"/>
            </a:endParaRPr>
          </a:p>
        </p:txBody>
      </p:sp>
      <p:sp>
        <p:nvSpPr>
          <p:cNvPr id="3" name="箭头: 下 2"/>
          <p:cNvSpPr/>
          <p:nvPr/>
        </p:nvSpPr>
        <p:spPr>
          <a:xfrm>
            <a:off x="5740575" y="4998603"/>
            <a:ext cx="594911" cy="4818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6" grpId="0"/>
      <p:bldP spid="17" grpId="0"/>
      <p:bldP spid="13" grpId="0" animBg="1"/>
      <p:bldP spid="14" grpId="0"/>
      <p:bldP spid="10" grpId="0" bldLvl="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9"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3.2 </a:t>
            </a:r>
            <a:r>
              <a:rPr lang="zh-CN" altLang="en-US" sz="2400" b="1" dirty="0">
                <a:solidFill>
                  <a:srgbClr val="000000"/>
                </a:solidFill>
                <a:latin typeface="微软雅黑" panose="020B0503020204020204" pitchFamily="34" charset="-122"/>
                <a:ea typeface="微软雅黑" panose="020B0503020204020204" pitchFamily="34" charset="-122"/>
              </a:rPr>
              <a:t>绘制系统关联图</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4"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）系统关联图举例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4" name="图片 3" descr="C:/Users/Administrator/AppData/Local/Temp/picturecompress_20220309125125/output_1.jpgoutput_1"/>
          <p:cNvPicPr>
            <a:picLocks noChangeAspect="1"/>
          </p:cNvPicPr>
          <p:nvPr>
            <p:custDataLst>
              <p:tags r:id="rId1"/>
            </p:custDataLst>
          </p:nvPr>
        </p:nvPicPr>
        <p:blipFill>
          <a:blip r:embed="rId2"/>
          <a:stretch>
            <a:fillRect/>
          </a:stretch>
        </p:blipFill>
        <p:spPr>
          <a:xfrm>
            <a:off x="185420" y="1365885"/>
            <a:ext cx="6093460" cy="4126230"/>
          </a:xfrm>
          <a:prstGeom prst="rect">
            <a:avLst/>
          </a:prstGeom>
        </p:spPr>
      </p:pic>
      <p:pic>
        <p:nvPicPr>
          <p:cNvPr id="5" name="图片 4" descr="C:/Users/Administrator/AppData/Local/Temp/picturecompress_20220309125203/output_1.jpgoutput_1"/>
          <p:cNvPicPr>
            <a:picLocks noChangeAspect="1"/>
          </p:cNvPicPr>
          <p:nvPr>
            <p:custDataLst>
              <p:tags r:id="rId3"/>
            </p:custDataLst>
          </p:nvPr>
        </p:nvPicPr>
        <p:blipFill>
          <a:blip r:embed="rId4"/>
          <a:stretch>
            <a:fillRect/>
          </a:stretch>
        </p:blipFill>
        <p:spPr>
          <a:xfrm>
            <a:off x="6433820" y="1938020"/>
            <a:ext cx="5581650" cy="4005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98499" y="1197891"/>
            <a:ext cx="10795000" cy="2528080"/>
            <a:chOff x="1048523" y="1197891"/>
            <a:chExt cx="10492989" cy="2528080"/>
          </a:xfrm>
        </p:grpSpPr>
        <p:sp>
          <p:nvSpPr>
            <p:cNvPr id="2" name="文本框 1"/>
            <p:cNvSpPr txBox="1"/>
            <p:nvPr/>
          </p:nvSpPr>
          <p:spPr>
            <a:xfrm>
              <a:off x="1054100" y="1205971"/>
              <a:ext cx="10464800" cy="2520000"/>
            </a:xfrm>
            <a:prstGeom prst="rect">
              <a:avLst/>
            </a:prstGeom>
            <a:noFill/>
            <a:ln w="12700">
              <a:solidFill>
                <a:schemeClr val="accent1">
                  <a:lumMod val="75000"/>
                </a:schemeClr>
              </a:solidFill>
              <a:prstDash val="dash"/>
            </a:ln>
          </p:spPr>
          <p:txBody>
            <a:bodyPr wrap="square" rtlCol="0">
              <a:spAutoFit/>
            </a:bodyPr>
            <a:lstStyle/>
            <a:p>
              <a:endParaRPr lang="zh-CN" altLang="en-US" b="1" dirty="0"/>
            </a:p>
          </p:txBody>
        </p:sp>
        <p:sp>
          <p:nvSpPr>
            <p:cNvPr id="3" name="矩形 2"/>
            <p:cNvSpPr/>
            <p:nvPr/>
          </p:nvSpPr>
          <p:spPr>
            <a:xfrm>
              <a:off x="1048523" y="1197891"/>
              <a:ext cx="10492989" cy="640080"/>
            </a:xfrm>
            <a:prstGeom prst="rect">
              <a:avLst/>
            </a:prstGeom>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latin typeface="微软雅黑" panose="020B0503020204020204" pitchFamily="34" charset="-122"/>
                  <a:ea typeface="微软雅黑" panose="020B0503020204020204" pitchFamily="34" charset="-122"/>
                </a:rPr>
                <a:t>曾经问题：</a:t>
              </a:r>
              <a:endParaRPr lang="zh-CN" altLang="en-US" sz="22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054099" y="2129211"/>
              <a:ext cx="10463212" cy="1322070"/>
            </a:xfrm>
            <a:prstGeom prst="rect">
              <a:avLst/>
            </a:prstGeom>
            <a:noFill/>
            <a:ln>
              <a:noFill/>
              <a:prstDash val="sysDash"/>
            </a:ln>
          </p:spPr>
          <p:txBody>
            <a:bodyPr wrap="square" rtlCol="0">
              <a:spAutoFit/>
            </a:bodyPr>
            <a:lstStyle/>
            <a:p>
              <a:pPr indent="457200" algn="just"/>
              <a:r>
                <a:rPr lang="en-US" altLang="zh-CN" sz="2000" b="1" dirty="0"/>
                <a:t>1</a:t>
              </a:r>
              <a:r>
                <a:rPr lang="zh-CN" altLang="en-US" sz="2000" b="1" dirty="0"/>
                <a:t>）许多软件开发组都曾有过这样</a:t>
              </a:r>
              <a:r>
                <a:rPr lang="zh-CN" altLang="en-US" sz="2000" b="1" dirty="0">
                  <a:solidFill>
                    <a:srgbClr val="FF0000"/>
                  </a:solidFill>
                </a:rPr>
                <a:t>令人不悦的经历</a:t>
              </a:r>
              <a:r>
                <a:rPr lang="zh-CN" altLang="en-US" sz="2000" b="1" dirty="0"/>
                <a:t>：用户以不适合为理由拒绝了他们开发的整个产品</a:t>
              </a:r>
              <a:endParaRPr lang="zh-CN" altLang="en-US" sz="2000" b="1" dirty="0"/>
            </a:p>
            <a:p>
              <a:pPr indent="457200" algn="just"/>
              <a:r>
                <a:rPr lang="en-US" altLang="zh-CN" sz="2000" b="1" dirty="0"/>
                <a:t>2</a:t>
              </a:r>
              <a:r>
                <a:rPr lang="zh-CN" altLang="en-US" sz="2000" b="1" dirty="0"/>
                <a:t>）这主要是由于在产品发布之前，用户并没有见过用户界面，产品开发基本完成时他们发现界面和需求中潜在的问题，从而产生不满</a:t>
              </a:r>
              <a:endParaRPr lang="zh-CN" altLang="en-US" sz="2000" b="1" dirty="0"/>
            </a:p>
          </p:txBody>
        </p:sp>
      </p:grpSp>
      <p:sp>
        <p:nvSpPr>
          <p:cNvPr id="7" name="箭头: 下 6"/>
          <p:cNvSpPr/>
          <p:nvPr/>
        </p:nvSpPr>
        <p:spPr>
          <a:xfrm>
            <a:off x="5139659" y="3725650"/>
            <a:ext cx="1891889" cy="114287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8" name="组合 7"/>
          <p:cNvGrpSpPr/>
          <p:nvPr/>
        </p:nvGrpSpPr>
        <p:grpSpPr>
          <a:xfrm>
            <a:off x="704236" y="4868531"/>
            <a:ext cx="10766000" cy="1584000"/>
            <a:chOff x="1054099" y="4490720"/>
            <a:chExt cx="10464801" cy="1584000"/>
          </a:xfrm>
        </p:grpSpPr>
        <p:sp>
          <p:nvSpPr>
            <p:cNvPr id="9" name="文本框 8"/>
            <p:cNvSpPr txBox="1"/>
            <p:nvPr/>
          </p:nvSpPr>
          <p:spPr>
            <a:xfrm>
              <a:off x="1054100" y="4490720"/>
              <a:ext cx="10464800" cy="1584000"/>
            </a:xfrm>
            <a:prstGeom prst="rect">
              <a:avLst/>
            </a:prstGeom>
            <a:noFill/>
            <a:ln w="12700">
              <a:solidFill>
                <a:schemeClr val="accent1">
                  <a:lumMod val="75000"/>
                </a:schemeClr>
              </a:solidFill>
              <a:prstDash val="dash"/>
            </a:ln>
          </p:spPr>
          <p:txBody>
            <a:bodyPr wrap="square" rtlCol="0">
              <a:spAutoFit/>
            </a:bodyPr>
            <a:lstStyle/>
            <a:p>
              <a:endParaRPr lang="zh-CN" altLang="en-US" b="1" dirty="0"/>
            </a:p>
          </p:txBody>
        </p:sp>
        <p:sp>
          <p:nvSpPr>
            <p:cNvPr id="10" name="文本框 9"/>
            <p:cNvSpPr txBox="1"/>
            <p:nvPr/>
          </p:nvSpPr>
          <p:spPr>
            <a:xfrm>
              <a:off x="1054099" y="4621000"/>
              <a:ext cx="10464800" cy="1014730"/>
            </a:xfrm>
            <a:prstGeom prst="rect">
              <a:avLst/>
            </a:prstGeom>
            <a:noFill/>
            <a:ln w="12700">
              <a:noFill/>
              <a:prstDash val="sysDash"/>
            </a:ln>
          </p:spPr>
          <p:txBody>
            <a:bodyPr wrap="square" rtlCol="0">
              <a:spAutoFit/>
            </a:bodyPr>
            <a:lstStyle/>
            <a:p>
              <a:pPr indent="457200" algn="just"/>
              <a:r>
                <a:rPr lang="en-US" altLang="zh-CN" sz="2000" b="1" dirty="0"/>
                <a:t>1</a:t>
              </a:r>
              <a:r>
                <a:rPr lang="zh-CN" altLang="en-US" sz="2000" b="1" dirty="0"/>
                <a:t>）当开发人员或用户不能确定需求时，</a:t>
              </a:r>
              <a:r>
                <a:rPr lang="zh-CN" altLang="en-US" sz="2000" b="1" dirty="0">
                  <a:solidFill>
                    <a:srgbClr val="FF0000"/>
                  </a:solidFill>
                </a:rPr>
                <a:t>开发一个用户界面原型</a:t>
              </a:r>
              <a:r>
                <a:rPr lang="zh-CN" altLang="en-US" sz="2000" b="1" dirty="0"/>
                <a:t>，即一个可能的局部实现，这样</a:t>
              </a:r>
              <a:r>
                <a:rPr lang="zh-CN" altLang="en-US" sz="2000" b="1" dirty="0">
                  <a:solidFill>
                    <a:srgbClr val="FF0000"/>
                  </a:solidFill>
                </a:rPr>
                <a:t>使得许多模糊问题和可能发生的事更为直观明了</a:t>
              </a:r>
              <a:endParaRPr lang="zh-CN" altLang="en-US" sz="2000" b="1" dirty="0">
                <a:solidFill>
                  <a:srgbClr val="FF0000"/>
                </a:solidFill>
              </a:endParaRPr>
            </a:p>
            <a:p>
              <a:pPr indent="457200" algn="just"/>
              <a:r>
                <a:rPr lang="en-US" altLang="zh-CN" sz="2000" b="1" dirty="0"/>
                <a:t>2</a:t>
              </a:r>
              <a:r>
                <a:rPr lang="zh-CN" altLang="en-US" sz="2000" b="1" dirty="0"/>
                <a:t>）用户通过评价原型将使项目参与者能更好地相互理解所要解决的问题</a:t>
              </a:r>
              <a:endParaRPr lang="zh-CN" altLang="en-US" sz="2000" b="1" dirty="0"/>
            </a:p>
          </p:txBody>
        </p:sp>
      </p:grpSp>
      <p:sp>
        <p:nvSpPr>
          <p:cNvPr id="14"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2"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）用户界面原型的优势</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72" name="矩形: 圆角 71"/>
          <p:cNvSpPr/>
          <p:nvPr/>
        </p:nvSpPr>
        <p:spPr>
          <a:xfrm>
            <a:off x="1710227" y="1395547"/>
            <a:ext cx="9786447" cy="834552"/>
          </a:xfrm>
          <a:prstGeom prst="roundRect">
            <a:avLst/>
          </a:prstGeom>
          <a:noFill/>
          <a:ln>
            <a:noFill/>
          </a:ln>
        </p:spPr>
        <p:txBody>
          <a:bodyPr wrap="square">
            <a:spAutoFit/>
            <a:scene3d>
              <a:camera prst="orthographicFront"/>
              <a:lightRig rig="threePt" dir="t"/>
            </a:scene3d>
            <a:sp3d contourW="12700"/>
          </a:bodyPr>
          <a:lstStyle/>
          <a:p>
            <a:pPr algn="just">
              <a:lnSpc>
                <a:spcPct val="120000"/>
              </a:lnSpc>
            </a:pPr>
            <a:r>
              <a:rPr lang="zh-CN" altLang="en-US" b="1" dirty="0">
                <a:solidFill>
                  <a:srgbClr val="0000FF"/>
                </a:solidFill>
              </a:rPr>
              <a:t>软件原型是一种技术，可以利用这种技术减少客户对产品不满意的风险</a:t>
            </a:r>
            <a:r>
              <a:rPr lang="zh-CN" altLang="en-US" b="1" dirty="0">
                <a:solidFill>
                  <a:schemeClr val="tx1">
                    <a:lumMod val="95000"/>
                    <a:lumOff val="5000"/>
                  </a:schemeClr>
                </a:solidFill>
              </a:rPr>
              <a:t>，来自用户的早期反馈可以使开发小组正确理解需求，并知道如何最好地实现这些需求</a:t>
            </a:r>
            <a:endParaRPr lang="zh-CN" altLang="en-US" b="1" dirty="0">
              <a:solidFill>
                <a:schemeClr val="tx1">
                  <a:lumMod val="95000"/>
                  <a:lumOff val="5000"/>
                </a:schemeClr>
              </a:solidFill>
            </a:endParaRPr>
          </a:p>
        </p:txBody>
      </p:sp>
      <p:sp>
        <p:nvSpPr>
          <p:cNvPr id="77" name="矩形: 圆角 76"/>
          <p:cNvSpPr/>
          <p:nvPr/>
        </p:nvSpPr>
        <p:spPr>
          <a:xfrm>
            <a:off x="1710227" y="2513131"/>
            <a:ext cx="9786447" cy="834552"/>
          </a:xfrm>
          <a:prstGeom prst="roundRect">
            <a:avLst/>
          </a:prstGeom>
          <a:noFill/>
          <a:ln>
            <a:noFill/>
          </a:ln>
        </p:spPr>
        <p:txBody>
          <a:bodyPr wrap="square">
            <a:spAutoFit/>
            <a:scene3d>
              <a:camera prst="orthographicFront"/>
              <a:lightRig rig="threePt" dir="t"/>
            </a:scene3d>
            <a:sp3d contourW="12700"/>
          </a:bodyPr>
          <a:lstStyle/>
          <a:p>
            <a:pPr algn="just">
              <a:lnSpc>
                <a:spcPct val="120000"/>
              </a:lnSpc>
            </a:pPr>
            <a:r>
              <a:rPr lang="zh-CN" altLang="en-US" b="1" dirty="0">
                <a:solidFill>
                  <a:srgbClr val="0000FF"/>
                </a:solidFill>
              </a:rPr>
              <a:t>需求中肯定存在不明确或不清晰</a:t>
            </a:r>
            <a:r>
              <a:rPr lang="zh-CN" altLang="en-US" b="1" dirty="0">
                <a:solidFill>
                  <a:schemeClr val="tx1">
                    <a:lumMod val="95000"/>
                    <a:lumOff val="5000"/>
                  </a:schemeClr>
                </a:solidFill>
              </a:rPr>
              <a:t>，如果不解决这些问题，那么必然在用户产品视图和开发者对于开发什么产品的理解之间存在期望差距</a:t>
            </a:r>
            <a:endParaRPr lang="en-US" altLang="zh-CN" b="1" dirty="0">
              <a:solidFill>
                <a:schemeClr val="tx1">
                  <a:lumMod val="95000"/>
                  <a:lumOff val="5000"/>
                </a:schemeClr>
              </a:solidFill>
            </a:endParaRPr>
          </a:p>
        </p:txBody>
      </p:sp>
      <p:sp>
        <p:nvSpPr>
          <p:cNvPr id="81" name="矩形: 圆角 80"/>
          <p:cNvSpPr/>
          <p:nvPr/>
        </p:nvSpPr>
        <p:spPr>
          <a:xfrm>
            <a:off x="1710227" y="3752912"/>
            <a:ext cx="9786447" cy="466541"/>
          </a:xfrm>
          <a:prstGeom prst="roundRect">
            <a:avLst/>
          </a:prstGeom>
          <a:noFill/>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95000"/>
                    <a:lumOff val="5000"/>
                  </a:schemeClr>
                </a:solidFill>
              </a:rPr>
              <a:t>通过阅读文本需求或研究分析模型，很难想象软件产品在特定的环境中如何运行</a:t>
            </a:r>
            <a:endParaRPr lang="zh-CN" altLang="en-US" b="1" dirty="0">
              <a:solidFill>
                <a:schemeClr val="tx1">
                  <a:lumMod val="95000"/>
                  <a:lumOff val="5000"/>
                </a:schemeClr>
              </a:solidFill>
            </a:endParaRPr>
          </a:p>
        </p:txBody>
      </p:sp>
      <p:sp>
        <p:nvSpPr>
          <p:cNvPr id="85" name="矩形: 圆角 84"/>
          <p:cNvSpPr/>
          <p:nvPr/>
        </p:nvSpPr>
        <p:spPr>
          <a:xfrm>
            <a:off x="1710227" y="4769471"/>
            <a:ext cx="9786447" cy="466541"/>
          </a:xfrm>
          <a:prstGeom prst="roundRect">
            <a:avLst/>
          </a:prstGeom>
          <a:noFill/>
          <a:ln>
            <a:noFill/>
          </a:ln>
        </p:spPr>
        <p:txBody>
          <a:bodyPr wrap="square">
            <a:spAutoFit/>
            <a:scene3d>
              <a:camera prst="orthographicFront"/>
              <a:lightRig rig="threePt" dir="t"/>
            </a:scene3d>
            <a:sp3d contourW="12700"/>
          </a:bodyPr>
          <a:lstStyle/>
          <a:p>
            <a:pPr algn="just">
              <a:lnSpc>
                <a:spcPct val="120000"/>
              </a:lnSpc>
            </a:pPr>
            <a:r>
              <a:rPr lang="zh-CN" altLang="en-US" b="1" dirty="0">
                <a:solidFill>
                  <a:srgbClr val="0000FF"/>
                </a:solidFill>
              </a:rPr>
              <a:t>建立有趣的原型可以使新产品实在化</a:t>
            </a:r>
            <a:r>
              <a:rPr lang="zh-CN" altLang="en-US" b="1" dirty="0">
                <a:solidFill>
                  <a:schemeClr val="tx1">
                    <a:lumMod val="95000"/>
                    <a:lumOff val="5000"/>
                  </a:schemeClr>
                </a:solidFill>
              </a:rPr>
              <a:t>，使用例带更直观，并消除在需求理解上的差异</a:t>
            </a:r>
            <a:endParaRPr lang="zh-CN" altLang="en-US" b="1" dirty="0">
              <a:solidFill>
                <a:schemeClr val="tx1">
                  <a:lumMod val="95000"/>
                  <a:lumOff val="5000"/>
                </a:schemeClr>
              </a:solidFill>
            </a:endParaRPr>
          </a:p>
        </p:txBody>
      </p:sp>
      <p:sp>
        <p:nvSpPr>
          <p:cNvPr id="40" name="矩形: 圆角 39"/>
          <p:cNvSpPr/>
          <p:nvPr/>
        </p:nvSpPr>
        <p:spPr>
          <a:xfrm>
            <a:off x="1710227" y="5756186"/>
            <a:ext cx="9786447" cy="466541"/>
          </a:xfrm>
          <a:prstGeom prst="roundRect">
            <a:avLst/>
          </a:prstGeom>
          <a:noFill/>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95000"/>
                    <a:lumOff val="5000"/>
                  </a:schemeClr>
                </a:solidFill>
              </a:rPr>
              <a:t>比起阅读一份冗长无味的软件需求规格说明，</a:t>
            </a:r>
            <a:r>
              <a:rPr lang="zh-CN" altLang="en-US" b="1" dirty="0">
                <a:solidFill>
                  <a:srgbClr val="0000FF"/>
                </a:solidFill>
              </a:rPr>
              <a:t>用户通常更愿意尝试评价原型</a:t>
            </a:r>
            <a:endParaRPr lang="zh-CN" altLang="en-US" b="1" dirty="0">
              <a:solidFill>
                <a:srgbClr val="0000FF"/>
              </a:solidFill>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19"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）用户界面原型的优势</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grpSp>
        <p:nvGrpSpPr>
          <p:cNvPr id="20" name="Group 21"/>
          <p:cNvGrpSpPr/>
          <p:nvPr/>
        </p:nvGrpSpPr>
        <p:grpSpPr>
          <a:xfrm>
            <a:off x="720940" y="3580980"/>
            <a:ext cx="787805" cy="736375"/>
            <a:chOff x="1731020" y="1638788"/>
            <a:chExt cx="736375" cy="736375"/>
          </a:xfrm>
          <a:solidFill>
            <a:schemeClr val="accent1"/>
          </a:solidFill>
        </p:grpSpPr>
        <p:sp>
          <p:nvSpPr>
            <p:cNvPr id="21" name="Oval 22"/>
            <p:cNvSpPr/>
            <p:nvPr/>
          </p:nvSpPr>
          <p:spPr>
            <a:xfrm>
              <a:off x="1731020" y="1638788"/>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23" name="TextBox 23"/>
            <p:cNvSpPr txBox="1"/>
            <p:nvPr/>
          </p:nvSpPr>
          <p:spPr>
            <a:xfrm>
              <a:off x="1835353" y="1774998"/>
              <a:ext cx="527709" cy="461665"/>
            </a:xfrm>
            <a:prstGeom prst="rect">
              <a:avLst/>
            </a:prstGeom>
            <a:grpFill/>
            <a:ln>
              <a:noFill/>
            </a:ln>
          </p:spPr>
          <p:txBody>
            <a:bodyPr wrap="none">
              <a:normAutofit fontScale="90000"/>
            </a:bodyPr>
            <a:lstStyle/>
            <a:p>
              <a:pPr algn="ctr"/>
              <a:r>
                <a:rPr lang="en-GB" sz="2400" b="1" dirty="0">
                  <a:solidFill>
                    <a:schemeClr val="bg1"/>
                  </a:solidFill>
                  <a:latin typeface="微软雅黑" panose="020B0503020204020204" pitchFamily="34" charset="-122"/>
                  <a:ea typeface="微软雅黑" panose="020B0503020204020204" pitchFamily="34" charset="-122"/>
                </a:rPr>
                <a:t>03</a:t>
              </a:r>
              <a:endParaRPr lang="en-GB" sz="2400" b="1" dirty="0">
                <a:solidFill>
                  <a:schemeClr val="bg1"/>
                </a:solidFill>
                <a:latin typeface="微软雅黑" panose="020B0503020204020204" pitchFamily="34" charset="-122"/>
                <a:ea typeface="微软雅黑" panose="020B0503020204020204" pitchFamily="34" charset="-122"/>
              </a:endParaRPr>
            </a:p>
          </p:txBody>
        </p:sp>
      </p:grpSp>
      <p:grpSp>
        <p:nvGrpSpPr>
          <p:cNvPr id="24" name="Group 27"/>
          <p:cNvGrpSpPr/>
          <p:nvPr/>
        </p:nvGrpSpPr>
        <p:grpSpPr>
          <a:xfrm>
            <a:off x="720940" y="4589541"/>
            <a:ext cx="787805" cy="736375"/>
            <a:chOff x="1731021" y="2821439"/>
            <a:chExt cx="736375" cy="736375"/>
          </a:xfrm>
          <a:solidFill>
            <a:schemeClr val="bg1">
              <a:lumMod val="65000"/>
            </a:schemeClr>
          </a:solidFill>
        </p:grpSpPr>
        <p:sp>
          <p:nvSpPr>
            <p:cNvPr id="25" name="Oval 28"/>
            <p:cNvSpPr/>
            <p:nvPr/>
          </p:nvSpPr>
          <p:spPr>
            <a:xfrm>
              <a:off x="1731021" y="2821439"/>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26" name="TextBox 29"/>
            <p:cNvSpPr txBox="1"/>
            <p:nvPr/>
          </p:nvSpPr>
          <p:spPr>
            <a:xfrm>
              <a:off x="1835353" y="2957649"/>
              <a:ext cx="527709" cy="461665"/>
            </a:xfrm>
            <a:prstGeom prst="rect">
              <a:avLst/>
            </a:prstGeom>
            <a:grpFill/>
            <a:ln>
              <a:noFill/>
            </a:ln>
          </p:spPr>
          <p:txBody>
            <a:bodyPr wrap="none">
              <a:normAutofit fontScale="90000"/>
            </a:bodyPr>
            <a:lstStyle/>
            <a:p>
              <a:pPr algn="ctr"/>
              <a:r>
                <a:rPr lang="en-GB" sz="2400" b="1" dirty="0">
                  <a:solidFill>
                    <a:schemeClr val="bg1"/>
                  </a:solidFill>
                  <a:latin typeface="微软雅黑" panose="020B0503020204020204" pitchFamily="34" charset="-122"/>
                  <a:ea typeface="微软雅黑" panose="020B0503020204020204" pitchFamily="34" charset="-122"/>
                </a:rPr>
                <a:t>04</a:t>
              </a:r>
              <a:endParaRPr lang="en-GB" sz="2400" b="1" dirty="0">
                <a:solidFill>
                  <a:schemeClr val="bg1"/>
                </a:solidFill>
                <a:latin typeface="微软雅黑" panose="020B0503020204020204" pitchFamily="34" charset="-122"/>
                <a:ea typeface="微软雅黑" panose="020B0503020204020204" pitchFamily="34" charset="-122"/>
              </a:endParaRPr>
            </a:p>
          </p:txBody>
        </p:sp>
      </p:grpSp>
      <p:grpSp>
        <p:nvGrpSpPr>
          <p:cNvPr id="27" name="Group 21"/>
          <p:cNvGrpSpPr/>
          <p:nvPr/>
        </p:nvGrpSpPr>
        <p:grpSpPr>
          <a:xfrm>
            <a:off x="720940" y="1367547"/>
            <a:ext cx="787805" cy="736375"/>
            <a:chOff x="1731020" y="1638788"/>
            <a:chExt cx="736375" cy="736375"/>
          </a:xfrm>
          <a:solidFill>
            <a:schemeClr val="accent1"/>
          </a:solidFill>
        </p:grpSpPr>
        <p:sp>
          <p:nvSpPr>
            <p:cNvPr id="28" name="Oval 22"/>
            <p:cNvSpPr/>
            <p:nvPr/>
          </p:nvSpPr>
          <p:spPr>
            <a:xfrm>
              <a:off x="1731020" y="1638788"/>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29" name="TextBox 23"/>
            <p:cNvSpPr txBox="1"/>
            <p:nvPr/>
          </p:nvSpPr>
          <p:spPr>
            <a:xfrm>
              <a:off x="1835353" y="1774998"/>
              <a:ext cx="527709" cy="461665"/>
            </a:xfrm>
            <a:prstGeom prst="rect">
              <a:avLst/>
            </a:prstGeom>
            <a:grpFill/>
            <a:ln>
              <a:noFill/>
            </a:ln>
          </p:spPr>
          <p:txBody>
            <a:bodyPr wrap="none">
              <a:normAutofit fontScale="90000"/>
            </a:bodyPr>
            <a:lstStyle/>
            <a:p>
              <a:pPr algn="ctr"/>
              <a:r>
                <a:rPr lang="en-GB" sz="2400" b="1" dirty="0">
                  <a:solidFill>
                    <a:schemeClr val="bg1"/>
                  </a:solidFill>
                  <a:latin typeface="微软雅黑" panose="020B0503020204020204" pitchFamily="34" charset="-122"/>
                  <a:ea typeface="微软雅黑" panose="020B0503020204020204" pitchFamily="34" charset="-122"/>
                </a:rPr>
                <a:t>01</a:t>
              </a:r>
              <a:endParaRPr lang="en-GB" sz="2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21"/>
          <p:cNvGrpSpPr/>
          <p:nvPr/>
        </p:nvGrpSpPr>
        <p:grpSpPr>
          <a:xfrm>
            <a:off x="720940" y="5619976"/>
            <a:ext cx="787805" cy="736375"/>
            <a:chOff x="1731020" y="1638788"/>
            <a:chExt cx="736375" cy="736375"/>
          </a:xfrm>
          <a:solidFill>
            <a:schemeClr val="accent1"/>
          </a:solidFill>
        </p:grpSpPr>
        <p:sp>
          <p:nvSpPr>
            <p:cNvPr id="31" name="Oval 22"/>
            <p:cNvSpPr/>
            <p:nvPr/>
          </p:nvSpPr>
          <p:spPr>
            <a:xfrm>
              <a:off x="1731020" y="1638788"/>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32" name="TextBox 23"/>
            <p:cNvSpPr txBox="1"/>
            <p:nvPr/>
          </p:nvSpPr>
          <p:spPr>
            <a:xfrm>
              <a:off x="1835353" y="1774998"/>
              <a:ext cx="527709" cy="461665"/>
            </a:xfrm>
            <a:prstGeom prst="rect">
              <a:avLst/>
            </a:prstGeom>
            <a:grpFill/>
            <a:ln>
              <a:noFill/>
            </a:ln>
          </p:spPr>
          <p:txBody>
            <a:bodyPr wrap="none">
              <a:normAutofit fontScale="90000"/>
            </a:bodyPr>
            <a:lstStyle/>
            <a:p>
              <a:pPr algn="ctr"/>
              <a:r>
                <a:rPr lang="en-GB" sz="2400" b="1" dirty="0">
                  <a:solidFill>
                    <a:schemeClr val="bg1"/>
                  </a:solidFill>
                  <a:latin typeface="微软雅黑" panose="020B0503020204020204" pitchFamily="34" charset="-122"/>
                  <a:ea typeface="微软雅黑" panose="020B0503020204020204" pitchFamily="34" charset="-122"/>
                </a:rPr>
                <a:t>05</a:t>
              </a:r>
              <a:endParaRPr lang="en-GB" sz="2400" b="1" dirty="0">
                <a:solidFill>
                  <a:schemeClr val="bg1"/>
                </a:solidFill>
                <a:latin typeface="微软雅黑" panose="020B0503020204020204" pitchFamily="34" charset="-122"/>
                <a:ea typeface="微软雅黑" panose="020B0503020204020204" pitchFamily="34" charset="-122"/>
              </a:endParaRPr>
            </a:p>
          </p:txBody>
        </p:sp>
      </p:grpSp>
      <p:grpSp>
        <p:nvGrpSpPr>
          <p:cNvPr id="34" name="Group 27"/>
          <p:cNvGrpSpPr/>
          <p:nvPr/>
        </p:nvGrpSpPr>
        <p:grpSpPr>
          <a:xfrm>
            <a:off x="720940" y="2413852"/>
            <a:ext cx="787805" cy="736375"/>
            <a:chOff x="1731021" y="2821439"/>
            <a:chExt cx="736375" cy="736375"/>
          </a:xfrm>
          <a:solidFill>
            <a:schemeClr val="bg1">
              <a:lumMod val="65000"/>
            </a:schemeClr>
          </a:solidFill>
        </p:grpSpPr>
        <p:sp>
          <p:nvSpPr>
            <p:cNvPr id="36" name="Oval 28"/>
            <p:cNvSpPr/>
            <p:nvPr/>
          </p:nvSpPr>
          <p:spPr>
            <a:xfrm>
              <a:off x="1731021" y="2821439"/>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37" name="TextBox 29"/>
            <p:cNvSpPr txBox="1"/>
            <p:nvPr/>
          </p:nvSpPr>
          <p:spPr>
            <a:xfrm>
              <a:off x="1835353" y="2957649"/>
              <a:ext cx="527709" cy="461665"/>
            </a:xfrm>
            <a:prstGeom prst="rect">
              <a:avLst/>
            </a:prstGeom>
            <a:grpFill/>
            <a:ln>
              <a:noFill/>
            </a:ln>
          </p:spPr>
          <p:txBody>
            <a:bodyPr wrap="none">
              <a:normAutofit fontScale="90000"/>
            </a:bodyPr>
            <a:lstStyle/>
            <a:p>
              <a:pPr algn="ctr"/>
              <a:r>
                <a:rPr lang="en-GB" sz="2400" b="1" dirty="0">
                  <a:solidFill>
                    <a:schemeClr val="bg1"/>
                  </a:solidFill>
                  <a:latin typeface="微软雅黑" panose="020B0503020204020204" pitchFamily="34" charset="-122"/>
                  <a:ea typeface="微软雅黑" panose="020B0503020204020204" pitchFamily="34" charset="-122"/>
                </a:rPr>
                <a:t>02</a:t>
              </a:r>
              <a:endParaRPr lang="en-GB" sz="24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left)">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7" grpId="0"/>
      <p:bldP spid="81" grpId="0"/>
      <p:bldP spid="85" grpId="0"/>
      <p:bldP spid="40"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18565" y="1850214"/>
            <a:ext cx="10754568" cy="3969280"/>
          </a:xfrm>
          <a:prstGeom prst="rect">
            <a:avLst/>
          </a:prstGeom>
          <a:noFill/>
          <a:ln w="12700">
            <a:solidFill>
              <a:schemeClr val="accent1">
                <a:lumMod val="75000"/>
              </a:schemeClr>
            </a:solidFill>
            <a:prstDash val="dash"/>
          </a:ln>
        </p:spPr>
        <p:txBody>
          <a:bodyPr wrap="square" rtlCol="0">
            <a:spAutoFit/>
          </a:bodyPr>
          <a:lstStyle/>
          <a:p>
            <a:endParaRPr lang="zh-CN" altLang="en-US" b="1" dirty="0"/>
          </a:p>
        </p:txBody>
      </p:sp>
      <p:sp>
        <p:nvSpPr>
          <p:cNvPr id="10" name="矩形 9"/>
          <p:cNvSpPr/>
          <p:nvPr/>
        </p:nvSpPr>
        <p:spPr>
          <a:xfrm>
            <a:off x="695325" y="1836624"/>
            <a:ext cx="10795000" cy="8151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latin typeface="宋体" panose="02010600030101010101" pitchFamily="2" charset="-122"/>
              </a:rPr>
              <a:t>原型有多种含义，并且参与建立原型的人可以有不同的期望</a:t>
            </a:r>
            <a:endParaRPr lang="zh-CN" altLang="en-US" sz="2000" b="1" dirty="0">
              <a:latin typeface="宋体" panose="02010600030101010101" pitchFamily="2" charset="-122"/>
              <a:ea typeface="宋体" panose="02010600030101010101" pitchFamily="2" charset="-122"/>
            </a:endParaRPr>
          </a:p>
        </p:txBody>
      </p:sp>
      <p:sp>
        <p:nvSpPr>
          <p:cNvPr id="15" name="矩形 66"/>
          <p:cNvSpPr>
            <a:spLocks noChangeArrowheads="1"/>
          </p:cNvSpPr>
          <p:nvPr/>
        </p:nvSpPr>
        <p:spPr bwMode="auto">
          <a:xfrm>
            <a:off x="718565" y="3188676"/>
            <a:ext cx="10754567"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gn="just">
              <a:lnSpc>
                <a:spcPct val="150000"/>
              </a:lnSpc>
            </a:pPr>
            <a:r>
              <a:rPr lang="zh-CN" altLang="en-US" sz="2000" b="1" dirty="0">
                <a:latin typeface="宋体" panose="02010600030101010101" pitchFamily="2" charset="-122"/>
                <a:ea typeface="宋体" panose="02010600030101010101" pitchFamily="2" charset="-122"/>
              </a:rPr>
              <a:t>例如：</a:t>
            </a:r>
            <a:endParaRPr lang="en-US" altLang="zh-CN" sz="2000" b="1" dirty="0">
              <a:latin typeface="宋体" panose="02010600030101010101" pitchFamily="2" charset="-122"/>
              <a:ea typeface="宋体" panose="02010600030101010101" pitchFamily="2" charset="-122"/>
            </a:endParaRPr>
          </a:p>
          <a:p>
            <a:pPr indent="457200" algn="just">
              <a:lnSpc>
                <a:spcPct val="150000"/>
              </a:lnSpc>
            </a:pP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）一个飞机原型实际上可以飞翔</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它是真实飞机的雏形</a:t>
            </a:r>
            <a:endParaRPr lang="en-US" altLang="zh-CN" sz="2000" b="1" dirty="0">
              <a:latin typeface="宋体" panose="02010600030101010101" pitchFamily="2" charset="-122"/>
              <a:ea typeface="宋体" panose="02010600030101010101" pitchFamily="2" charset="-122"/>
            </a:endParaRPr>
          </a:p>
          <a:p>
            <a:pPr indent="457200" algn="just">
              <a:lnSpc>
                <a:spcPct val="150000"/>
              </a:lnSpc>
            </a:pP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）一个软件原型通常仅仅是真实系统的一部分或一个模型，并且它可能根本不能完成任何有用的事</a:t>
            </a:r>
            <a:endParaRPr lang="zh-CN" altLang="en-US" sz="2000" b="1" dirty="0">
              <a:latin typeface="宋体" panose="02010600030101010101" pitchFamily="2" charset="-122"/>
              <a:ea typeface="宋体" panose="02010600030101010101" pitchFamily="2" charset="-122"/>
            </a:endParaRPr>
          </a:p>
        </p:txBody>
      </p:sp>
      <p:sp>
        <p:nvSpPr>
          <p:cNvPr id="9"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6"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）原型的定义</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3"/>
          <p:cNvSpPr/>
          <p:nvPr/>
        </p:nvSpPr>
        <p:spPr>
          <a:xfrm>
            <a:off x="918431" y="2559051"/>
            <a:ext cx="2263299" cy="3428992"/>
          </a:xfrm>
          <a:custGeom>
            <a:avLst/>
            <a:gdLst>
              <a:gd name="connsiteX0" fmla="*/ 0 w 1972131"/>
              <a:gd name="connsiteY0" fmla="*/ 0 h 3176587"/>
              <a:gd name="connsiteX1" fmla="*/ 1972131 w 1972131"/>
              <a:gd name="connsiteY1" fmla="*/ 0 h 3176587"/>
              <a:gd name="connsiteX2" fmla="*/ 1972131 w 1972131"/>
              <a:gd name="connsiteY2" fmla="*/ 3176587 h 3176587"/>
              <a:gd name="connsiteX3" fmla="*/ 0 w 1972131"/>
              <a:gd name="connsiteY3" fmla="*/ 3176587 h 3176587"/>
              <a:gd name="connsiteX4" fmla="*/ 0 w 1972131"/>
              <a:gd name="connsiteY4" fmla="*/ 0 h 317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131" h="3176587">
                <a:moveTo>
                  <a:pt x="0" y="0"/>
                </a:moveTo>
                <a:lnTo>
                  <a:pt x="1972131" y="0"/>
                </a:lnTo>
                <a:lnTo>
                  <a:pt x="1972131" y="3176587"/>
                </a:lnTo>
                <a:lnTo>
                  <a:pt x="0" y="3176587"/>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b="1"/>
          </a:p>
        </p:txBody>
      </p:sp>
      <p:sp>
        <p:nvSpPr>
          <p:cNvPr id="3" name="Freeform: Shape 6"/>
          <p:cNvSpPr/>
          <p:nvPr/>
        </p:nvSpPr>
        <p:spPr>
          <a:xfrm>
            <a:off x="2253769" y="2559051"/>
            <a:ext cx="2263299" cy="3428992"/>
          </a:xfrm>
          <a:custGeom>
            <a:avLst/>
            <a:gdLst>
              <a:gd name="connsiteX0" fmla="*/ 0 w 1972131"/>
              <a:gd name="connsiteY0" fmla="*/ 0 h 3176587"/>
              <a:gd name="connsiteX1" fmla="*/ 1972131 w 1972131"/>
              <a:gd name="connsiteY1" fmla="*/ 0 h 3176587"/>
              <a:gd name="connsiteX2" fmla="*/ 1972131 w 1972131"/>
              <a:gd name="connsiteY2" fmla="*/ 3176587 h 3176587"/>
              <a:gd name="connsiteX3" fmla="*/ 0 w 1972131"/>
              <a:gd name="connsiteY3" fmla="*/ 3176587 h 3176587"/>
              <a:gd name="connsiteX4" fmla="*/ 0 w 1972131"/>
              <a:gd name="connsiteY4" fmla="*/ 0 h 317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131" h="3176587">
                <a:moveTo>
                  <a:pt x="0" y="0"/>
                </a:moveTo>
                <a:lnTo>
                  <a:pt x="1972131" y="0"/>
                </a:lnTo>
                <a:lnTo>
                  <a:pt x="1972131" y="3176587"/>
                </a:lnTo>
                <a:lnTo>
                  <a:pt x="0" y="3176587"/>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b="1"/>
          </a:p>
        </p:txBody>
      </p:sp>
      <p:sp>
        <p:nvSpPr>
          <p:cNvPr id="4" name="Freeform: Shape 9"/>
          <p:cNvSpPr/>
          <p:nvPr/>
        </p:nvSpPr>
        <p:spPr>
          <a:xfrm>
            <a:off x="3589106" y="2559051"/>
            <a:ext cx="2263299" cy="3428992"/>
          </a:xfrm>
          <a:custGeom>
            <a:avLst/>
            <a:gdLst>
              <a:gd name="connsiteX0" fmla="*/ 0 w 1972131"/>
              <a:gd name="connsiteY0" fmla="*/ 0 h 3176587"/>
              <a:gd name="connsiteX1" fmla="*/ 1972131 w 1972131"/>
              <a:gd name="connsiteY1" fmla="*/ 0 h 3176587"/>
              <a:gd name="connsiteX2" fmla="*/ 1972131 w 1972131"/>
              <a:gd name="connsiteY2" fmla="*/ 3176587 h 3176587"/>
              <a:gd name="connsiteX3" fmla="*/ 0 w 1972131"/>
              <a:gd name="connsiteY3" fmla="*/ 3176587 h 3176587"/>
              <a:gd name="connsiteX4" fmla="*/ 0 w 1972131"/>
              <a:gd name="connsiteY4" fmla="*/ 0 h 317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131" h="3176587">
                <a:moveTo>
                  <a:pt x="0" y="0"/>
                </a:moveTo>
                <a:lnTo>
                  <a:pt x="1972131" y="0"/>
                </a:lnTo>
                <a:lnTo>
                  <a:pt x="1972131" y="3176587"/>
                </a:lnTo>
                <a:lnTo>
                  <a:pt x="0" y="3176587"/>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anchor="ctr"/>
          <a:lstStyle/>
          <a:p>
            <a:pPr algn="ctr"/>
            <a:endParaRPr b="1"/>
          </a:p>
        </p:txBody>
      </p:sp>
      <p:grpSp>
        <p:nvGrpSpPr>
          <p:cNvPr id="5" name="组合 4"/>
          <p:cNvGrpSpPr/>
          <p:nvPr/>
        </p:nvGrpSpPr>
        <p:grpSpPr>
          <a:xfrm>
            <a:off x="660400" y="2559029"/>
            <a:ext cx="2953788" cy="3429011"/>
            <a:chOff x="1223177" y="3514117"/>
            <a:chExt cx="1254424" cy="1548227"/>
          </a:xfrm>
          <a:solidFill>
            <a:srgbClr val="97BFE4"/>
          </a:solidFill>
        </p:grpSpPr>
        <p:sp>
          <p:nvSpPr>
            <p:cNvPr id="6" name="Rectangle: Rounded Corners 17"/>
            <p:cNvSpPr/>
            <p:nvPr/>
          </p:nvSpPr>
          <p:spPr>
            <a:xfrm>
              <a:off x="1223177" y="3514125"/>
              <a:ext cx="1254424" cy="1548219"/>
            </a:xfrm>
            <a:prstGeom prst="roundRect">
              <a:avLst>
                <a:gd name="adj" fmla="val 46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a:endParaRPr lang="zh-CN" altLang="en-US" sz="1400" b="1" dirty="0"/>
            </a:p>
          </p:txBody>
        </p:sp>
        <p:grpSp>
          <p:nvGrpSpPr>
            <p:cNvPr id="7" name="Group 15"/>
            <p:cNvGrpSpPr/>
            <p:nvPr/>
          </p:nvGrpSpPr>
          <p:grpSpPr>
            <a:xfrm>
              <a:off x="1223177" y="3514117"/>
              <a:ext cx="1254424" cy="1350633"/>
              <a:chOff x="4886324" y="2414406"/>
              <a:chExt cx="7305675" cy="1187018"/>
            </a:xfrm>
            <a:grpFill/>
          </p:grpSpPr>
          <p:sp>
            <p:nvSpPr>
              <p:cNvPr id="8" name="Rectangle 20"/>
              <p:cNvSpPr/>
              <p:nvPr/>
            </p:nvSpPr>
            <p:spPr>
              <a:xfrm>
                <a:off x="4886324" y="2414406"/>
                <a:ext cx="7305675" cy="206858"/>
              </a:xfrm>
              <a:prstGeom prst="roundRect">
                <a:avLst/>
              </a:prstGeom>
              <a:solidFill>
                <a:srgbClr val="5197D7"/>
              </a:solidFill>
            </p:spPr>
            <p:txBody>
              <a:bodyPr wrap="none" anchor="b" anchorCtr="0">
                <a:normAutofit/>
              </a:bodyPr>
              <a:lstStyle/>
              <a:p>
                <a:pPr algn="ctr"/>
                <a:r>
                  <a:rPr lang="en-US" altLang="zh-CN" sz="2000" b="1" dirty="0">
                    <a:solidFill>
                      <a:schemeClr val="bg1">
                        <a:lumMod val="100000"/>
                      </a:schemeClr>
                    </a:solidFill>
                  </a:rPr>
                  <a:t>1</a:t>
                </a:r>
                <a:r>
                  <a:rPr lang="zh-CN" altLang="en-US" sz="2000" b="1" dirty="0">
                    <a:solidFill>
                      <a:schemeClr val="bg1">
                        <a:lumMod val="100000"/>
                      </a:schemeClr>
                    </a:solidFill>
                  </a:rPr>
                  <a:t>）明确并完善需求</a:t>
                </a:r>
                <a:endParaRPr lang="zh-CN" altLang="en-US" sz="2000" b="1" dirty="0">
                  <a:solidFill>
                    <a:schemeClr val="bg1">
                      <a:lumMod val="100000"/>
                    </a:schemeClr>
                  </a:solidFill>
                </a:endParaRPr>
              </a:p>
            </p:txBody>
          </p:sp>
          <p:sp>
            <p:nvSpPr>
              <p:cNvPr id="9" name="Rectangle 22"/>
              <p:cNvSpPr/>
              <p:nvPr/>
            </p:nvSpPr>
            <p:spPr>
              <a:xfrm>
                <a:off x="4886324" y="2724309"/>
                <a:ext cx="7305675" cy="877115"/>
              </a:xfrm>
              <a:prstGeom prst="rect">
                <a:avLst/>
              </a:prstGeom>
              <a:grpFill/>
            </p:spPr>
            <p:txBody>
              <a:bodyPr wrap="square" anchor="t" anchorCtr="0">
                <a:noAutofit/>
              </a:bodyPr>
              <a:lstStyle/>
              <a:p>
                <a:pPr>
                  <a:lnSpc>
                    <a:spcPct val="120000"/>
                  </a:lnSpc>
                </a:pPr>
                <a:r>
                  <a:rPr lang="zh-CN" altLang="en-US" b="1" dirty="0"/>
                  <a:t>原型作为</a:t>
                </a:r>
                <a:r>
                  <a:rPr lang="zh-CN" altLang="en-US" b="1" dirty="0">
                    <a:solidFill>
                      <a:srgbClr val="FF0000"/>
                    </a:solidFill>
                  </a:rPr>
                  <a:t>一种需求工具</a:t>
                </a:r>
                <a:r>
                  <a:rPr lang="zh-CN" altLang="en-US" b="1" dirty="0"/>
                  <a:t>，它是对部分系统的初步实现。用户对原型的评价可以指出需求中存在的问题，在开发真正产品之前，可以最低的费用来解决这些问题。</a:t>
                </a:r>
                <a:endParaRPr lang="zh-CN" altLang="en-US" b="1" dirty="0"/>
              </a:p>
            </p:txBody>
          </p:sp>
        </p:grpSp>
      </p:grpSp>
      <p:grpSp>
        <p:nvGrpSpPr>
          <p:cNvPr id="10" name="组合 9"/>
          <p:cNvGrpSpPr/>
          <p:nvPr/>
        </p:nvGrpSpPr>
        <p:grpSpPr>
          <a:xfrm>
            <a:off x="4331466" y="2559022"/>
            <a:ext cx="2953788" cy="3429016"/>
            <a:chOff x="2576493" y="3514113"/>
            <a:chExt cx="1254424" cy="1548229"/>
          </a:xfrm>
        </p:grpSpPr>
        <p:sp>
          <p:nvSpPr>
            <p:cNvPr id="11" name="Rectangle: Rounded Corners 18"/>
            <p:cNvSpPr/>
            <p:nvPr/>
          </p:nvSpPr>
          <p:spPr>
            <a:xfrm>
              <a:off x="2576493" y="3514123"/>
              <a:ext cx="1254424" cy="1548219"/>
            </a:xfrm>
            <a:prstGeom prst="roundRect">
              <a:avLst>
                <a:gd name="adj" fmla="val 462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a:endParaRPr lang="zh-CN" altLang="en-US" b="1"/>
            </a:p>
          </p:txBody>
        </p:sp>
        <p:grpSp>
          <p:nvGrpSpPr>
            <p:cNvPr id="12" name="Group 23"/>
            <p:cNvGrpSpPr/>
            <p:nvPr/>
          </p:nvGrpSpPr>
          <p:grpSpPr>
            <a:xfrm>
              <a:off x="2576493" y="3514113"/>
              <a:ext cx="1254424" cy="1347689"/>
              <a:chOff x="4886324" y="2414406"/>
              <a:chExt cx="7305675" cy="1184431"/>
            </a:xfrm>
          </p:grpSpPr>
          <p:sp>
            <p:nvSpPr>
              <p:cNvPr id="13" name="Rectangle 24"/>
              <p:cNvSpPr/>
              <p:nvPr/>
            </p:nvSpPr>
            <p:spPr>
              <a:xfrm>
                <a:off x="4886324" y="2414406"/>
                <a:ext cx="7305675" cy="206849"/>
              </a:xfrm>
              <a:prstGeom prst="roundRect">
                <a:avLst/>
              </a:prstGeom>
              <a:solidFill>
                <a:schemeClr val="accent2"/>
              </a:solidFill>
            </p:spPr>
            <p:txBody>
              <a:bodyPr wrap="none" anchor="b" anchorCtr="0">
                <a:normAutofit/>
              </a:bodyPr>
              <a:lstStyle/>
              <a:p>
                <a:pPr algn="ctr">
                  <a:lnSpc>
                    <a:spcPct val="120000"/>
                  </a:lnSpc>
                </a:pPr>
                <a:r>
                  <a:rPr lang="en-US" altLang="zh-CN" sz="2000" b="1" dirty="0">
                    <a:solidFill>
                      <a:schemeClr val="bg1">
                        <a:lumMod val="100000"/>
                      </a:schemeClr>
                    </a:solidFill>
                  </a:rPr>
                  <a:t>2</a:t>
                </a:r>
                <a:r>
                  <a:rPr lang="zh-CN" altLang="en-US" sz="2000" b="1" dirty="0">
                    <a:solidFill>
                      <a:schemeClr val="bg1">
                        <a:lumMod val="100000"/>
                      </a:schemeClr>
                    </a:solidFill>
                  </a:rPr>
                  <a:t>）探索设计选择方案</a:t>
                </a:r>
                <a:endParaRPr lang="zh-CN" altLang="en-US" sz="2000" b="1" dirty="0">
                  <a:solidFill>
                    <a:schemeClr val="bg1">
                      <a:lumMod val="100000"/>
                    </a:schemeClr>
                  </a:solidFill>
                </a:endParaRPr>
              </a:p>
            </p:txBody>
          </p:sp>
          <p:sp>
            <p:nvSpPr>
              <p:cNvPr id="14" name="Rectangle 25"/>
              <p:cNvSpPr/>
              <p:nvPr/>
            </p:nvSpPr>
            <p:spPr>
              <a:xfrm>
                <a:off x="4886324" y="2721722"/>
                <a:ext cx="7305675" cy="877115"/>
              </a:xfrm>
              <a:prstGeom prst="rect">
                <a:avLst/>
              </a:prstGeom>
            </p:spPr>
            <p:txBody>
              <a:bodyPr wrap="square" anchor="t" anchorCtr="0">
                <a:noAutofit/>
              </a:bodyPr>
              <a:lstStyle/>
              <a:p>
                <a:pPr>
                  <a:lnSpc>
                    <a:spcPct val="120000"/>
                  </a:lnSpc>
                </a:pPr>
                <a:r>
                  <a:rPr lang="zh-CN" altLang="en-US" b="1" dirty="0"/>
                  <a:t>原型作为</a:t>
                </a:r>
                <a:r>
                  <a:rPr lang="zh-CN" altLang="en-US" b="1" dirty="0">
                    <a:solidFill>
                      <a:srgbClr val="FF0000"/>
                    </a:solidFill>
                  </a:rPr>
                  <a:t>一种设计工具</a:t>
                </a:r>
                <a:r>
                  <a:rPr lang="zh-CN" altLang="en-US" b="1" dirty="0"/>
                  <a:t>，用它可以探索不同的用户界面技术，使系统达到最佳的易用性，并且可以评价可能的技术方案。</a:t>
                </a:r>
                <a:endParaRPr lang="zh-CN" altLang="en-US" b="1" dirty="0"/>
              </a:p>
            </p:txBody>
          </p:sp>
        </p:grpSp>
      </p:grpSp>
      <p:grpSp>
        <p:nvGrpSpPr>
          <p:cNvPr id="15" name="组合 14"/>
          <p:cNvGrpSpPr/>
          <p:nvPr/>
        </p:nvGrpSpPr>
        <p:grpSpPr>
          <a:xfrm>
            <a:off x="7844010" y="2558991"/>
            <a:ext cx="3302615" cy="3429039"/>
            <a:chOff x="4023999" y="3514100"/>
            <a:chExt cx="1254425" cy="1548240"/>
          </a:xfrm>
          <a:solidFill>
            <a:schemeClr val="accent6">
              <a:lumMod val="20000"/>
              <a:lumOff val="80000"/>
            </a:schemeClr>
          </a:solidFill>
        </p:grpSpPr>
        <p:sp>
          <p:nvSpPr>
            <p:cNvPr id="16" name="Rectangle: Rounded Corners 19"/>
            <p:cNvSpPr/>
            <p:nvPr/>
          </p:nvSpPr>
          <p:spPr>
            <a:xfrm>
              <a:off x="4023999" y="3514121"/>
              <a:ext cx="1254424" cy="1548219"/>
            </a:xfrm>
            <a:prstGeom prst="roundRect">
              <a:avLst>
                <a:gd name="adj" fmla="val 46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a:endParaRPr lang="zh-CN" altLang="en-US" b="1"/>
            </a:p>
          </p:txBody>
        </p:sp>
        <p:grpSp>
          <p:nvGrpSpPr>
            <p:cNvPr id="17" name="Group 26"/>
            <p:cNvGrpSpPr/>
            <p:nvPr/>
          </p:nvGrpSpPr>
          <p:grpSpPr>
            <a:xfrm>
              <a:off x="4023999" y="3514100"/>
              <a:ext cx="1254425" cy="1355986"/>
              <a:chOff x="5436020" y="2414393"/>
              <a:chExt cx="7305675" cy="1191724"/>
            </a:xfrm>
            <a:grpFill/>
          </p:grpSpPr>
          <p:sp>
            <p:nvSpPr>
              <p:cNvPr id="18" name="Rectangle 27"/>
              <p:cNvSpPr/>
              <p:nvPr/>
            </p:nvSpPr>
            <p:spPr>
              <a:xfrm>
                <a:off x="5436020" y="2414393"/>
                <a:ext cx="7305673" cy="206850"/>
              </a:xfrm>
              <a:prstGeom prst="roundRect">
                <a:avLst/>
              </a:prstGeom>
              <a:solidFill>
                <a:schemeClr val="accent6"/>
              </a:solidFill>
            </p:spPr>
            <p:txBody>
              <a:bodyPr wrap="none" anchor="b" anchorCtr="0">
                <a:normAutofit/>
              </a:bodyPr>
              <a:lstStyle/>
              <a:p>
                <a:pPr algn="ctr">
                  <a:lnSpc>
                    <a:spcPct val="120000"/>
                  </a:lnSpc>
                </a:pPr>
                <a:r>
                  <a:rPr lang="en-US" altLang="zh-CN" sz="2000" b="1" dirty="0">
                    <a:solidFill>
                      <a:schemeClr val="bg1">
                        <a:lumMod val="100000"/>
                      </a:schemeClr>
                    </a:solidFill>
                  </a:rPr>
                  <a:t>3</a:t>
                </a:r>
                <a:r>
                  <a:rPr lang="zh-CN" altLang="en-US" sz="2000" b="1" dirty="0">
                    <a:solidFill>
                      <a:schemeClr val="bg1">
                        <a:lumMod val="100000"/>
                      </a:schemeClr>
                    </a:solidFill>
                  </a:rPr>
                  <a:t>）发展为最终的产品原型</a:t>
                </a:r>
                <a:endParaRPr lang="zh-CN" altLang="en-US" sz="2000" b="1" dirty="0">
                  <a:solidFill>
                    <a:schemeClr val="bg1">
                      <a:lumMod val="100000"/>
                    </a:schemeClr>
                  </a:solidFill>
                </a:endParaRPr>
              </a:p>
            </p:txBody>
          </p:sp>
          <p:sp>
            <p:nvSpPr>
              <p:cNvPr id="19" name="Rectangle 28"/>
              <p:cNvSpPr/>
              <p:nvPr/>
            </p:nvSpPr>
            <p:spPr>
              <a:xfrm>
                <a:off x="5436020" y="2729002"/>
                <a:ext cx="7305675" cy="877115"/>
              </a:xfrm>
              <a:prstGeom prst="rect">
                <a:avLst/>
              </a:prstGeom>
              <a:grpFill/>
            </p:spPr>
            <p:txBody>
              <a:bodyPr wrap="square" anchor="t" anchorCtr="0">
                <a:noAutofit/>
              </a:bodyPr>
              <a:lstStyle/>
              <a:p>
                <a:pPr>
                  <a:lnSpc>
                    <a:spcPct val="120000"/>
                  </a:lnSpc>
                </a:pPr>
                <a:r>
                  <a:rPr lang="zh-CN" altLang="en-US" b="1" dirty="0"/>
                  <a:t>作为</a:t>
                </a:r>
                <a:r>
                  <a:rPr lang="zh-CN" altLang="en-US" b="1" dirty="0">
                    <a:solidFill>
                      <a:srgbClr val="FF0000"/>
                    </a:solidFill>
                  </a:rPr>
                  <a:t>一种构造工具</a:t>
                </a:r>
                <a:r>
                  <a:rPr lang="zh-CN" altLang="en-US" b="1" dirty="0"/>
                  <a:t>，是产品最初子集的完整功能实现，通过一系列小规模的开发循环，你可以完成整个产品的开发。 </a:t>
                </a:r>
                <a:endParaRPr lang="zh-CN" altLang="en-US" b="1" dirty="0"/>
              </a:p>
            </p:txBody>
          </p:sp>
        </p:grpSp>
      </p:grpSp>
      <p:sp>
        <p:nvSpPr>
          <p:cNvPr id="28" name="矩形 66"/>
          <p:cNvSpPr>
            <a:spLocks noChangeArrowheads="1"/>
          </p:cNvSpPr>
          <p:nvPr/>
        </p:nvSpPr>
        <p:spPr bwMode="auto">
          <a:xfrm>
            <a:off x="120072" y="1714463"/>
            <a:ext cx="965998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50000"/>
              </a:lnSpc>
            </a:pPr>
            <a:r>
              <a:rPr lang="zh-CN" altLang="en-US" sz="2000" b="1" dirty="0">
                <a:latin typeface="宋体" panose="02010600030101010101" pitchFamily="2" charset="-122"/>
                <a:ea typeface="宋体" panose="02010600030101010101" pitchFamily="2" charset="-122"/>
              </a:rPr>
              <a:t>软件原型是</a:t>
            </a:r>
            <a:r>
              <a:rPr lang="zh-CN" altLang="en-US" sz="2000" b="1" dirty="0">
                <a:solidFill>
                  <a:srgbClr val="FF0000"/>
                </a:solidFill>
                <a:latin typeface="微软雅黑" panose="020B0503020204020204" pitchFamily="34" charset="-122"/>
                <a:ea typeface="微软雅黑" panose="020B0503020204020204" pitchFamily="34" charset="-122"/>
              </a:rPr>
              <a:t>所提出的新产品的部分实现或可能的实现</a:t>
            </a:r>
            <a:r>
              <a:rPr lang="zh-CN" altLang="en-US" sz="2000" b="1" dirty="0">
                <a:latin typeface="宋体" panose="02010600030101010101" pitchFamily="2" charset="-122"/>
                <a:ea typeface="宋体" panose="02010600030101010101" pitchFamily="2" charset="-122"/>
              </a:rPr>
              <a:t>，使用原型有</a:t>
            </a:r>
            <a:r>
              <a:rPr lang="en-US" altLang="zh-CN" sz="2000" b="1" dirty="0">
                <a:solidFill>
                  <a:srgbClr val="FF0000"/>
                </a:solidFill>
                <a:latin typeface="宋体" panose="02010600030101010101" pitchFamily="2" charset="-122"/>
                <a:ea typeface="宋体" panose="02010600030101010101" pitchFamily="2" charset="-122"/>
              </a:rPr>
              <a:t>3</a:t>
            </a:r>
            <a:r>
              <a:rPr lang="zh-CN" altLang="en-US" sz="2000" b="1" dirty="0">
                <a:solidFill>
                  <a:srgbClr val="FF0000"/>
                </a:solidFill>
                <a:latin typeface="宋体" panose="02010600030101010101" pitchFamily="2" charset="-122"/>
                <a:ea typeface="宋体" panose="02010600030101010101" pitchFamily="2" charset="-122"/>
              </a:rPr>
              <a:t>个主要目的：</a:t>
            </a:r>
            <a:endParaRPr lang="en-US" altLang="zh-CN" sz="2000" b="1" dirty="0">
              <a:solidFill>
                <a:srgbClr val="FF0000"/>
              </a:solidFill>
              <a:latin typeface="宋体" panose="02010600030101010101" pitchFamily="2" charset="-122"/>
              <a:ea typeface="宋体" panose="02010600030101010101" pitchFamily="2" charset="-122"/>
            </a:endParaRPr>
          </a:p>
        </p:txBody>
      </p:sp>
      <p:sp>
        <p:nvSpPr>
          <p:cNvPr id="20" name="灯片编号占位符 19"/>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24"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5"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3</a:t>
            </a:r>
            <a:r>
              <a:rPr lang="zh-CN" altLang="en-US" sz="2000" b="1" kern="0" dirty="0">
                <a:latin typeface="宋体" panose="02010600030101010101" pitchFamily="2" charset="-122"/>
                <a:ea typeface="宋体" panose="02010600030101010101" pitchFamily="2" charset="-122"/>
                <a:sym typeface="宋体" panose="02010600030101010101" pitchFamily="2" charset="-122"/>
              </a:rPr>
              <a:t>）使用原型的目的</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left)">
                                      <p:cBhvr>
                                        <p:cTn id="8" dur="500"/>
                                        <p:tgtEl>
                                          <p:spTgt spid="2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nodePh="1">
                                  <p:stCondLst>
                                    <p:cond delay="0"/>
                                  </p:stCondLst>
                                  <p:endCondLst>
                                    <p:cond evt="begin" delay="0">
                                      <p:tn val="15"/>
                                    </p:cond>
                                  </p:end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4"/>
          <p:cNvSpPr/>
          <p:nvPr/>
        </p:nvSpPr>
        <p:spPr>
          <a:xfrm>
            <a:off x="713086" y="1980176"/>
            <a:ext cx="10780413" cy="1382825"/>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solidFill>
                <a:schemeClr val="tx1"/>
              </a:solidFill>
            </a:endParaRPr>
          </a:p>
        </p:txBody>
      </p:sp>
      <p:sp>
        <p:nvSpPr>
          <p:cNvPr id="10" name="Rectangle: Rounded Corners 4"/>
          <p:cNvSpPr/>
          <p:nvPr/>
        </p:nvSpPr>
        <p:spPr>
          <a:xfrm>
            <a:off x="698500" y="3631751"/>
            <a:ext cx="10780413" cy="1382825"/>
          </a:xfrm>
          <a:prstGeom prst="roundRect">
            <a:avLst/>
          </a:prstGeom>
          <a:solidFill>
            <a:schemeClr val="accent4">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solidFill>
                <a:schemeClr val="tx1"/>
              </a:solidFill>
            </a:endParaRPr>
          </a:p>
        </p:txBody>
      </p:sp>
      <p:sp>
        <p:nvSpPr>
          <p:cNvPr id="12" name="Rectangle: Rounded Corners 4"/>
          <p:cNvSpPr/>
          <p:nvPr/>
        </p:nvSpPr>
        <p:spPr>
          <a:xfrm>
            <a:off x="713086" y="5197713"/>
            <a:ext cx="10780413" cy="1185142"/>
          </a:xfrm>
          <a:prstGeom prst="roundRect">
            <a:avLst/>
          </a:prstGeom>
          <a:solidFill>
            <a:schemeClr val="accent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p>
        </p:txBody>
      </p:sp>
      <p:grpSp>
        <p:nvGrpSpPr>
          <p:cNvPr id="16" name="组合 15"/>
          <p:cNvGrpSpPr/>
          <p:nvPr/>
        </p:nvGrpSpPr>
        <p:grpSpPr>
          <a:xfrm>
            <a:off x="1063879" y="2122494"/>
            <a:ext cx="10078985" cy="757119"/>
            <a:chOff x="937750" y="5035428"/>
            <a:chExt cx="2793074" cy="757119"/>
          </a:xfrm>
        </p:grpSpPr>
        <p:sp>
          <p:nvSpPr>
            <p:cNvPr id="17" name="矩形 16"/>
            <p:cNvSpPr/>
            <p:nvPr/>
          </p:nvSpPr>
          <p:spPr>
            <a:xfrm>
              <a:off x="937750" y="5369002"/>
              <a:ext cx="27930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t>利用这些不确定性来判断系统中哪一部分需要建立原型和希望从用户对原型的评价中获得什么。</a:t>
              </a:r>
              <a:endParaRPr lang="zh-CN" altLang="en-US" b="1" dirty="0"/>
            </a:p>
          </p:txBody>
        </p:sp>
        <p:sp>
          <p:nvSpPr>
            <p:cNvPr id="18" name="矩形 17"/>
            <p:cNvSpPr/>
            <p:nvPr/>
          </p:nvSpPr>
          <p:spPr>
            <a:xfrm>
              <a:off x="937750" y="5035428"/>
              <a:ext cx="2241974" cy="46037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t>1</a:t>
              </a:r>
              <a:r>
                <a:rPr lang="zh-CN" altLang="en-US" sz="2000" b="1" dirty="0"/>
                <a:t>） 解决不确定性问题</a:t>
              </a:r>
              <a:endParaRPr lang="zh-CN" altLang="en-US" sz="2000" b="1" dirty="0"/>
            </a:p>
          </p:txBody>
        </p:sp>
      </p:grpSp>
      <p:grpSp>
        <p:nvGrpSpPr>
          <p:cNvPr id="19" name="组合 18"/>
          <p:cNvGrpSpPr/>
          <p:nvPr/>
        </p:nvGrpSpPr>
        <p:grpSpPr>
          <a:xfrm>
            <a:off x="1121591" y="5292335"/>
            <a:ext cx="9935909" cy="1041537"/>
            <a:chOff x="937750" y="5035428"/>
            <a:chExt cx="2793074" cy="1215267"/>
          </a:xfrm>
        </p:grpSpPr>
        <p:sp>
          <p:nvSpPr>
            <p:cNvPr id="20" name="矩形 19"/>
            <p:cNvSpPr/>
            <p:nvPr/>
          </p:nvSpPr>
          <p:spPr>
            <a:xfrm>
              <a:off x="937750" y="5369002"/>
              <a:ext cx="2793074" cy="88169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t>用户、经理和其他非技术项目风险承担者发现在确定和开发产品时，原型可以使他们的想象更具体化。</a:t>
              </a:r>
              <a:endParaRPr lang="zh-CN" altLang="en-US" b="1" dirty="0"/>
            </a:p>
          </p:txBody>
        </p:sp>
        <p:sp>
          <p:nvSpPr>
            <p:cNvPr id="21" name="矩形 20"/>
            <p:cNvSpPr/>
            <p:nvPr/>
          </p:nvSpPr>
          <p:spPr>
            <a:xfrm>
              <a:off x="937750" y="5035428"/>
              <a:ext cx="2241974" cy="53716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t>3</a:t>
              </a:r>
              <a:r>
                <a:rPr lang="zh-CN" altLang="en-US" sz="2000" b="1" dirty="0"/>
                <a:t>） 原型更易于理解</a:t>
              </a:r>
              <a:endParaRPr lang="zh-CN" altLang="en-US" sz="2000" b="1" dirty="0"/>
            </a:p>
          </p:txBody>
        </p:sp>
      </p:grpSp>
      <p:grpSp>
        <p:nvGrpSpPr>
          <p:cNvPr id="22" name="组合 21"/>
          <p:cNvGrpSpPr/>
          <p:nvPr/>
        </p:nvGrpSpPr>
        <p:grpSpPr>
          <a:xfrm>
            <a:off x="1101266" y="3788696"/>
            <a:ext cx="10032616" cy="1089224"/>
            <a:chOff x="937750" y="5035428"/>
            <a:chExt cx="2761132" cy="1089224"/>
          </a:xfrm>
        </p:grpSpPr>
        <p:sp>
          <p:nvSpPr>
            <p:cNvPr id="23" name="矩形 22"/>
            <p:cNvSpPr/>
            <p:nvPr/>
          </p:nvSpPr>
          <p:spPr>
            <a:xfrm>
              <a:off x="937750" y="5369002"/>
              <a:ext cx="2761132" cy="75565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t>二义性和不完整性使开发者对所开发的产品产生困惑，建立一个原型有助于说明和纠正这些不确定性。</a:t>
              </a:r>
              <a:endParaRPr lang="zh-CN" altLang="en-US" b="1" dirty="0"/>
            </a:p>
          </p:txBody>
        </p:sp>
        <p:sp>
          <p:nvSpPr>
            <p:cNvPr id="24" name="矩形 23"/>
            <p:cNvSpPr/>
            <p:nvPr/>
          </p:nvSpPr>
          <p:spPr>
            <a:xfrm>
              <a:off x="937750" y="5035428"/>
              <a:ext cx="2241974" cy="46037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t>2</a:t>
              </a:r>
              <a:r>
                <a:rPr lang="zh-CN" altLang="en-US" sz="2000" b="1" dirty="0"/>
                <a:t>） 解决二义性问题</a:t>
              </a:r>
              <a:endParaRPr lang="zh-CN" altLang="en-US" sz="2000" b="1" dirty="0"/>
            </a:p>
          </p:txBody>
        </p:sp>
      </p:grpSp>
      <p:sp>
        <p:nvSpPr>
          <p:cNvPr id="4" name="灯片编号占位符 3"/>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25"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6"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3</a:t>
            </a:r>
            <a:r>
              <a:rPr lang="zh-CN" altLang="en-US" sz="2000" b="1" kern="0" dirty="0">
                <a:latin typeface="宋体" panose="02010600030101010101" pitchFamily="2" charset="-122"/>
                <a:ea typeface="宋体" panose="02010600030101010101" pitchFamily="2" charset="-122"/>
                <a:sym typeface="宋体" panose="02010600030101010101" pitchFamily="2" charset="-122"/>
              </a:rPr>
              <a:t>）使用原型的目的</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7" name="矩形 66"/>
          <p:cNvSpPr>
            <a:spLocks noChangeArrowheads="1"/>
          </p:cNvSpPr>
          <p:nvPr/>
        </p:nvSpPr>
        <p:spPr bwMode="auto">
          <a:xfrm>
            <a:off x="660400" y="1428174"/>
            <a:ext cx="965998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b="1" dirty="0">
                <a:latin typeface="宋体" panose="02010600030101010101" pitchFamily="2" charset="-122"/>
                <a:ea typeface="宋体" panose="02010600030101010101" pitchFamily="2" charset="-122"/>
              </a:rPr>
              <a:t>使用软件原型的</a:t>
            </a:r>
            <a:r>
              <a:rPr lang="en-US" altLang="zh-CN" sz="2000" b="1" dirty="0">
                <a:solidFill>
                  <a:srgbClr val="FF0000"/>
                </a:solidFill>
                <a:latin typeface="宋体" panose="02010600030101010101" pitchFamily="2" charset="-122"/>
                <a:ea typeface="宋体" panose="02010600030101010101" pitchFamily="2" charset="-122"/>
              </a:rPr>
              <a:t>3</a:t>
            </a:r>
            <a:r>
              <a:rPr lang="zh-CN" altLang="en-US" sz="2000" b="1" dirty="0">
                <a:solidFill>
                  <a:srgbClr val="FF0000"/>
                </a:solidFill>
                <a:latin typeface="宋体" panose="02010600030101010101" pitchFamily="2" charset="-122"/>
                <a:ea typeface="宋体" panose="02010600030101010101" pitchFamily="2" charset="-122"/>
              </a:rPr>
              <a:t>个主要原因：</a:t>
            </a:r>
            <a:endParaRPr lang="en-US" altLang="zh-CN" sz="2000" b="1" dirty="0">
              <a:solidFill>
                <a:srgbClr val="FF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left)">
                                      <p:cBhvr>
                                        <p:cTn id="8" dur="500"/>
                                        <p:tgtEl>
                                          <p:spTgt spid="26"/>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1739" y="1834620"/>
            <a:ext cx="10754568" cy="3969280"/>
          </a:xfrm>
          <a:prstGeom prst="rect">
            <a:avLst/>
          </a:prstGeom>
          <a:noFill/>
          <a:ln w="12700">
            <a:solidFill>
              <a:schemeClr val="accent1">
                <a:lumMod val="75000"/>
              </a:schemeClr>
            </a:solidFill>
            <a:prstDash val="dash"/>
          </a:ln>
        </p:spPr>
        <p:txBody>
          <a:bodyPr wrap="square" rtlCol="0">
            <a:spAutoFit/>
          </a:bodyPr>
          <a:lstStyle/>
          <a:p>
            <a:endParaRPr lang="zh-CN" altLang="en-US" b="1" dirty="0"/>
          </a:p>
        </p:txBody>
      </p:sp>
      <p:sp>
        <p:nvSpPr>
          <p:cNvPr id="5" name="矩形 4"/>
          <p:cNvSpPr/>
          <p:nvPr/>
        </p:nvSpPr>
        <p:spPr>
          <a:xfrm>
            <a:off x="698499" y="1821030"/>
            <a:ext cx="10795000" cy="8151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0000"/>
                </a:solidFill>
                <a:latin typeface="宋体" panose="02010600030101010101" pitchFamily="2" charset="-122"/>
                <a:ea typeface="宋体" panose="02010600030101010101" pitchFamily="2" charset="-122"/>
              </a:rPr>
              <a:t>用户界面的水平原型  </a:t>
            </a:r>
            <a:r>
              <a:rPr lang="en-US" altLang="zh-CN" sz="2000" b="1" dirty="0">
                <a:solidFill>
                  <a:srgbClr val="FF0000"/>
                </a:solidFill>
                <a:latin typeface="宋体" panose="02010600030101010101" pitchFamily="2" charset="-122"/>
                <a:ea typeface="宋体" panose="02010600030101010101" pitchFamily="2" charset="-122"/>
              </a:rPr>
              <a:t>(horizontal prototype)</a:t>
            </a:r>
            <a:r>
              <a:rPr lang="zh-CN" altLang="en-US" sz="2000" b="1" dirty="0">
                <a:solidFill>
                  <a:srgbClr val="FF0000"/>
                </a:solidFill>
                <a:latin typeface="宋体" panose="02010600030101010101" pitchFamily="2" charset="-122"/>
                <a:ea typeface="宋体" panose="02010600030101010101" pitchFamily="2" charset="-122"/>
              </a:rPr>
              <a:t>：水平原型也叫做行为原型</a:t>
            </a:r>
            <a:r>
              <a:rPr lang="en-US" altLang="zh-CN" sz="2000" b="1" dirty="0">
                <a:solidFill>
                  <a:srgbClr val="FF0000"/>
                </a:solidFill>
                <a:latin typeface="宋体" panose="02010600030101010101" pitchFamily="2" charset="-122"/>
                <a:ea typeface="宋体" panose="02010600030101010101" pitchFamily="2" charset="-122"/>
              </a:rPr>
              <a:t>(behavioral  prototype)</a:t>
            </a:r>
            <a:r>
              <a:rPr lang="zh-CN" altLang="en-US" sz="2000" b="1" dirty="0">
                <a:solidFill>
                  <a:srgbClr val="FF0000"/>
                </a:solidFill>
                <a:latin typeface="宋体" panose="02010600030101010101" pitchFamily="2" charset="-122"/>
                <a:ea typeface="宋体" panose="02010600030101010101" pitchFamily="2" charset="-122"/>
              </a:rPr>
              <a:t>或演示模型</a:t>
            </a:r>
            <a:r>
              <a:rPr lang="en-US" altLang="zh-CN" sz="2000" b="1" dirty="0">
                <a:solidFill>
                  <a:srgbClr val="FF0000"/>
                </a:solidFill>
                <a:latin typeface="宋体" panose="02010600030101010101" pitchFamily="2" charset="-122"/>
                <a:ea typeface="宋体" panose="02010600030101010101" pitchFamily="2" charset="-122"/>
              </a:rPr>
              <a:t>(mock-up)</a:t>
            </a:r>
            <a:endParaRPr lang="zh-CN" altLang="en-US" sz="2000" b="1" dirty="0">
              <a:solidFill>
                <a:srgbClr val="FF0000"/>
              </a:solidFill>
              <a:latin typeface="宋体" panose="02010600030101010101" pitchFamily="2" charset="-122"/>
              <a:ea typeface="宋体" panose="02010600030101010101" pitchFamily="2" charset="-122"/>
            </a:endParaRPr>
          </a:p>
        </p:txBody>
      </p:sp>
      <p:sp>
        <p:nvSpPr>
          <p:cNvPr id="6" name="文本框 5"/>
          <p:cNvSpPr txBox="1"/>
          <p:nvPr/>
        </p:nvSpPr>
        <p:spPr>
          <a:xfrm>
            <a:off x="859316" y="5040141"/>
            <a:ext cx="10494483" cy="553085"/>
          </a:xfrm>
          <a:prstGeom prst="rect">
            <a:avLst/>
          </a:prstGeom>
          <a:noFill/>
        </p:spPr>
        <p:txBody>
          <a:bodyPr wrap="square" rtlCol="0">
            <a:spAutoFit/>
          </a:bodyPr>
          <a:lstStyle/>
          <a:p>
            <a:pPr algn="ctr">
              <a:lnSpc>
                <a:spcPct val="150000"/>
              </a:lnSpc>
            </a:pPr>
            <a:r>
              <a:rPr lang="zh-CN" altLang="en-US" sz="2000" b="1" dirty="0">
                <a:solidFill>
                  <a:srgbClr val="FF0000"/>
                </a:solidFill>
              </a:rPr>
              <a:t>注意：水平原型中所提出的功能经常并没有真正地实现。</a:t>
            </a:r>
            <a:endParaRPr lang="zh-CN" altLang="en-US" sz="2000" b="1" dirty="0">
              <a:solidFill>
                <a:srgbClr val="FF0000"/>
              </a:solidFill>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9"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0"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4</a:t>
            </a:r>
            <a:r>
              <a:rPr lang="zh-CN" altLang="en-US" sz="2000" b="1" kern="0" dirty="0">
                <a:latin typeface="宋体" panose="02010600030101010101" pitchFamily="2" charset="-122"/>
                <a:ea typeface="宋体" panose="02010600030101010101" pitchFamily="2" charset="-122"/>
                <a:sym typeface="宋体" panose="02010600030101010101" pitchFamily="2" charset="-122"/>
              </a:rPr>
              <a:t>）水平原型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11" name="文本框 10"/>
          <p:cNvSpPr txBox="1"/>
          <p:nvPr/>
        </p:nvSpPr>
        <p:spPr>
          <a:xfrm>
            <a:off x="859316" y="2786065"/>
            <a:ext cx="10494484" cy="922020"/>
          </a:xfrm>
          <a:prstGeom prst="rect">
            <a:avLst/>
          </a:prstGeom>
          <a:noFill/>
          <a:ln w="12700">
            <a:solidFill>
              <a:schemeClr val="accent1">
                <a:lumMod val="75000"/>
              </a:schemeClr>
            </a:solidFill>
          </a:ln>
        </p:spPr>
        <p:txBody>
          <a:bodyPr wrap="square">
            <a:spAutoFit/>
          </a:bodyPr>
          <a:lstStyle/>
          <a:p>
            <a:pPr algn="just">
              <a:lnSpc>
                <a:spcPct val="150000"/>
              </a:lnSpc>
            </a:pPr>
            <a:r>
              <a:rPr lang="en-US" altLang="zh-CN" sz="1800" b="1" dirty="0"/>
              <a:t>1</a:t>
            </a:r>
            <a:r>
              <a:rPr lang="zh-CN" altLang="en-US" sz="1800" b="1" dirty="0"/>
              <a:t>）一个水平原型就像一个电影集，它在屏幕上显示出用户界面的正面像，可能允许这些界面之间的一些导航，但是它</a:t>
            </a:r>
            <a:r>
              <a:rPr lang="zh-CN" altLang="en-US" sz="1800" b="1" dirty="0"/>
              <a:t>仅包含少量的功能并没有真正实现所有的功能</a:t>
            </a:r>
            <a:endParaRPr lang="zh-CN" altLang="en-US" sz="1800" b="1" dirty="0"/>
          </a:p>
        </p:txBody>
      </p:sp>
      <p:sp>
        <p:nvSpPr>
          <p:cNvPr id="13" name="文本框 12"/>
          <p:cNvSpPr txBox="1"/>
          <p:nvPr/>
        </p:nvSpPr>
        <p:spPr>
          <a:xfrm>
            <a:off x="859317" y="3913103"/>
            <a:ext cx="10494483" cy="922020"/>
          </a:xfrm>
          <a:prstGeom prst="rect">
            <a:avLst/>
          </a:prstGeom>
          <a:noFill/>
          <a:ln w="12700">
            <a:solidFill>
              <a:schemeClr val="tx1"/>
            </a:solidFill>
          </a:ln>
        </p:spPr>
        <p:txBody>
          <a:bodyPr wrap="square">
            <a:spAutoFit/>
          </a:bodyPr>
          <a:lstStyle/>
          <a:p>
            <a:pPr>
              <a:lnSpc>
                <a:spcPct val="150000"/>
              </a:lnSpc>
            </a:pPr>
            <a:r>
              <a:rPr lang="en-US" altLang="zh-CN" sz="1800" b="1" dirty="0"/>
              <a:t>2</a:t>
            </a:r>
            <a:r>
              <a:rPr lang="zh-CN" altLang="en-US" sz="1800" b="1" dirty="0"/>
              <a:t>）它可以让你探索预期系统的一些特定行为，并达到细化需求的目的；当用户在考虑原型中所提出的功能可否使他们完成各自的业务任务时，原型使用户所探讨的问题更加具体化</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lef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0" grpId="0"/>
      <p:bldP spid="11" grpId="0" bldLvl="0" animBg="1"/>
      <p:bldP spid="1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95325" y="1721593"/>
            <a:ext cx="10784113" cy="1111373"/>
          </a:xfrm>
          <a:prstGeom prst="rect">
            <a:avLst/>
          </a:prstGeom>
          <a:noFill/>
          <a:ln w="22225">
            <a:solidFill>
              <a:srgbClr val="FF0000"/>
            </a:solidFill>
            <a:prstDash val="dash"/>
          </a:ln>
        </p:spPr>
        <p:txBody>
          <a:bodyPr wrap="square" rtlCol="0">
            <a:spAutoFit/>
          </a:bodyPr>
          <a:lstStyle/>
          <a:p>
            <a:endParaRPr lang="zh-CN" altLang="en-US" b="1" dirty="0"/>
          </a:p>
        </p:txBody>
      </p:sp>
      <p:sp>
        <p:nvSpPr>
          <p:cNvPr id="12" name="文本框 11"/>
          <p:cNvSpPr txBox="1"/>
          <p:nvPr/>
        </p:nvSpPr>
        <p:spPr>
          <a:xfrm>
            <a:off x="698499" y="3361621"/>
            <a:ext cx="10795000" cy="3381086"/>
          </a:xfrm>
          <a:prstGeom prst="rect">
            <a:avLst/>
          </a:prstGeom>
          <a:noFill/>
          <a:ln w="12700">
            <a:solidFill>
              <a:schemeClr val="accent1">
                <a:lumMod val="75000"/>
              </a:schemeClr>
            </a:solidFill>
            <a:prstDash val="dash"/>
          </a:ln>
        </p:spPr>
        <p:txBody>
          <a:bodyPr wrap="square" rtlCol="0">
            <a:spAutoFit/>
          </a:bodyPr>
          <a:lstStyle/>
          <a:p>
            <a:endParaRPr lang="zh-CN" altLang="en-US" dirty="0"/>
          </a:p>
        </p:txBody>
      </p:sp>
      <p:sp>
        <p:nvSpPr>
          <p:cNvPr id="8" name="文本框 7"/>
          <p:cNvSpPr txBox="1"/>
          <p:nvPr/>
        </p:nvSpPr>
        <p:spPr>
          <a:xfrm>
            <a:off x="876534" y="1788106"/>
            <a:ext cx="10495668" cy="101473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原型代表了开发者对于如何实现一个特定的使用实例的一种观念</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；用户对原型的评价可以指出</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使用实例的可选过程</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遗漏的过程步骤</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、或</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原先没有发现的异常情况</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endParaRPr>
          </a:p>
        </p:txBody>
      </p:sp>
      <p:sp>
        <p:nvSpPr>
          <p:cNvPr id="15" name="箭头: 下 14"/>
          <p:cNvSpPr/>
          <p:nvPr/>
        </p:nvSpPr>
        <p:spPr>
          <a:xfrm>
            <a:off x="5381360" y="2821792"/>
            <a:ext cx="1371547" cy="53982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灯片编号占位符 1"/>
          <p:cNvSpPr>
            <a:spLocks noGrp="1"/>
          </p:cNvSpPr>
          <p:nvPr>
            <p:ph type="sldNum" sz="quarter" idx="12"/>
          </p:nvPr>
        </p:nvSpPr>
        <p:spPr>
          <a:xfrm>
            <a:off x="8701100" y="5707560"/>
            <a:ext cx="2778338" cy="365125"/>
          </a:xfrm>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10"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3"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4</a:t>
            </a:r>
            <a:r>
              <a:rPr lang="zh-CN" altLang="en-US" sz="2000" b="1" kern="0" dirty="0">
                <a:latin typeface="宋体" panose="02010600030101010101" pitchFamily="2" charset="-122"/>
                <a:ea typeface="宋体" panose="02010600030101010101" pitchFamily="2" charset="-122"/>
                <a:sym typeface="宋体" panose="02010600030101010101" pitchFamily="2" charset="-122"/>
              </a:rPr>
              <a:t>）水平原型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0400" y="1244445"/>
            <a:ext cx="409846" cy="409846"/>
          </a:xfrm>
          <a:prstGeom prst="rect">
            <a:avLst/>
          </a:prstGeom>
        </p:spPr>
      </p:pic>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323" y="1423990"/>
            <a:ext cx="329270" cy="329270"/>
          </a:xfrm>
          <a:prstGeom prst="rect">
            <a:avLst/>
          </a:prstGeom>
        </p:spPr>
      </p:pic>
      <p:sp>
        <p:nvSpPr>
          <p:cNvPr id="17" name="文本框 16"/>
          <p:cNvSpPr txBox="1"/>
          <p:nvPr/>
        </p:nvSpPr>
        <p:spPr>
          <a:xfrm>
            <a:off x="775313" y="3489087"/>
            <a:ext cx="10600104" cy="709200"/>
          </a:xfrm>
          <a:prstGeom prst="rect">
            <a:avLst/>
          </a:prstGeom>
          <a:solidFill>
            <a:schemeClr val="accent6">
              <a:lumMod val="20000"/>
              <a:lumOff val="80000"/>
            </a:schemeClr>
          </a:solidFill>
        </p:spPr>
        <p:txBody>
          <a:bodyPr wrap="square" rtlCol="0" anchor="ctr" anchorCtr="0">
            <a:noAutofit/>
          </a:bodyPr>
          <a:lstStyle/>
          <a:p>
            <a:pPr lvl="0">
              <a:defRPr/>
            </a:pPr>
            <a:r>
              <a:rPr lang="en-US" altLang="zh-CN" sz="2000" b="1" dirty="0">
                <a:solidFill>
                  <a:prstClr val="black"/>
                </a:solidFill>
              </a:rPr>
              <a:t>1</a:t>
            </a:r>
            <a:r>
              <a:rPr lang="zh-CN" altLang="en-US" sz="2000" b="1" dirty="0">
                <a:solidFill>
                  <a:prstClr val="black"/>
                </a:solidFill>
              </a:rPr>
              <a:t>） 一个模型</a:t>
            </a:r>
            <a:r>
              <a:rPr lang="en-US" altLang="zh-CN" sz="2000" b="1" dirty="0">
                <a:solidFill>
                  <a:prstClr val="black"/>
                </a:solidFill>
              </a:rPr>
              <a:t>(mock-up)</a:t>
            </a:r>
            <a:r>
              <a:rPr lang="zh-CN" altLang="en-US" sz="2000" b="1" dirty="0">
                <a:solidFill>
                  <a:prstClr val="black"/>
                </a:solidFill>
              </a:rPr>
              <a:t>展示给用户的是在原型化屏幕上可用的功能和导航选择</a:t>
            </a:r>
            <a:endParaRPr lang="zh-CN" altLang="en-US" sz="2000" b="1" dirty="0">
              <a:solidFill>
                <a:prstClr val="black"/>
              </a:solidFill>
            </a:endParaRPr>
          </a:p>
        </p:txBody>
      </p:sp>
      <p:sp>
        <p:nvSpPr>
          <p:cNvPr id="18" name="文本框 17"/>
          <p:cNvSpPr txBox="1"/>
          <p:nvPr/>
        </p:nvSpPr>
        <p:spPr>
          <a:xfrm>
            <a:off x="775313" y="4295128"/>
            <a:ext cx="10600104" cy="709200"/>
          </a:xfrm>
          <a:prstGeom prst="rect">
            <a:avLst/>
          </a:prstGeom>
          <a:solidFill>
            <a:schemeClr val="accent5">
              <a:lumMod val="20000"/>
              <a:lumOff val="80000"/>
            </a:schemeClr>
          </a:solidFill>
        </p:spPr>
        <p:txBody>
          <a:bodyPr wrap="square" rtlCol="0" anchor="ctr" anchorCtr="0">
            <a:noAutofit/>
          </a:bodyPr>
          <a:lstStyle/>
          <a:p>
            <a:pPr lvl="0">
              <a:defRPr/>
            </a:pPr>
            <a:r>
              <a:rPr lang="en-US" altLang="zh-CN" sz="2000" b="1" dirty="0">
                <a:solidFill>
                  <a:prstClr val="black"/>
                </a:solidFill>
              </a:rPr>
              <a:t>2</a:t>
            </a:r>
            <a:r>
              <a:rPr lang="zh-CN" altLang="en-US" sz="2000" b="1" dirty="0">
                <a:solidFill>
                  <a:prstClr val="black"/>
                </a:solidFill>
              </a:rPr>
              <a:t>） 有一些导航可能起作用，但是用户可能仅看到描述在那一点将真正显示的内容的信息</a:t>
            </a:r>
            <a:endParaRPr lang="zh-CN" altLang="en-US" sz="2000" b="1" dirty="0">
              <a:solidFill>
                <a:prstClr val="black"/>
              </a:solidFill>
            </a:endParaRPr>
          </a:p>
        </p:txBody>
      </p:sp>
      <p:sp>
        <p:nvSpPr>
          <p:cNvPr id="19" name="文本框 18"/>
          <p:cNvSpPr txBox="1"/>
          <p:nvPr/>
        </p:nvSpPr>
        <p:spPr>
          <a:xfrm>
            <a:off x="775313" y="5111850"/>
            <a:ext cx="10600104" cy="706755"/>
          </a:xfrm>
          <a:prstGeom prst="rect">
            <a:avLst/>
          </a:prstGeom>
          <a:solidFill>
            <a:schemeClr val="accent4">
              <a:lumMod val="20000"/>
              <a:lumOff val="80000"/>
            </a:schemeClr>
          </a:solidFill>
        </p:spPr>
        <p:txBody>
          <a:bodyPr wrap="square" rtlCol="0">
            <a:spAutoFit/>
          </a:bodyPr>
          <a:lstStyle/>
          <a:p>
            <a:pPr lvl="0">
              <a:defRPr/>
            </a:pPr>
            <a:r>
              <a:rPr lang="en-US" altLang="zh-CN" sz="2000" b="1" dirty="0">
                <a:solidFill>
                  <a:prstClr val="black"/>
                </a:solidFill>
              </a:rPr>
              <a:t>3</a:t>
            </a:r>
            <a:r>
              <a:rPr lang="zh-CN" altLang="en-US" sz="2000" b="1" dirty="0">
                <a:solidFill>
                  <a:prstClr val="black"/>
                </a:solidFill>
              </a:rPr>
              <a:t>） 数据库查询所响应的信息是假的或者只是一个固定不变的信息，并且报表内容也是固定不变的</a:t>
            </a:r>
            <a:endParaRPr lang="zh-CN" altLang="en-US" sz="2000" b="1" dirty="0">
              <a:solidFill>
                <a:prstClr val="black"/>
              </a:solidFill>
            </a:endParaRPr>
          </a:p>
        </p:txBody>
      </p:sp>
      <p:sp>
        <p:nvSpPr>
          <p:cNvPr id="20" name="文本框 19"/>
          <p:cNvSpPr txBox="1"/>
          <p:nvPr/>
        </p:nvSpPr>
        <p:spPr>
          <a:xfrm>
            <a:off x="772098" y="5915184"/>
            <a:ext cx="10600104" cy="706755"/>
          </a:xfrm>
          <a:prstGeom prst="rect">
            <a:avLst/>
          </a:prstGeom>
          <a:solidFill>
            <a:schemeClr val="accent3">
              <a:lumMod val="20000"/>
              <a:lumOff val="80000"/>
            </a:schemeClr>
          </a:solidFill>
        </p:spPr>
        <p:txBody>
          <a:bodyPr wrap="square" rtlCol="0">
            <a:spAutoFit/>
          </a:bodyPr>
          <a:lstStyle/>
          <a:p>
            <a:pPr lvl="0">
              <a:defRPr/>
            </a:pPr>
            <a:r>
              <a:rPr lang="en-US" altLang="zh-CN" sz="2000" b="1" dirty="0">
                <a:solidFill>
                  <a:prstClr val="black"/>
                </a:solidFill>
              </a:rPr>
              <a:t>4</a:t>
            </a:r>
            <a:r>
              <a:rPr lang="zh-CN" altLang="en-US" sz="2000" b="1" dirty="0">
                <a:solidFill>
                  <a:prstClr val="black"/>
                </a:solidFill>
              </a:rPr>
              <a:t>） 虽然原型看起来似乎可以执行一些有意义的工作，但其实不然。这种模拟足以使用户判断是否有遗漏、错误或不必要的功能</a:t>
            </a:r>
            <a:endParaRPr lang="zh-CN" altLang="en-US" sz="2000" b="1" dirty="0">
              <a:solidFill>
                <a:prstClr val="black"/>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8" grpId="0"/>
      <p:bldP spid="15" grpId="0" animBg="1"/>
      <p:bldP spid="13" grpId="0"/>
      <p:bldP spid="17" grpId="0" animBg="1"/>
      <p:bldP spid="18" grpId="0" animBg="1"/>
      <p:bldP spid="19" grpId="0" bldLvl="0" animBg="1"/>
      <p:bldP spid="2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p:cNvSpPr/>
          <p:nvPr/>
        </p:nvSpPr>
        <p:spPr>
          <a:xfrm>
            <a:off x="1248540" y="3559438"/>
            <a:ext cx="1480978" cy="148097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9" name="组合 118"/>
          <p:cNvGrpSpPr/>
          <p:nvPr/>
        </p:nvGrpSpPr>
        <p:grpSpPr>
          <a:xfrm>
            <a:off x="98996" y="2748476"/>
            <a:ext cx="6428833" cy="1361049"/>
            <a:chOff x="98996" y="2748476"/>
            <a:chExt cx="6428833" cy="1361049"/>
          </a:xfrm>
        </p:grpSpPr>
        <p:grpSp>
          <p:nvGrpSpPr>
            <p:cNvPr id="118" name="组合 117"/>
            <p:cNvGrpSpPr/>
            <p:nvPr/>
          </p:nvGrpSpPr>
          <p:grpSpPr>
            <a:xfrm>
              <a:off x="98996" y="2748476"/>
              <a:ext cx="6428833" cy="1361049"/>
              <a:chOff x="98996" y="2748476"/>
              <a:chExt cx="6428833" cy="1361049"/>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9140"/>
              <a:stretch>
                <a:fillRect/>
              </a:stretch>
            </p:blipFill>
            <p:spPr>
              <a:xfrm>
                <a:off x="98996" y="2754353"/>
                <a:ext cx="2504116" cy="1349293"/>
              </a:xfrm>
              <a:prstGeom prst="rect">
                <a:avLst/>
              </a:prstGeom>
            </p:spPr>
          </p:pic>
          <p:grpSp>
            <p:nvGrpSpPr>
              <p:cNvPr id="12" name="组合 11"/>
              <p:cNvGrpSpPr/>
              <p:nvPr/>
            </p:nvGrpSpPr>
            <p:grpSpPr>
              <a:xfrm>
                <a:off x="1307853" y="2748476"/>
                <a:ext cx="5219976" cy="1361049"/>
                <a:chOff x="1307853" y="2366615"/>
                <a:chExt cx="5219976" cy="1670538"/>
              </a:xfrm>
            </p:grpSpPr>
            <p:sp>
              <p:nvSpPr>
                <p:cNvPr id="8" name="矩形 7"/>
                <p:cNvSpPr/>
                <p:nvPr/>
              </p:nvSpPr>
              <p:spPr>
                <a:xfrm>
                  <a:off x="2562615" y="2373830"/>
                  <a:ext cx="2723165" cy="1656109"/>
                </a:xfrm>
                <a:prstGeom prst="rect">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等腰三角形 5"/>
                <p:cNvSpPr/>
                <p:nvPr/>
              </p:nvSpPr>
              <p:spPr>
                <a:xfrm>
                  <a:off x="1307853" y="2366615"/>
                  <a:ext cx="1262171" cy="1670538"/>
                </a:xfrm>
                <a:prstGeom prst="triangle">
                  <a:avLst>
                    <a:gd name="adj" fmla="val 100000"/>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等腰三角形 9"/>
                <p:cNvSpPr/>
                <p:nvPr/>
              </p:nvSpPr>
              <p:spPr>
                <a:xfrm rot="10800000">
                  <a:off x="5279140" y="2373831"/>
                  <a:ext cx="1248689" cy="1656109"/>
                </a:xfrm>
                <a:prstGeom prst="triangle">
                  <a:avLst>
                    <a:gd name="adj" fmla="val 100000"/>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7" name="文本框 6"/>
            <p:cNvSpPr txBox="1"/>
            <p:nvPr/>
          </p:nvSpPr>
          <p:spPr>
            <a:xfrm>
              <a:off x="2446986" y="2967335"/>
              <a:ext cx="3060121" cy="923330"/>
            </a:xfrm>
            <a:prstGeom prst="rect">
              <a:avLst/>
            </a:prstGeom>
            <a:noFill/>
          </p:spPr>
          <p:txBody>
            <a:bodyPr wrap="square" rtlCol="0">
              <a:spAutoFit/>
            </a:bodyPr>
            <a:lstStyle/>
            <a:p>
              <a:pPr algn="ctr"/>
              <a:r>
                <a:rPr lang="zh-CN" altLang="en-US" sz="5400" dirty="0">
                  <a:solidFill>
                    <a:srgbClr val="F1F5EF"/>
                  </a:solidFill>
                </a:rPr>
                <a:t>第三章</a:t>
              </a:r>
              <a:endParaRPr lang="en-US" altLang="zh-CN" sz="5400" dirty="0">
                <a:solidFill>
                  <a:srgbClr val="F1F5EF"/>
                </a:solidFill>
              </a:endParaRPr>
            </a:p>
          </p:txBody>
        </p:sp>
      </p:grpSp>
      <p:sp>
        <p:nvSpPr>
          <p:cNvPr id="19" name="文本框 18"/>
          <p:cNvSpPr txBox="1"/>
          <p:nvPr/>
        </p:nvSpPr>
        <p:spPr>
          <a:xfrm>
            <a:off x="6263080" y="3078421"/>
            <a:ext cx="5519283" cy="769441"/>
          </a:xfrm>
          <a:prstGeom prst="rect">
            <a:avLst/>
          </a:prstGeom>
          <a:noFill/>
        </p:spPr>
        <p:txBody>
          <a:bodyPr wrap="square" rtlCol="0">
            <a:spAutoFit/>
          </a:bodyPr>
          <a:lstStyle/>
          <a:p>
            <a:pPr algn="ctr"/>
            <a:r>
              <a:rPr lang="zh-CN" altLang="en-US" sz="4400" b="1" dirty="0">
                <a:solidFill>
                  <a:srgbClr val="5197D7"/>
                </a:solidFill>
                <a:latin typeface="微软雅黑" panose="020B0503020204020204" pitchFamily="34" charset="-122"/>
                <a:ea typeface="微软雅黑" panose="020B0503020204020204" pitchFamily="34" charset="-122"/>
              </a:rPr>
              <a:t>需求分析（一）</a:t>
            </a:r>
            <a:endParaRPr lang="zh-CN" altLang="en-US" sz="4400" b="1" dirty="0">
              <a:solidFill>
                <a:srgbClr val="5197D7"/>
              </a:solidFill>
              <a:latin typeface="微软雅黑" panose="020B0503020204020204" pitchFamily="34" charset="-122"/>
              <a:ea typeface="微软雅黑" panose="020B0503020204020204" pitchFamily="34" charset="-122"/>
            </a:endParaRPr>
          </a:p>
        </p:txBody>
      </p:sp>
      <p:sp>
        <p:nvSpPr>
          <p:cNvPr id="3" name="椭圆 2"/>
          <p:cNvSpPr/>
          <p:nvPr/>
        </p:nvSpPr>
        <p:spPr>
          <a:xfrm>
            <a:off x="9911932" y="3873554"/>
            <a:ext cx="2063629" cy="2063629"/>
          </a:xfrm>
          <a:prstGeom prst="ellipse">
            <a:avLst/>
          </a:prstGeom>
          <a:solidFill>
            <a:srgbClr val="5197D7">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457960" y="273722"/>
            <a:ext cx="1480978" cy="1480978"/>
          </a:xfrm>
          <a:prstGeom prst="ellipse">
            <a:avLst/>
          </a:prstGeom>
          <a:solidFill>
            <a:srgbClr val="5197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1" name="直接连接符 30"/>
          <p:cNvCxnSpPr/>
          <p:nvPr/>
        </p:nvCxnSpPr>
        <p:spPr>
          <a:xfrm flipV="1">
            <a:off x="11377422" y="-2375271"/>
            <a:ext cx="2215453" cy="2375271"/>
          </a:xfrm>
          <a:prstGeom prst="line">
            <a:avLst/>
          </a:prstGeom>
          <a:ln w="9525">
            <a:solidFill>
              <a:srgbClr val="F4A66F"/>
            </a:solidFill>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9982" y="1845637"/>
            <a:ext cx="10772036" cy="3969280"/>
          </a:xfrm>
          <a:prstGeom prst="rect">
            <a:avLst/>
          </a:prstGeom>
          <a:noFill/>
          <a:ln w="12700">
            <a:noFill/>
            <a:prstDash val="dash"/>
          </a:ln>
        </p:spPr>
        <p:txBody>
          <a:bodyPr wrap="square" rtlCol="0">
            <a:spAutoFit/>
          </a:bodyPr>
          <a:lstStyle/>
          <a:p>
            <a:endParaRPr lang="zh-CN" altLang="en-US" b="1" dirty="0"/>
          </a:p>
        </p:txBody>
      </p:sp>
      <p:sp>
        <p:nvSpPr>
          <p:cNvPr id="3" name="矩形 2"/>
          <p:cNvSpPr/>
          <p:nvPr/>
        </p:nvSpPr>
        <p:spPr>
          <a:xfrm>
            <a:off x="698500" y="1826606"/>
            <a:ext cx="10795000" cy="81519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0000"/>
                </a:solidFill>
                <a:latin typeface="宋体" panose="02010600030101010101" pitchFamily="2" charset="-122"/>
                <a:ea typeface="宋体" panose="02010600030101010101" pitchFamily="2" charset="-122"/>
              </a:rPr>
              <a:t>垂直原型</a:t>
            </a:r>
            <a:r>
              <a:rPr lang="en-US" altLang="zh-CN" sz="2000" b="1" dirty="0">
                <a:solidFill>
                  <a:srgbClr val="FF0000"/>
                </a:solidFill>
                <a:latin typeface="宋体" panose="02010600030101010101" pitchFamily="2" charset="-122"/>
                <a:ea typeface="宋体" panose="02010600030101010101" pitchFamily="2" charset="-122"/>
              </a:rPr>
              <a:t>(vertical prototype)</a:t>
            </a:r>
            <a:r>
              <a:rPr lang="zh-CN" altLang="en-US" sz="2000" b="1" dirty="0">
                <a:solidFill>
                  <a:srgbClr val="FF0000"/>
                </a:solidFill>
                <a:latin typeface="宋体" panose="02010600030101010101" pitchFamily="2" charset="-122"/>
                <a:ea typeface="宋体" panose="02010600030101010101" pitchFamily="2" charset="-122"/>
              </a:rPr>
              <a:t>：也叫做结构化原型或概念的证明，实现了一部分应用功能</a:t>
            </a:r>
            <a:endParaRPr lang="zh-CN" altLang="en-US" sz="2000" b="1" dirty="0">
              <a:solidFill>
                <a:srgbClr val="FF0000"/>
              </a:solidFill>
              <a:latin typeface="宋体" panose="02010600030101010101" pitchFamily="2" charset="-122"/>
              <a:ea typeface="宋体" panose="02010600030101010101" pitchFamily="2" charset="-122"/>
            </a:endParaRPr>
          </a:p>
        </p:txBody>
      </p:sp>
      <p:sp>
        <p:nvSpPr>
          <p:cNvPr id="7" name="灯片编号占位符 6"/>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8"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9"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5</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）垂直原型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13" name="文本框 12"/>
          <p:cNvSpPr txBox="1"/>
          <p:nvPr/>
        </p:nvSpPr>
        <p:spPr>
          <a:xfrm>
            <a:off x="838198" y="5145582"/>
            <a:ext cx="10515599" cy="706755"/>
          </a:xfrm>
          <a:prstGeom prst="rect">
            <a:avLst/>
          </a:prstGeom>
          <a:noFill/>
          <a:ln w="19050">
            <a:solidFill>
              <a:schemeClr val="tx1"/>
            </a:solidFill>
            <a:prstDash val="dash"/>
          </a:ln>
        </p:spPr>
        <p:txBody>
          <a:bodyPr wrap="square">
            <a:spAutoFit/>
          </a:bodyPr>
          <a:lstStyle/>
          <a:p>
            <a:pPr algn="just"/>
            <a:r>
              <a:rPr lang="en-US" altLang="zh-CN" sz="2000" b="1" dirty="0"/>
              <a:t>4</a:t>
            </a:r>
            <a:r>
              <a:rPr lang="zh-CN" altLang="en-US" sz="2000" b="1" dirty="0"/>
              <a:t>）垂直原型实现了客户一部分用户界面和相应的服务器功能，这可以使用户评估所提出体系结构的通信组件、性能和可靠性等</a:t>
            </a:r>
            <a:endParaRPr lang="zh-CN" altLang="en-US" sz="2000" b="1" dirty="0"/>
          </a:p>
        </p:txBody>
      </p:sp>
      <p:sp>
        <p:nvSpPr>
          <p:cNvPr id="14" name="文本框 13"/>
          <p:cNvSpPr txBox="1"/>
          <p:nvPr/>
        </p:nvSpPr>
        <p:spPr>
          <a:xfrm>
            <a:off x="826719" y="2825908"/>
            <a:ext cx="10515600" cy="706755"/>
          </a:xfrm>
          <a:prstGeom prst="rect">
            <a:avLst/>
          </a:prstGeom>
          <a:noFill/>
          <a:ln w="19050">
            <a:solidFill>
              <a:schemeClr val="accent1">
                <a:lumMod val="75000"/>
              </a:schemeClr>
            </a:solidFill>
            <a:prstDash val="dash"/>
          </a:ln>
        </p:spPr>
        <p:txBody>
          <a:bodyPr wrap="square" rtlCol="0">
            <a:spAutoFit/>
          </a:bodyPr>
          <a:lstStyle/>
          <a:p>
            <a:pPr algn="just"/>
            <a:r>
              <a:rPr lang="en-US" altLang="zh-CN" sz="2000" b="1" dirty="0"/>
              <a:t>1</a:t>
            </a:r>
            <a:r>
              <a:rPr lang="zh-CN" altLang="en-US" sz="2000" b="1" dirty="0"/>
              <a:t>）当不能确信所提出的构造软件的方法是否完善或者当需要优化算法，评价一个数据库的图表或测试临界时间需求时，</a:t>
            </a:r>
            <a:r>
              <a:rPr lang="zh-CN" altLang="en-US" sz="2000" b="1" dirty="0"/>
              <a:t>就要开发一个垂直原型</a:t>
            </a:r>
            <a:endParaRPr lang="zh-CN" altLang="en-US" sz="2000" b="1" dirty="0"/>
          </a:p>
        </p:txBody>
      </p:sp>
      <p:sp>
        <p:nvSpPr>
          <p:cNvPr id="15" name="文本框 14"/>
          <p:cNvSpPr txBox="1"/>
          <p:nvPr/>
        </p:nvSpPr>
        <p:spPr>
          <a:xfrm>
            <a:off x="826719" y="3677744"/>
            <a:ext cx="10515600" cy="553085"/>
          </a:xfrm>
          <a:prstGeom prst="rect">
            <a:avLst/>
          </a:prstGeom>
          <a:noFill/>
          <a:ln w="19050">
            <a:solidFill>
              <a:schemeClr val="accent6"/>
            </a:solidFill>
            <a:prstDash val="dash"/>
          </a:ln>
        </p:spPr>
        <p:txBody>
          <a:bodyPr wrap="square">
            <a:spAutoFit/>
          </a:bodyPr>
          <a:lstStyle/>
          <a:p>
            <a:pPr algn="just">
              <a:lnSpc>
                <a:spcPct val="150000"/>
              </a:lnSpc>
            </a:pPr>
            <a:r>
              <a:rPr lang="en-US" altLang="zh-CN" sz="2000" b="1" dirty="0"/>
              <a:t>2</a:t>
            </a:r>
            <a:r>
              <a:rPr lang="zh-CN" altLang="en-US" sz="2000" b="1" dirty="0"/>
              <a:t>）垂直原型通常用在生产运行环境中的生产工具构造，使其结果一目了然</a:t>
            </a:r>
            <a:r>
              <a:rPr lang="en-US" altLang="zh-CN" sz="2000" b="1" dirty="0"/>
              <a:t>(</a:t>
            </a:r>
            <a:r>
              <a:rPr lang="zh-CN" altLang="en-US" sz="2000" b="1" dirty="0"/>
              <a:t>更有意义</a:t>
            </a:r>
            <a:r>
              <a:rPr lang="en-US" altLang="zh-CN" sz="2000" b="1" dirty="0"/>
              <a:t>)</a:t>
            </a:r>
            <a:endParaRPr lang="zh-CN" altLang="en-US" sz="2000" b="1" dirty="0"/>
          </a:p>
        </p:txBody>
      </p:sp>
      <p:sp>
        <p:nvSpPr>
          <p:cNvPr id="16" name="文本框 15"/>
          <p:cNvSpPr txBox="1"/>
          <p:nvPr/>
        </p:nvSpPr>
        <p:spPr>
          <a:xfrm>
            <a:off x="826718" y="4386065"/>
            <a:ext cx="10515599" cy="553085"/>
          </a:xfrm>
          <a:prstGeom prst="rect">
            <a:avLst/>
          </a:prstGeom>
          <a:noFill/>
          <a:ln w="19050">
            <a:solidFill>
              <a:schemeClr val="accent2"/>
            </a:solidFill>
            <a:prstDash val="dash"/>
          </a:ln>
        </p:spPr>
        <p:txBody>
          <a:bodyPr wrap="square">
            <a:spAutoFit/>
          </a:bodyPr>
          <a:lstStyle/>
          <a:p>
            <a:pPr algn="just">
              <a:lnSpc>
                <a:spcPct val="150000"/>
              </a:lnSpc>
            </a:pPr>
            <a:r>
              <a:rPr lang="en-US" altLang="zh-CN" sz="2000" b="1" dirty="0"/>
              <a:t>3</a:t>
            </a:r>
            <a:r>
              <a:rPr lang="zh-CN" altLang="en-US" sz="2000" b="1" dirty="0"/>
              <a:t>）垂直原型更常用于软件的设计阶段以减少风险</a:t>
            </a:r>
            <a:endParaRPr lang="zh-CN" altLang="en-US" sz="2000" b="1" dirty="0"/>
          </a:p>
        </p:txBody>
      </p:sp>
      <p:sp>
        <p:nvSpPr>
          <p:cNvPr id="18" name="矩形 17"/>
          <p:cNvSpPr/>
          <p:nvPr/>
        </p:nvSpPr>
        <p:spPr>
          <a:xfrm>
            <a:off x="709977" y="1834620"/>
            <a:ext cx="10772036" cy="43899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left)">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3" grpId="0" bldLvl="0" animBg="1"/>
      <p:bldP spid="14" grpId="0" bldLvl="0" animBg="1"/>
      <p:bldP spid="15" grpId="0" bldLvl="0" animBg="1"/>
      <p:bldP spid="16" grpId="0" bldLvl="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7"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8"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）抛弃型原型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9" name="文本框 8"/>
          <p:cNvSpPr txBox="1"/>
          <p:nvPr/>
        </p:nvSpPr>
        <p:spPr>
          <a:xfrm>
            <a:off x="709982" y="1830143"/>
            <a:ext cx="10772036" cy="3969280"/>
          </a:xfrm>
          <a:prstGeom prst="rect">
            <a:avLst/>
          </a:prstGeom>
          <a:noFill/>
          <a:ln w="12700">
            <a:solidFill>
              <a:schemeClr val="accent1">
                <a:lumMod val="75000"/>
              </a:schemeClr>
            </a:solidFill>
            <a:prstDash val="dash"/>
          </a:ln>
        </p:spPr>
        <p:txBody>
          <a:bodyPr wrap="square" rtlCol="0">
            <a:spAutoFit/>
          </a:bodyPr>
          <a:lstStyle/>
          <a:p>
            <a:endParaRPr lang="zh-CN" altLang="en-US" b="1" dirty="0"/>
          </a:p>
        </p:txBody>
      </p:sp>
      <p:sp>
        <p:nvSpPr>
          <p:cNvPr id="10" name="矩形 9"/>
          <p:cNvSpPr/>
          <p:nvPr/>
        </p:nvSpPr>
        <p:spPr>
          <a:xfrm>
            <a:off x="698500" y="1822129"/>
            <a:ext cx="10795000" cy="81519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0000"/>
                </a:solidFill>
                <a:latin typeface="宋体" panose="02010600030101010101" pitchFamily="2" charset="-122"/>
              </a:rPr>
              <a:t>抛弃型原型</a:t>
            </a:r>
            <a:r>
              <a:rPr lang="en-US" altLang="zh-CN" sz="2000" b="1" dirty="0">
                <a:solidFill>
                  <a:srgbClr val="FF0000"/>
                </a:solidFill>
                <a:latin typeface="宋体" panose="02010600030101010101" pitchFamily="2" charset="-122"/>
              </a:rPr>
              <a:t>(throwaway  prototype)</a:t>
            </a:r>
            <a:r>
              <a:rPr lang="zh-CN" altLang="en-US" sz="2000" b="1" dirty="0">
                <a:solidFill>
                  <a:srgbClr val="FF0000"/>
                </a:solidFill>
                <a:latin typeface="宋体" panose="02010600030101010101" pitchFamily="2" charset="-122"/>
              </a:rPr>
              <a:t> ：也称为探索型原型</a:t>
            </a:r>
            <a:r>
              <a:rPr lang="en-US" altLang="zh-CN" sz="2000" b="1" dirty="0">
                <a:solidFill>
                  <a:srgbClr val="FF0000"/>
                </a:solidFill>
                <a:latin typeface="宋体" panose="02010600030101010101" pitchFamily="2" charset="-122"/>
              </a:rPr>
              <a:t>(exploratory prototype)</a:t>
            </a:r>
            <a:r>
              <a:rPr lang="zh-CN" altLang="en-US" sz="2000" b="1" dirty="0">
                <a:solidFill>
                  <a:srgbClr val="FF0000"/>
                </a:solidFill>
                <a:latin typeface="宋体" panose="02010600030101010101" pitchFamily="2" charset="-122"/>
              </a:rPr>
              <a:t>，在其达到预期目的以后将会被抛弃</a:t>
            </a:r>
            <a:endParaRPr lang="zh-CN" altLang="en-US" sz="2000" b="1" dirty="0">
              <a:solidFill>
                <a:srgbClr val="FF0000"/>
              </a:solidFill>
              <a:latin typeface="宋体" panose="02010600030101010101" pitchFamily="2" charset="-122"/>
              <a:ea typeface="宋体" panose="02010600030101010101" pitchFamily="2" charset="-122"/>
            </a:endParaRPr>
          </a:p>
        </p:txBody>
      </p:sp>
      <p:sp>
        <p:nvSpPr>
          <p:cNvPr id="11" name="文本框 10"/>
          <p:cNvSpPr txBox="1"/>
          <p:nvPr/>
        </p:nvSpPr>
        <p:spPr>
          <a:xfrm>
            <a:off x="875378" y="2995784"/>
            <a:ext cx="10441241" cy="706755"/>
          </a:xfrm>
          <a:prstGeom prst="rect">
            <a:avLst/>
          </a:prstGeom>
          <a:noFill/>
          <a:ln w="19050">
            <a:solidFill>
              <a:schemeClr val="accent1">
                <a:lumMod val="75000"/>
              </a:schemeClr>
            </a:solidFill>
            <a:prstDash val="dash"/>
          </a:ln>
        </p:spPr>
        <p:txBody>
          <a:bodyPr wrap="square" rtlCol="0">
            <a:spAutoFit/>
          </a:bodyPr>
          <a:lstStyle/>
          <a:p>
            <a:pPr algn="just"/>
            <a:r>
              <a:rPr lang="en-US" altLang="zh-CN" sz="2000" b="1" dirty="0">
                <a:solidFill>
                  <a:srgbClr val="FF0000"/>
                </a:solidFill>
                <a:latin typeface="宋体" panose="02010600030101010101" pitchFamily="2" charset="-122"/>
              </a:rPr>
              <a:t>1</a:t>
            </a:r>
            <a:r>
              <a:rPr lang="zh-CN" altLang="en-US" sz="2000" b="1" dirty="0">
                <a:solidFill>
                  <a:srgbClr val="FF0000"/>
                </a:solidFill>
                <a:latin typeface="宋体" panose="02010600030101010101" pitchFamily="2" charset="-122"/>
              </a:rPr>
              <a:t>）</a:t>
            </a:r>
            <a:r>
              <a:rPr lang="zh-CN" altLang="en-US" sz="2000" b="1" dirty="0">
                <a:latin typeface="宋体" panose="02010600030101010101" pitchFamily="2" charset="-122"/>
              </a:rPr>
              <a:t>在构造一个原型以前，需要充分与客户交流，并作出一个明确的判断，在评价原型以后，是抛弃掉原型还是把该原型进化为最终产品的一部分</a:t>
            </a:r>
            <a:endParaRPr lang="en-US" altLang="zh-CN" sz="2000" b="1" dirty="0">
              <a:latin typeface="宋体" panose="02010600030101010101" pitchFamily="2" charset="-122"/>
            </a:endParaRPr>
          </a:p>
        </p:txBody>
      </p:sp>
      <p:sp>
        <p:nvSpPr>
          <p:cNvPr id="12" name="文本框 11"/>
          <p:cNvSpPr txBox="1"/>
          <p:nvPr/>
        </p:nvSpPr>
        <p:spPr>
          <a:xfrm>
            <a:off x="875379" y="3982134"/>
            <a:ext cx="10441241" cy="368300"/>
          </a:xfrm>
          <a:prstGeom prst="rect">
            <a:avLst/>
          </a:prstGeom>
          <a:noFill/>
          <a:ln w="19050">
            <a:solidFill>
              <a:schemeClr val="accent6"/>
            </a:solidFill>
            <a:prstDash val="dash"/>
          </a:ln>
        </p:spPr>
        <p:txBody>
          <a:bodyPr wrap="square">
            <a:spAutoFit/>
          </a:bodyPr>
          <a:lstStyle/>
          <a:p>
            <a:r>
              <a:rPr lang="en-US" altLang="zh-CN" sz="1800" b="1" dirty="0">
                <a:solidFill>
                  <a:srgbClr val="FF0000"/>
                </a:solidFill>
                <a:latin typeface="宋体" panose="02010600030101010101" pitchFamily="2" charset="-122"/>
              </a:rPr>
              <a:t>2</a:t>
            </a:r>
            <a:r>
              <a:rPr lang="zh-CN" altLang="en-US" sz="1800" b="1" dirty="0">
                <a:solidFill>
                  <a:srgbClr val="FF0000"/>
                </a:solidFill>
                <a:latin typeface="宋体" panose="02010600030101010101" pitchFamily="2" charset="-122"/>
              </a:rPr>
              <a:t>）</a:t>
            </a:r>
            <a:r>
              <a:rPr lang="zh-CN" altLang="en-US" sz="1800" b="1" dirty="0">
                <a:latin typeface="宋体" panose="02010600030101010101" pitchFamily="2" charset="-122"/>
              </a:rPr>
              <a:t>可以建立一个抛弃型原型或探索型原型来解决不确定性并提高需求质量</a:t>
            </a:r>
            <a:endParaRPr lang="zh-CN" altLang="en-US" b="1" dirty="0"/>
          </a:p>
        </p:txBody>
      </p:sp>
      <p:sp>
        <p:nvSpPr>
          <p:cNvPr id="13" name="文本框 12"/>
          <p:cNvSpPr txBox="1"/>
          <p:nvPr/>
        </p:nvSpPr>
        <p:spPr>
          <a:xfrm>
            <a:off x="875379" y="4606810"/>
            <a:ext cx="10441241" cy="368300"/>
          </a:xfrm>
          <a:prstGeom prst="rect">
            <a:avLst/>
          </a:prstGeom>
          <a:noFill/>
          <a:ln w="19050">
            <a:solidFill>
              <a:schemeClr val="accent2"/>
            </a:solidFill>
            <a:prstDash val="dash"/>
          </a:ln>
        </p:spPr>
        <p:txBody>
          <a:bodyPr wrap="square">
            <a:spAutoFit/>
          </a:bodyPr>
          <a:lstStyle/>
          <a:p>
            <a:r>
              <a:rPr lang="en-US" altLang="zh-CN" sz="1800" b="1" dirty="0">
                <a:solidFill>
                  <a:srgbClr val="FF0000"/>
                </a:solidFill>
                <a:latin typeface="宋体" panose="02010600030101010101" pitchFamily="2" charset="-122"/>
              </a:rPr>
              <a:t>3</a:t>
            </a:r>
            <a:r>
              <a:rPr lang="zh-CN" altLang="en-US" sz="1800" b="1" dirty="0">
                <a:solidFill>
                  <a:srgbClr val="FF0000"/>
                </a:solidFill>
                <a:latin typeface="宋体" panose="02010600030101010101" pitchFamily="2" charset="-122"/>
              </a:rPr>
              <a:t>）</a:t>
            </a:r>
            <a:r>
              <a:rPr lang="zh-CN" altLang="en-US" sz="1800" b="1" dirty="0">
                <a:latin typeface="宋体" panose="02010600030101010101" pitchFamily="2" charset="-122"/>
              </a:rPr>
              <a:t>抛弃型原型在其达到预期目的以后将会被抛弃，所以应以花最小的代价尽快地建立该原型</a:t>
            </a:r>
            <a:endParaRPr lang="zh-CN" altLang="en-US" b="1" dirty="0"/>
          </a:p>
        </p:txBody>
      </p:sp>
      <p:sp>
        <p:nvSpPr>
          <p:cNvPr id="14" name="文本框 13"/>
          <p:cNvSpPr txBox="1"/>
          <p:nvPr/>
        </p:nvSpPr>
        <p:spPr>
          <a:xfrm>
            <a:off x="875379" y="5266717"/>
            <a:ext cx="10441241" cy="368300"/>
          </a:xfrm>
          <a:prstGeom prst="rect">
            <a:avLst/>
          </a:prstGeom>
          <a:noFill/>
          <a:ln w="19050">
            <a:solidFill>
              <a:srgbClr val="7030A0"/>
            </a:solidFill>
            <a:prstDash val="dash"/>
          </a:ln>
        </p:spPr>
        <p:txBody>
          <a:bodyPr wrap="square">
            <a:spAutoFit/>
          </a:bodyPr>
          <a:lstStyle/>
          <a:p>
            <a:r>
              <a:rPr lang="en-US" altLang="zh-CN" sz="1800" b="1" dirty="0">
                <a:solidFill>
                  <a:srgbClr val="FF0000"/>
                </a:solidFill>
                <a:latin typeface="宋体" panose="02010600030101010101" pitchFamily="2" charset="-122"/>
              </a:rPr>
              <a:t>4</a:t>
            </a:r>
            <a:r>
              <a:rPr lang="zh-CN" altLang="en-US" sz="1800" b="1" dirty="0">
                <a:solidFill>
                  <a:srgbClr val="FF0000"/>
                </a:solidFill>
                <a:latin typeface="宋体" panose="02010600030101010101" pitchFamily="2" charset="-122"/>
              </a:rPr>
              <a:t>）</a:t>
            </a:r>
            <a:r>
              <a:rPr lang="zh-CN" altLang="en-US" sz="1800" b="1" dirty="0">
                <a:latin typeface="宋体" panose="02010600030101010101" pitchFamily="2" charset="-122"/>
              </a:rPr>
              <a:t>如果在原型上付出的努力越多，那么项目的参与者就越不愿意将它抛弃</a:t>
            </a:r>
            <a:endParaRPr lang="zh-CN" altLang="en-US" b="1"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bldLvl="0" animBg="1"/>
      <p:bldP spid="12" grpId="0" bldLvl="0" animBg="1"/>
      <p:bldP spid="13" grpId="0" bldLvl="0" animBg="1"/>
      <p:bldP spid="1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698500" y="1967413"/>
            <a:ext cx="2227578" cy="1072861"/>
            <a:chOff x="1343311" y="2228059"/>
            <a:chExt cx="3790059" cy="1505668"/>
          </a:xfrm>
        </p:grpSpPr>
        <p:grpSp>
          <p:nvGrpSpPr>
            <p:cNvPr id="3" name="Group 38"/>
            <p:cNvGrpSpPr/>
            <p:nvPr/>
          </p:nvGrpSpPr>
          <p:grpSpPr>
            <a:xfrm>
              <a:off x="1343311" y="2228059"/>
              <a:ext cx="3790059" cy="1505668"/>
              <a:chOff x="914399" y="1841591"/>
              <a:chExt cx="4132096" cy="1641549"/>
            </a:xfrm>
            <a:effectLst/>
          </p:grpSpPr>
          <p:sp>
            <p:nvSpPr>
              <p:cNvPr id="7" name="Arrow: Right 39"/>
              <p:cNvSpPr/>
              <p:nvPr/>
            </p:nvSpPr>
            <p:spPr>
              <a:xfrm rot="10800000">
                <a:off x="914399" y="1841591"/>
                <a:ext cx="3705726" cy="164154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p>
            </p:txBody>
          </p:sp>
          <p:sp>
            <p:nvSpPr>
              <p:cNvPr id="8" name="Oval 40"/>
              <p:cNvSpPr/>
              <p:nvPr/>
            </p:nvSpPr>
            <p:spPr>
              <a:xfrm>
                <a:off x="4228107" y="2250566"/>
                <a:ext cx="818388" cy="818388"/>
              </a:xfrm>
              <a:prstGeom prst="ellipse">
                <a:avLst/>
              </a:prstGeom>
              <a:solidFill>
                <a:schemeClr val="accent1"/>
              </a:solidFill>
              <a:ln w="41275">
                <a:noFill/>
              </a:ln>
              <a:effectLst/>
            </p:spPr>
            <p:style>
              <a:lnRef idx="1">
                <a:schemeClr val="accent1"/>
              </a:lnRef>
              <a:fillRef idx="3">
                <a:schemeClr val="accent1"/>
              </a:fillRef>
              <a:effectRef idx="2">
                <a:schemeClr val="accent1"/>
              </a:effectRef>
              <a:fontRef idx="minor">
                <a:schemeClr val="lt1"/>
              </a:fontRef>
            </p:style>
            <p:txBody>
              <a:bodyPr wrap="none" anchor="ctr">
                <a:normAutofit fontScale="72500"/>
              </a:bodyPr>
              <a:lstStyle/>
              <a:p>
                <a:r>
                  <a:rPr lang="en-US" sz="2400" b="1" dirty="0">
                    <a:solidFill>
                      <a:srgbClr val="FFFFFF"/>
                    </a:solidFill>
                  </a:rPr>
                  <a:t>01</a:t>
                </a:r>
                <a:endParaRPr lang="en-US" sz="2400" b="1" dirty="0">
                  <a:solidFill>
                    <a:srgbClr val="FFFFFF"/>
                  </a:solidFill>
                </a:endParaRPr>
              </a:p>
            </p:txBody>
          </p:sp>
        </p:grpSp>
        <p:grpSp>
          <p:nvGrpSpPr>
            <p:cNvPr id="4" name="Group 45"/>
            <p:cNvGrpSpPr/>
            <p:nvPr/>
          </p:nvGrpSpPr>
          <p:grpSpPr bwMode="auto">
            <a:xfrm>
              <a:off x="1814006" y="2750912"/>
              <a:ext cx="414276" cy="414277"/>
              <a:chOff x="0" y="0"/>
              <a:chExt cx="575" cy="575"/>
            </a:xfrm>
            <a:solidFill>
              <a:srgbClr val="FFFFFF"/>
            </a:solidFill>
            <a:effectLst/>
          </p:grpSpPr>
          <p:sp>
            <p:nvSpPr>
              <p:cNvPr id="5" name="Freeform: Shape 46"/>
              <p:cNvSpPr/>
              <p:nvPr/>
            </p:nvSpPr>
            <p:spPr bwMode="auto">
              <a:xfrm>
                <a:off x="360" y="0"/>
                <a:ext cx="215" cy="2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a:moveTo>
                      <a:pt x="21031" y="8861"/>
                    </a:moveTo>
                    <a:lnTo>
                      <a:pt x="17805" y="8267"/>
                    </a:lnTo>
                    <a:cubicBezTo>
                      <a:pt x="17492" y="8210"/>
                      <a:pt x="17382" y="7947"/>
                      <a:pt x="17559" y="7682"/>
                    </a:cubicBezTo>
                    <a:lnTo>
                      <a:pt x="19409" y="4939"/>
                    </a:lnTo>
                    <a:cubicBezTo>
                      <a:pt x="19588" y="4676"/>
                      <a:pt x="19549" y="4276"/>
                      <a:pt x="19324" y="4051"/>
                    </a:cubicBezTo>
                    <a:lnTo>
                      <a:pt x="17549" y="2276"/>
                    </a:lnTo>
                    <a:cubicBezTo>
                      <a:pt x="17324" y="2052"/>
                      <a:pt x="16924" y="2013"/>
                      <a:pt x="16661" y="2191"/>
                    </a:cubicBezTo>
                    <a:lnTo>
                      <a:pt x="13918" y="4042"/>
                    </a:lnTo>
                    <a:cubicBezTo>
                      <a:pt x="13654" y="4220"/>
                      <a:pt x="13391" y="4109"/>
                      <a:pt x="13333" y="3796"/>
                    </a:cubicBezTo>
                    <a:lnTo>
                      <a:pt x="12739" y="569"/>
                    </a:lnTo>
                    <a:cubicBezTo>
                      <a:pt x="12681" y="255"/>
                      <a:pt x="12374" y="0"/>
                      <a:pt x="12056" y="0"/>
                    </a:cubicBezTo>
                    <a:lnTo>
                      <a:pt x="9545" y="0"/>
                    </a:lnTo>
                    <a:cubicBezTo>
                      <a:pt x="9227" y="0"/>
                      <a:pt x="8919" y="255"/>
                      <a:pt x="8861" y="569"/>
                    </a:cubicBezTo>
                    <a:lnTo>
                      <a:pt x="8267" y="3796"/>
                    </a:lnTo>
                    <a:cubicBezTo>
                      <a:pt x="8210" y="4109"/>
                      <a:pt x="7947" y="4219"/>
                      <a:pt x="7682" y="4041"/>
                    </a:cubicBezTo>
                    <a:lnTo>
                      <a:pt x="4939" y="2191"/>
                    </a:lnTo>
                    <a:cubicBezTo>
                      <a:pt x="4676" y="2013"/>
                      <a:pt x="4276" y="2052"/>
                      <a:pt x="4051" y="2276"/>
                    </a:cubicBezTo>
                    <a:lnTo>
                      <a:pt x="2276" y="4051"/>
                    </a:lnTo>
                    <a:cubicBezTo>
                      <a:pt x="2051" y="4277"/>
                      <a:pt x="2012" y="4677"/>
                      <a:pt x="2191" y="4939"/>
                    </a:cubicBezTo>
                    <a:lnTo>
                      <a:pt x="4041" y="7682"/>
                    </a:lnTo>
                    <a:cubicBezTo>
                      <a:pt x="4220" y="7946"/>
                      <a:pt x="4108" y="8209"/>
                      <a:pt x="3796" y="8267"/>
                    </a:cubicBezTo>
                    <a:lnTo>
                      <a:pt x="569" y="8861"/>
                    </a:lnTo>
                    <a:cubicBezTo>
                      <a:pt x="255" y="8919"/>
                      <a:pt x="0" y="9226"/>
                      <a:pt x="0" y="9545"/>
                    </a:cubicBezTo>
                    <a:lnTo>
                      <a:pt x="0" y="12055"/>
                    </a:lnTo>
                    <a:cubicBezTo>
                      <a:pt x="0" y="12373"/>
                      <a:pt x="255" y="12681"/>
                      <a:pt x="569" y="12739"/>
                    </a:cubicBezTo>
                    <a:lnTo>
                      <a:pt x="3796" y="13333"/>
                    </a:lnTo>
                    <a:cubicBezTo>
                      <a:pt x="4110" y="13390"/>
                      <a:pt x="4219" y="13653"/>
                      <a:pt x="4042" y="13917"/>
                    </a:cubicBezTo>
                    <a:lnTo>
                      <a:pt x="2191" y="16661"/>
                    </a:lnTo>
                    <a:cubicBezTo>
                      <a:pt x="2012" y="16925"/>
                      <a:pt x="2051" y="17324"/>
                      <a:pt x="2276" y="17549"/>
                    </a:cubicBezTo>
                    <a:lnTo>
                      <a:pt x="4051" y="19324"/>
                    </a:lnTo>
                    <a:cubicBezTo>
                      <a:pt x="4276" y="19549"/>
                      <a:pt x="4676" y="19589"/>
                      <a:pt x="4939" y="19410"/>
                    </a:cubicBezTo>
                    <a:lnTo>
                      <a:pt x="7682" y="17559"/>
                    </a:lnTo>
                    <a:cubicBezTo>
                      <a:pt x="7946" y="17381"/>
                      <a:pt x="8209" y="17492"/>
                      <a:pt x="8267" y="17804"/>
                    </a:cubicBezTo>
                    <a:lnTo>
                      <a:pt x="8861" y="21031"/>
                    </a:lnTo>
                    <a:cubicBezTo>
                      <a:pt x="8919" y="21345"/>
                      <a:pt x="9226" y="21600"/>
                      <a:pt x="9545" y="21600"/>
                    </a:cubicBezTo>
                    <a:lnTo>
                      <a:pt x="12056" y="21600"/>
                    </a:lnTo>
                    <a:cubicBezTo>
                      <a:pt x="12374" y="21600"/>
                      <a:pt x="12681" y="21345"/>
                      <a:pt x="12739" y="21031"/>
                    </a:cubicBezTo>
                    <a:lnTo>
                      <a:pt x="13333" y="17804"/>
                    </a:lnTo>
                    <a:cubicBezTo>
                      <a:pt x="13390" y="17492"/>
                      <a:pt x="13653" y="17382"/>
                      <a:pt x="13918" y="17559"/>
                    </a:cubicBezTo>
                    <a:lnTo>
                      <a:pt x="16661" y="19410"/>
                    </a:lnTo>
                    <a:cubicBezTo>
                      <a:pt x="16924" y="19589"/>
                      <a:pt x="17324" y="19549"/>
                      <a:pt x="17549" y="19324"/>
                    </a:cubicBezTo>
                    <a:lnTo>
                      <a:pt x="19324" y="17551"/>
                    </a:lnTo>
                    <a:cubicBezTo>
                      <a:pt x="19549" y="17324"/>
                      <a:pt x="19588" y="16925"/>
                      <a:pt x="19409" y="16661"/>
                    </a:cubicBezTo>
                    <a:lnTo>
                      <a:pt x="17559" y="13917"/>
                    </a:lnTo>
                    <a:cubicBezTo>
                      <a:pt x="17380" y="13654"/>
                      <a:pt x="17491" y="13391"/>
                      <a:pt x="17804" y="13333"/>
                    </a:cubicBezTo>
                    <a:lnTo>
                      <a:pt x="21031" y="12739"/>
                    </a:lnTo>
                    <a:cubicBezTo>
                      <a:pt x="21344" y="12681"/>
                      <a:pt x="21600" y="12374"/>
                      <a:pt x="21600" y="12055"/>
                    </a:cubicBezTo>
                    <a:lnTo>
                      <a:pt x="21600" y="9545"/>
                    </a:lnTo>
                    <a:cubicBezTo>
                      <a:pt x="21600" y="9227"/>
                      <a:pt x="21344" y="8919"/>
                      <a:pt x="21031" y="8861"/>
                    </a:cubicBezTo>
                    <a:close/>
                    <a:moveTo>
                      <a:pt x="10826" y="14160"/>
                    </a:moveTo>
                    <a:cubicBezTo>
                      <a:pt x="8974" y="14160"/>
                      <a:pt x="7473" y="12659"/>
                      <a:pt x="7473" y="10807"/>
                    </a:cubicBezTo>
                    <a:cubicBezTo>
                      <a:pt x="7473" y="8956"/>
                      <a:pt x="8974" y="7456"/>
                      <a:pt x="10826" y="7456"/>
                    </a:cubicBezTo>
                    <a:cubicBezTo>
                      <a:pt x="12677" y="7456"/>
                      <a:pt x="14178" y="8956"/>
                      <a:pt x="14178" y="10807"/>
                    </a:cubicBezTo>
                    <a:cubicBezTo>
                      <a:pt x="14178" y="12659"/>
                      <a:pt x="12677" y="14160"/>
                      <a:pt x="10826" y="14160"/>
                    </a:cubicBezTo>
                    <a:close/>
                    <a:moveTo>
                      <a:pt x="10826" y="14160"/>
                    </a:moveTo>
                  </a:path>
                </a:pathLst>
              </a:custGeom>
              <a:grpFill/>
              <a:ln>
                <a:noFill/>
              </a:ln>
            </p:spPr>
            <p:txBody>
              <a:bodyPr anchor="ctr"/>
              <a:lstStyle/>
              <a:p>
                <a:pPr algn="ctr"/>
                <a:endParaRPr b="1"/>
              </a:p>
            </p:txBody>
          </p:sp>
          <p:sp>
            <p:nvSpPr>
              <p:cNvPr id="6" name="Freeform: Shape 47"/>
              <p:cNvSpPr/>
              <p:nvPr/>
            </p:nvSpPr>
            <p:spPr bwMode="auto">
              <a:xfrm>
                <a:off x="0" y="143"/>
                <a:ext cx="431"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a:moveTo>
                      <a:pt x="21032" y="8862"/>
                    </a:moveTo>
                    <a:lnTo>
                      <a:pt x="17805" y="8267"/>
                    </a:lnTo>
                    <a:cubicBezTo>
                      <a:pt x="17492" y="8210"/>
                      <a:pt x="17382" y="7947"/>
                      <a:pt x="17560" y="7684"/>
                    </a:cubicBezTo>
                    <a:lnTo>
                      <a:pt x="19410" y="4940"/>
                    </a:lnTo>
                    <a:cubicBezTo>
                      <a:pt x="19588" y="4676"/>
                      <a:pt x="19550" y="4276"/>
                      <a:pt x="19324" y="4051"/>
                    </a:cubicBezTo>
                    <a:lnTo>
                      <a:pt x="17549" y="2276"/>
                    </a:lnTo>
                    <a:cubicBezTo>
                      <a:pt x="17324" y="2051"/>
                      <a:pt x="16924" y="2013"/>
                      <a:pt x="16661" y="2191"/>
                    </a:cubicBezTo>
                    <a:lnTo>
                      <a:pt x="13917" y="4041"/>
                    </a:lnTo>
                    <a:cubicBezTo>
                      <a:pt x="13653" y="4219"/>
                      <a:pt x="13390" y="4108"/>
                      <a:pt x="13332" y="3796"/>
                    </a:cubicBezTo>
                    <a:lnTo>
                      <a:pt x="12739" y="569"/>
                    </a:lnTo>
                    <a:cubicBezTo>
                      <a:pt x="12681" y="256"/>
                      <a:pt x="12374" y="0"/>
                      <a:pt x="12055" y="0"/>
                    </a:cubicBezTo>
                    <a:lnTo>
                      <a:pt x="9545" y="0"/>
                    </a:lnTo>
                    <a:cubicBezTo>
                      <a:pt x="9226" y="0"/>
                      <a:pt x="8919" y="256"/>
                      <a:pt x="8861" y="569"/>
                    </a:cubicBezTo>
                    <a:lnTo>
                      <a:pt x="8268" y="3796"/>
                    </a:lnTo>
                    <a:cubicBezTo>
                      <a:pt x="8210" y="4108"/>
                      <a:pt x="7947" y="4219"/>
                      <a:pt x="7683" y="4041"/>
                    </a:cubicBezTo>
                    <a:lnTo>
                      <a:pt x="4940" y="2191"/>
                    </a:lnTo>
                    <a:cubicBezTo>
                      <a:pt x="4676" y="2013"/>
                      <a:pt x="4276" y="2051"/>
                      <a:pt x="4051" y="2276"/>
                    </a:cubicBezTo>
                    <a:lnTo>
                      <a:pt x="2276" y="4051"/>
                    </a:lnTo>
                    <a:cubicBezTo>
                      <a:pt x="2051" y="4276"/>
                      <a:pt x="2012" y="4677"/>
                      <a:pt x="2190" y="4940"/>
                    </a:cubicBezTo>
                    <a:lnTo>
                      <a:pt x="4040" y="7684"/>
                    </a:lnTo>
                    <a:cubicBezTo>
                      <a:pt x="4218" y="7947"/>
                      <a:pt x="4108" y="8210"/>
                      <a:pt x="3795" y="8267"/>
                    </a:cubicBezTo>
                    <a:lnTo>
                      <a:pt x="568" y="8862"/>
                    </a:lnTo>
                    <a:cubicBezTo>
                      <a:pt x="256" y="8920"/>
                      <a:pt x="0" y="9227"/>
                      <a:pt x="0" y="9545"/>
                    </a:cubicBezTo>
                    <a:lnTo>
                      <a:pt x="0" y="12055"/>
                    </a:lnTo>
                    <a:cubicBezTo>
                      <a:pt x="0" y="12374"/>
                      <a:pt x="256" y="12681"/>
                      <a:pt x="568" y="12738"/>
                    </a:cubicBezTo>
                    <a:lnTo>
                      <a:pt x="3796" y="13333"/>
                    </a:lnTo>
                    <a:cubicBezTo>
                      <a:pt x="4108" y="13391"/>
                      <a:pt x="4219" y="13654"/>
                      <a:pt x="4041" y="13917"/>
                    </a:cubicBezTo>
                    <a:lnTo>
                      <a:pt x="2190" y="16661"/>
                    </a:lnTo>
                    <a:cubicBezTo>
                      <a:pt x="2012" y="16924"/>
                      <a:pt x="2050" y="17324"/>
                      <a:pt x="2276" y="17549"/>
                    </a:cubicBezTo>
                    <a:lnTo>
                      <a:pt x="4051" y="19324"/>
                    </a:lnTo>
                    <a:cubicBezTo>
                      <a:pt x="4276" y="19549"/>
                      <a:pt x="4676" y="19588"/>
                      <a:pt x="4940" y="19410"/>
                    </a:cubicBezTo>
                    <a:lnTo>
                      <a:pt x="7683" y="17560"/>
                    </a:lnTo>
                    <a:cubicBezTo>
                      <a:pt x="7947" y="17382"/>
                      <a:pt x="8210" y="17493"/>
                      <a:pt x="8268" y="17805"/>
                    </a:cubicBezTo>
                    <a:lnTo>
                      <a:pt x="8861" y="21031"/>
                    </a:lnTo>
                    <a:cubicBezTo>
                      <a:pt x="8919" y="21344"/>
                      <a:pt x="9226" y="21600"/>
                      <a:pt x="9545" y="21600"/>
                    </a:cubicBezTo>
                    <a:lnTo>
                      <a:pt x="12055" y="21600"/>
                    </a:lnTo>
                    <a:cubicBezTo>
                      <a:pt x="12374" y="21600"/>
                      <a:pt x="12681" y="21344"/>
                      <a:pt x="12739" y="21031"/>
                    </a:cubicBezTo>
                    <a:lnTo>
                      <a:pt x="13332" y="17805"/>
                    </a:lnTo>
                    <a:cubicBezTo>
                      <a:pt x="13390" y="17492"/>
                      <a:pt x="13653" y="17381"/>
                      <a:pt x="13917" y="17560"/>
                    </a:cubicBezTo>
                    <a:lnTo>
                      <a:pt x="16661" y="19410"/>
                    </a:lnTo>
                    <a:cubicBezTo>
                      <a:pt x="16924" y="19588"/>
                      <a:pt x="17324" y="19550"/>
                      <a:pt x="17549" y="19324"/>
                    </a:cubicBezTo>
                    <a:lnTo>
                      <a:pt x="19324" y="17550"/>
                    </a:lnTo>
                    <a:cubicBezTo>
                      <a:pt x="19549" y="17324"/>
                      <a:pt x="19588" y="16924"/>
                      <a:pt x="19410" y="16661"/>
                    </a:cubicBezTo>
                    <a:lnTo>
                      <a:pt x="17559" y="13917"/>
                    </a:lnTo>
                    <a:cubicBezTo>
                      <a:pt x="17381" y="13654"/>
                      <a:pt x="17492" y="13391"/>
                      <a:pt x="17804" y="13333"/>
                    </a:cubicBezTo>
                    <a:lnTo>
                      <a:pt x="21032" y="12738"/>
                    </a:lnTo>
                    <a:cubicBezTo>
                      <a:pt x="21344" y="12681"/>
                      <a:pt x="21600" y="12374"/>
                      <a:pt x="21600" y="12055"/>
                    </a:cubicBezTo>
                    <a:lnTo>
                      <a:pt x="21600" y="9545"/>
                    </a:lnTo>
                    <a:cubicBezTo>
                      <a:pt x="21600" y="9227"/>
                      <a:pt x="21344" y="8920"/>
                      <a:pt x="21032" y="8862"/>
                    </a:cubicBezTo>
                    <a:close/>
                    <a:moveTo>
                      <a:pt x="10799" y="14712"/>
                    </a:moveTo>
                    <a:cubicBezTo>
                      <a:pt x="8643" y="14712"/>
                      <a:pt x="6896" y="12964"/>
                      <a:pt x="6896" y="10809"/>
                    </a:cubicBezTo>
                    <a:cubicBezTo>
                      <a:pt x="6896" y="8654"/>
                      <a:pt x="8643" y="6907"/>
                      <a:pt x="10799" y="6907"/>
                    </a:cubicBezTo>
                    <a:cubicBezTo>
                      <a:pt x="12954" y="6907"/>
                      <a:pt x="14701" y="8654"/>
                      <a:pt x="14701" y="10809"/>
                    </a:cubicBezTo>
                    <a:cubicBezTo>
                      <a:pt x="14701" y="12964"/>
                      <a:pt x="12954" y="14712"/>
                      <a:pt x="10799" y="14712"/>
                    </a:cubicBezTo>
                    <a:close/>
                    <a:moveTo>
                      <a:pt x="10799" y="14712"/>
                    </a:moveTo>
                  </a:path>
                </a:pathLst>
              </a:custGeom>
              <a:grpFill/>
              <a:ln>
                <a:noFill/>
              </a:ln>
            </p:spPr>
            <p:txBody>
              <a:bodyPr anchor="ctr"/>
              <a:lstStyle/>
              <a:p>
                <a:pPr algn="ctr"/>
                <a:endParaRPr b="1"/>
              </a:p>
            </p:txBody>
          </p:sp>
        </p:grpSp>
      </p:grpSp>
      <p:grpSp>
        <p:nvGrpSpPr>
          <p:cNvPr id="16" name="组合 15"/>
          <p:cNvGrpSpPr/>
          <p:nvPr/>
        </p:nvGrpSpPr>
        <p:grpSpPr>
          <a:xfrm>
            <a:off x="698502" y="4477151"/>
            <a:ext cx="2227578" cy="1072861"/>
            <a:chOff x="6727564" y="4047568"/>
            <a:chExt cx="4121125" cy="1505668"/>
          </a:xfrm>
        </p:grpSpPr>
        <p:grpSp>
          <p:nvGrpSpPr>
            <p:cNvPr id="10" name="Group 41"/>
            <p:cNvGrpSpPr/>
            <p:nvPr/>
          </p:nvGrpSpPr>
          <p:grpSpPr>
            <a:xfrm>
              <a:off x="6727564" y="4047568"/>
              <a:ext cx="4121125" cy="1505668"/>
              <a:chOff x="6784559" y="3825303"/>
              <a:chExt cx="4493041" cy="1641549"/>
            </a:xfrm>
            <a:solidFill>
              <a:schemeClr val="bg1">
                <a:lumMod val="65000"/>
              </a:schemeClr>
            </a:solidFill>
            <a:effectLst/>
          </p:grpSpPr>
          <p:sp>
            <p:nvSpPr>
              <p:cNvPr id="14" name="Arrow: Right 42"/>
              <p:cNvSpPr/>
              <p:nvPr/>
            </p:nvSpPr>
            <p:spPr>
              <a:xfrm>
                <a:off x="7154779" y="3825303"/>
                <a:ext cx="4122821" cy="1641549"/>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p>
            </p:txBody>
          </p:sp>
          <p:sp>
            <p:nvSpPr>
              <p:cNvPr id="15" name="Oval 43"/>
              <p:cNvSpPr/>
              <p:nvPr/>
            </p:nvSpPr>
            <p:spPr>
              <a:xfrm>
                <a:off x="6784559" y="4236883"/>
                <a:ext cx="818388" cy="818388"/>
              </a:xfrm>
              <a:prstGeom prst="ellipse">
                <a:avLst/>
              </a:prstGeom>
              <a:grpFill/>
              <a:ln w="41275">
                <a:noFill/>
              </a:ln>
              <a:effectLst/>
            </p:spPr>
            <p:style>
              <a:lnRef idx="1">
                <a:schemeClr val="accent1"/>
              </a:lnRef>
              <a:fillRef idx="3">
                <a:schemeClr val="accent1"/>
              </a:fillRef>
              <a:effectRef idx="2">
                <a:schemeClr val="accent1"/>
              </a:effectRef>
              <a:fontRef idx="minor">
                <a:schemeClr val="lt1"/>
              </a:fontRef>
            </p:style>
            <p:txBody>
              <a:bodyPr wrap="none" anchor="ctr">
                <a:normAutofit fontScale="72500"/>
              </a:bodyPr>
              <a:lstStyle/>
              <a:p>
                <a:pPr algn="ctr"/>
                <a:r>
                  <a:rPr lang="en-US" sz="2400" b="1">
                    <a:solidFill>
                      <a:srgbClr val="FFFFFF"/>
                    </a:solidFill>
                  </a:rPr>
                  <a:t>02</a:t>
                </a:r>
                <a:endParaRPr lang="en-US" sz="2400" b="1">
                  <a:solidFill>
                    <a:srgbClr val="FFFFFF"/>
                  </a:solidFill>
                </a:endParaRPr>
              </a:p>
            </p:txBody>
          </p:sp>
        </p:grpSp>
        <p:grpSp>
          <p:nvGrpSpPr>
            <p:cNvPr id="11" name="Group 48"/>
            <p:cNvGrpSpPr/>
            <p:nvPr/>
          </p:nvGrpSpPr>
          <p:grpSpPr bwMode="auto">
            <a:xfrm>
              <a:off x="9997899" y="4593261"/>
              <a:ext cx="334828" cy="414277"/>
              <a:chOff x="0" y="0"/>
              <a:chExt cx="464" cy="573"/>
            </a:xfrm>
            <a:solidFill>
              <a:srgbClr val="FFFFFF"/>
            </a:solidFill>
            <a:effectLst/>
          </p:grpSpPr>
          <p:sp>
            <p:nvSpPr>
              <p:cNvPr id="12" name="Freeform: Shape 49"/>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p:spPr>
            <p:txBody>
              <a:bodyPr anchor="ctr"/>
              <a:lstStyle/>
              <a:p>
                <a:pPr algn="ctr"/>
                <a:endParaRPr b="1"/>
              </a:p>
            </p:txBody>
          </p:sp>
          <p:sp>
            <p:nvSpPr>
              <p:cNvPr id="13" name="Freeform: Shape 50"/>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p:spPr>
            <p:txBody>
              <a:bodyPr anchor="ctr"/>
              <a:lstStyle/>
              <a:p>
                <a:pPr algn="ctr"/>
                <a:endParaRPr b="1"/>
              </a:p>
            </p:txBody>
          </p:sp>
        </p:grpSp>
      </p:grpSp>
      <p:sp>
        <p:nvSpPr>
          <p:cNvPr id="9" name="灯片编号占位符 8"/>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20"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6"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）抛弃型原型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2" name="文本框 21"/>
          <p:cNvSpPr txBox="1"/>
          <p:nvPr/>
        </p:nvSpPr>
        <p:spPr>
          <a:xfrm>
            <a:off x="3343662" y="1408918"/>
            <a:ext cx="8149837" cy="825787"/>
          </a:xfrm>
          <a:prstGeom prst="rect">
            <a:avLst/>
          </a:prstGeom>
          <a:solidFill>
            <a:schemeClr val="accent6">
              <a:lumMod val="20000"/>
              <a:lumOff val="80000"/>
            </a:schemeClr>
          </a:solidFill>
        </p:spPr>
        <p:txBody>
          <a:bodyPr wrap="square" rtlCol="0" anchor="ctr" anchorCtr="0">
            <a:noAutofit/>
          </a:bodyPr>
          <a:lstStyle/>
          <a:p>
            <a:pPr lvl="0" algn="just"/>
            <a:r>
              <a:rPr lang="zh-CN" altLang="en-US" sz="2000" b="1" dirty="0">
                <a:solidFill>
                  <a:srgbClr val="000000"/>
                </a:solidFill>
              </a:rPr>
              <a:t>当建立抛弃型原型时，一般忽略了很多具体软件构造技术，而强调在健壮性、可靠性、 性能和长期的可维护原则下迅速实现软件并易于维护</a:t>
            </a:r>
            <a:endParaRPr lang="en-US" altLang="zh-CN" sz="2000" b="1" dirty="0">
              <a:solidFill>
                <a:srgbClr val="000000"/>
              </a:solidFill>
            </a:endParaRPr>
          </a:p>
        </p:txBody>
      </p:sp>
      <p:sp>
        <p:nvSpPr>
          <p:cNvPr id="23" name="文本框 22"/>
          <p:cNvSpPr txBox="1"/>
          <p:nvPr/>
        </p:nvSpPr>
        <p:spPr>
          <a:xfrm>
            <a:off x="3343662" y="2540963"/>
            <a:ext cx="8149837" cy="731047"/>
          </a:xfrm>
          <a:prstGeom prst="rect">
            <a:avLst/>
          </a:prstGeom>
          <a:solidFill>
            <a:schemeClr val="accent5">
              <a:lumMod val="20000"/>
              <a:lumOff val="80000"/>
            </a:schemeClr>
          </a:solidFill>
        </p:spPr>
        <p:txBody>
          <a:bodyPr wrap="square" rtlCol="0" anchor="ctr" anchorCtr="0">
            <a:noAutofit/>
          </a:bodyPr>
          <a:lstStyle/>
          <a:p>
            <a:pPr lvl="0" algn="just"/>
            <a:r>
              <a:rPr lang="zh-CN" altLang="en-US" sz="2000" b="1" dirty="0">
                <a:solidFill>
                  <a:srgbClr val="000000"/>
                </a:solidFill>
              </a:rPr>
              <a:t>不能将抛弃型原型中的代码移植到最终的产品系统中，除非它达到产品质量代码的标准；否则，开发者和用户将在软件生存期中遭遇种种麻烦</a:t>
            </a:r>
            <a:endParaRPr lang="zh-CN" altLang="en-US" sz="2000" b="1" dirty="0">
              <a:solidFill>
                <a:srgbClr val="000000"/>
              </a:solidFill>
            </a:endParaRPr>
          </a:p>
        </p:txBody>
      </p:sp>
      <p:sp>
        <p:nvSpPr>
          <p:cNvPr id="25" name="文本框 24"/>
          <p:cNvSpPr txBox="1"/>
          <p:nvPr/>
        </p:nvSpPr>
        <p:spPr>
          <a:xfrm>
            <a:off x="3343662" y="3905688"/>
            <a:ext cx="8149837" cy="706755"/>
          </a:xfrm>
          <a:prstGeom prst="rect">
            <a:avLst/>
          </a:prstGeom>
          <a:solidFill>
            <a:schemeClr val="accent4">
              <a:lumMod val="20000"/>
              <a:lumOff val="80000"/>
            </a:schemeClr>
          </a:solidFill>
        </p:spPr>
        <p:txBody>
          <a:bodyPr wrap="square" rtlCol="0">
            <a:spAutoFit/>
          </a:bodyPr>
          <a:lstStyle/>
          <a:p>
            <a:pPr lvl="0" algn="just"/>
            <a:r>
              <a:rPr lang="zh-CN" altLang="en-US" sz="2000" b="1" dirty="0">
                <a:solidFill>
                  <a:srgbClr val="000000"/>
                </a:solidFill>
              </a:rPr>
              <a:t>当遇到</a:t>
            </a:r>
            <a:r>
              <a:rPr lang="zh-CN" altLang="en-US" sz="2000" b="1" dirty="0">
                <a:solidFill>
                  <a:srgbClr val="FF0000"/>
                </a:solidFill>
              </a:rPr>
              <a:t>需求中的不确定性、二义性、不完整性或含糊性时</a:t>
            </a:r>
            <a:r>
              <a:rPr lang="zh-CN" altLang="en-US" sz="2000" b="1" dirty="0">
                <a:solidFill>
                  <a:srgbClr val="000000"/>
                </a:solidFill>
              </a:rPr>
              <a:t>，最合适的方法是</a:t>
            </a:r>
            <a:r>
              <a:rPr lang="zh-CN" altLang="en-US" sz="2000" b="1" dirty="0">
                <a:solidFill>
                  <a:srgbClr val="FF0000"/>
                </a:solidFill>
              </a:rPr>
              <a:t>建立抛弃式模型</a:t>
            </a:r>
            <a:r>
              <a:rPr lang="zh-CN" altLang="en-US" sz="2000" b="1" dirty="0">
                <a:solidFill>
                  <a:srgbClr val="000000"/>
                </a:solidFill>
              </a:rPr>
              <a:t>来解决这些问题以减少在继续开发时存在的风险</a:t>
            </a:r>
            <a:endParaRPr lang="en-US" altLang="zh-CN" sz="2000" b="1" dirty="0">
              <a:solidFill>
                <a:srgbClr val="000000"/>
              </a:solidFill>
            </a:endParaRPr>
          </a:p>
        </p:txBody>
      </p:sp>
      <p:sp>
        <p:nvSpPr>
          <p:cNvPr id="27" name="文本框 26"/>
          <p:cNvSpPr txBox="1"/>
          <p:nvPr/>
        </p:nvSpPr>
        <p:spPr>
          <a:xfrm>
            <a:off x="3340520" y="5050928"/>
            <a:ext cx="8149837" cy="706755"/>
          </a:xfrm>
          <a:prstGeom prst="rect">
            <a:avLst/>
          </a:prstGeom>
          <a:solidFill>
            <a:schemeClr val="accent3">
              <a:lumMod val="20000"/>
              <a:lumOff val="80000"/>
            </a:schemeClr>
          </a:solidFill>
        </p:spPr>
        <p:txBody>
          <a:bodyPr wrap="square" rtlCol="0">
            <a:spAutoFit/>
          </a:bodyPr>
          <a:lstStyle/>
          <a:p>
            <a:pPr lvl="0" algn="just"/>
            <a:r>
              <a:rPr lang="zh-CN" altLang="en-US" sz="2000" b="1" dirty="0">
                <a:solidFill>
                  <a:srgbClr val="000000"/>
                </a:solidFill>
              </a:rPr>
              <a:t>原型可帮助用户和开发者想象如何实现需求和可以发现需求中的漏洞、使用户判断出这些需求是否可以完成必要的业务过程</a:t>
            </a:r>
            <a:endParaRPr lang="zh-CN" altLang="en-US" sz="2000" b="1" dirty="0">
              <a:solidFill>
                <a:srgbClr val="000000"/>
              </a:solidFill>
            </a:endParaRPr>
          </a:p>
        </p:txBody>
      </p:sp>
      <p:sp>
        <p:nvSpPr>
          <p:cNvPr id="17" name="箭头: 下 16"/>
          <p:cNvSpPr/>
          <p:nvPr/>
        </p:nvSpPr>
        <p:spPr>
          <a:xfrm>
            <a:off x="7189592" y="2267083"/>
            <a:ext cx="451691" cy="2156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文本框 17"/>
          <p:cNvSpPr txBox="1"/>
          <p:nvPr/>
        </p:nvSpPr>
        <p:spPr>
          <a:xfrm>
            <a:off x="7641283" y="2182212"/>
            <a:ext cx="642620" cy="368300"/>
          </a:xfrm>
          <a:prstGeom prst="rect">
            <a:avLst/>
          </a:prstGeom>
          <a:noFill/>
        </p:spPr>
        <p:txBody>
          <a:bodyPr wrap="none" rtlCol="0">
            <a:spAutoFit/>
          </a:bodyPr>
          <a:lstStyle/>
          <a:p>
            <a:r>
              <a:rPr lang="zh-CN" altLang="en-US" b="1" dirty="0">
                <a:solidFill>
                  <a:srgbClr val="FF0000"/>
                </a:solidFill>
              </a:rPr>
              <a:t>因此</a:t>
            </a:r>
            <a:endParaRPr lang="zh-CN" altLang="en-US" b="1" dirty="0">
              <a:solidFill>
                <a:srgbClr val="FF0000"/>
              </a:solidFill>
            </a:endParaRPr>
          </a:p>
        </p:txBody>
      </p:sp>
      <p:sp>
        <p:nvSpPr>
          <p:cNvPr id="28" name="箭头: 下 27"/>
          <p:cNvSpPr/>
          <p:nvPr/>
        </p:nvSpPr>
        <p:spPr>
          <a:xfrm>
            <a:off x="7189592" y="4740500"/>
            <a:ext cx="451691" cy="2156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9" name="文本框 28"/>
          <p:cNvSpPr txBox="1"/>
          <p:nvPr/>
        </p:nvSpPr>
        <p:spPr>
          <a:xfrm>
            <a:off x="7641283" y="4655629"/>
            <a:ext cx="642620" cy="368300"/>
          </a:xfrm>
          <a:prstGeom prst="rect">
            <a:avLst/>
          </a:prstGeom>
          <a:noFill/>
        </p:spPr>
        <p:txBody>
          <a:bodyPr wrap="none" rtlCol="0">
            <a:spAutoFit/>
          </a:bodyPr>
          <a:lstStyle/>
          <a:p>
            <a:r>
              <a:rPr lang="zh-CN" altLang="en-US" b="1" dirty="0">
                <a:solidFill>
                  <a:srgbClr val="FF0000"/>
                </a:solidFill>
              </a:rPr>
              <a:t>原因</a:t>
            </a:r>
            <a:endParaRPr lang="zh-CN" altLang="en-US" b="1" dirty="0">
              <a:solidFill>
                <a:srgbClr val="FF0000"/>
              </a:solidFill>
            </a:endParaRPr>
          </a:p>
        </p:txBody>
      </p:sp>
      <p:sp>
        <p:nvSpPr>
          <p:cNvPr id="30" name="矩形 29"/>
          <p:cNvSpPr/>
          <p:nvPr/>
        </p:nvSpPr>
        <p:spPr>
          <a:xfrm>
            <a:off x="3155930" y="1316208"/>
            <a:ext cx="8455848" cy="2152126"/>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1" name="矩形 30"/>
          <p:cNvSpPr/>
          <p:nvPr/>
        </p:nvSpPr>
        <p:spPr>
          <a:xfrm>
            <a:off x="3155930" y="3802285"/>
            <a:ext cx="8455848" cy="2152126"/>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left)">
                                      <p:cBhvr>
                                        <p:cTn id="8" dur="500"/>
                                        <p:tgtEl>
                                          <p:spTgt spid="26"/>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2" grpId="0" animBg="1"/>
      <p:bldP spid="23" grpId="0" animBg="1"/>
      <p:bldP spid="25" grpId="0" bldLvl="0" animBg="1"/>
      <p:bldP spid="27" grpId="0" bldLvl="0" animBg="1"/>
      <p:bldP spid="17" grpId="0" animBg="1"/>
      <p:bldP spid="18" grpId="0"/>
      <p:bldP spid="28" grpId="0" animBg="1"/>
      <p:bldP spid="29" grpId="0"/>
      <p:bldP spid="30"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22530"/>
          <p:cNvSpPr>
            <a:spLocks noChangeArrowheads="1"/>
          </p:cNvSpPr>
          <p:nvPr/>
        </p:nvSpPr>
        <p:spPr bwMode="auto">
          <a:xfrm>
            <a:off x="1825940" y="4304974"/>
            <a:ext cx="1600200" cy="609600"/>
          </a:xfrm>
          <a:prstGeom prst="rect">
            <a:avLst/>
          </a:prstGeom>
          <a:noFill/>
          <a:ln w="12700">
            <a:solidFill>
              <a:schemeClr val="tx1"/>
            </a:solid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使用实例描述</a:t>
            </a:r>
            <a:endParaRPr lang="zh-CN" altLang="en-US" b="1" dirty="0">
              <a:latin typeface="宋体" panose="02010600030101010101" pitchFamily="2" charset="-122"/>
              <a:ea typeface="宋体" panose="02010600030101010101" pitchFamily="2" charset="-122"/>
            </a:endParaRPr>
          </a:p>
        </p:txBody>
      </p:sp>
      <p:sp>
        <p:nvSpPr>
          <p:cNvPr id="19" name="矩形 22531"/>
          <p:cNvSpPr>
            <a:spLocks noChangeArrowheads="1"/>
          </p:cNvSpPr>
          <p:nvPr/>
        </p:nvSpPr>
        <p:spPr bwMode="auto">
          <a:xfrm>
            <a:off x="4111940" y="4304974"/>
            <a:ext cx="1676400" cy="609600"/>
          </a:xfrm>
          <a:prstGeom prst="rect">
            <a:avLst/>
          </a:prstGeom>
          <a:noFill/>
          <a:ln w="12700">
            <a:solidFill>
              <a:schemeClr val="tx1"/>
            </a:solid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对话图</a:t>
            </a:r>
            <a:endParaRPr lang="zh-CN" altLang="en-US" b="1" dirty="0">
              <a:latin typeface="宋体" panose="02010600030101010101" pitchFamily="2" charset="-122"/>
              <a:ea typeface="宋体" panose="02010600030101010101" pitchFamily="2" charset="-122"/>
            </a:endParaRPr>
          </a:p>
        </p:txBody>
      </p:sp>
      <p:sp>
        <p:nvSpPr>
          <p:cNvPr id="20" name="矩形 22532"/>
          <p:cNvSpPr>
            <a:spLocks noChangeArrowheads="1"/>
          </p:cNvSpPr>
          <p:nvPr/>
        </p:nvSpPr>
        <p:spPr bwMode="auto">
          <a:xfrm>
            <a:off x="6245540" y="4304974"/>
            <a:ext cx="1828800" cy="609600"/>
          </a:xfrm>
          <a:prstGeom prst="rect">
            <a:avLst/>
          </a:prstGeom>
          <a:noFill/>
          <a:ln w="12700">
            <a:solidFill>
              <a:schemeClr val="tx1"/>
            </a:solid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抛弃型原型</a:t>
            </a:r>
            <a:endParaRPr lang="zh-CN" altLang="en-US" b="1" dirty="0">
              <a:latin typeface="宋体" panose="02010600030101010101" pitchFamily="2" charset="-122"/>
              <a:ea typeface="宋体" panose="02010600030101010101" pitchFamily="2" charset="-122"/>
            </a:endParaRPr>
          </a:p>
        </p:txBody>
      </p:sp>
      <p:sp>
        <p:nvSpPr>
          <p:cNvPr id="21" name="矩形 22533"/>
          <p:cNvSpPr>
            <a:spLocks noChangeArrowheads="1"/>
          </p:cNvSpPr>
          <p:nvPr/>
        </p:nvSpPr>
        <p:spPr bwMode="auto">
          <a:xfrm>
            <a:off x="8531540" y="4304974"/>
            <a:ext cx="1828800" cy="609600"/>
          </a:xfrm>
          <a:prstGeom prst="rect">
            <a:avLst/>
          </a:prstGeom>
          <a:noFill/>
          <a:ln w="12700">
            <a:solidFill>
              <a:schemeClr val="tx1"/>
            </a:solid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详细用户</a:t>
            </a:r>
            <a:endParaRPr lang="zh-CN" altLang="en-US" b="1" dirty="0">
              <a:latin typeface="宋体" panose="02010600030101010101" pitchFamily="2" charset="-122"/>
              <a:ea typeface="宋体" panose="02010600030101010101" pitchFamily="2" charset="-122"/>
            </a:endParaRPr>
          </a:p>
          <a:p>
            <a:pPr algn="ctr"/>
            <a:r>
              <a:rPr lang="zh-CN" altLang="en-US" b="1" dirty="0">
                <a:latin typeface="宋体" panose="02010600030101010101" pitchFamily="2" charset="-122"/>
                <a:ea typeface="宋体" panose="02010600030101010101" pitchFamily="2" charset="-122"/>
              </a:rPr>
              <a:t>界面设计</a:t>
            </a:r>
            <a:endParaRPr lang="zh-CN" altLang="en-US" b="1" dirty="0">
              <a:latin typeface="宋体" panose="02010600030101010101" pitchFamily="2" charset="-122"/>
              <a:ea typeface="宋体" panose="02010600030101010101" pitchFamily="2" charset="-122"/>
            </a:endParaRPr>
          </a:p>
        </p:txBody>
      </p:sp>
      <p:sp>
        <p:nvSpPr>
          <p:cNvPr id="22" name="直接连接符 22534"/>
          <p:cNvSpPr>
            <a:spLocks noChangeShapeType="1"/>
          </p:cNvSpPr>
          <p:nvPr/>
        </p:nvSpPr>
        <p:spPr bwMode="auto">
          <a:xfrm>
            <a:off x="6931340" y="4914574"/>
            <a:ext cx="0" cy="3810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1" name="直接连接符 22535"/>
          <p:cNvSpPr>
            <a:spLocks noChangeShapeType="1"/>
          </p:cNvSpPr>
          <p:nvPr/>
        </p:nvSpPr>
        <p:spPr bwMode="auto">
          <a:xfrm flipH="1">
            <a:off x="4873940" y="5295574"/>
            <a:ext cx="20574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3" name="直接连接符 22536"/>
          <p:cNvSpPr>
            <a:spLocks noChangeShapeType="1"/>
          </p:cNvSpPr>
          <p:nvPr/>
        </p:nvSpPr>
        <p:spPr bwMode="auto">
          <a:xfrm flipV="1">
            <a:off x="4893048" y="4914574"/>
            <a:ext cx="0" cy="38100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5" name="直接连接符 22537"/>
          <p:cNvSpPr>
            <a:spLocks noChangeShapeType="1"/>
          </p:cNvSpPr>
          <p:nvPr/>
        </p:nvSpPr>
        <p:spPr bwMode="auto">
          <a:xfrm flipH="1">
            <a:off x="7083739" y="4914573"/>
            <a:ext cx="1" cy="72938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6" name="直接连接符 22538"/>
          <p:cNvSpPr>
            <a:spLocks noChangeShapeType="1"/>
          </p:cNvSpPr>
          <p:nvPr/>
        </p:nvSpPr>
        <p:spPr bwMode="auto">
          <a:xfrm flipH="1" flipV="1">
            <a:off x="2438714" y="5619422"/>
            <a:ext cx="4645025" cy="2453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7" name="直接连接符 22539"/>
          <p:cNvSpPr>
            <a:spLocks noChangeShapeType="1"/>
          </p:cNvSpPr>
          <p:nvPr/>
        </p:nvSpPr>
        <p:spPr bwMode="auto">
          <a:xfrm flipV="1">
            <a:off x="2438714" y="4914572"/>
            <a:ext cx="1" cy="704849"/>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38" name="文本框 22540"/>
          <p:cNvSpPr txBox="1">
            <a:spLocks noChangeArrowheads="1"/>
          </p:cNvSpPr>
          <p:nvPr/>
        </p:nvSpPr>
        <p:spPr bwMode="auto">
          <a:xfrm>
            <a:off x="5239065" y="5089199"/>
            <a:ext cx="1102360" cy="368300"/>
          </a:xfrm>
          <a:prstGeom prst="rect">
            <a:avLst/>
          </a:prstGeom>
          <a:solidFill>
            <a:srgbClr val="F8F8F8"/>
          </a:solidFill>
          <a:ln>
            <a:noFill/>
          </a:ln>
        </p:spPr>
        <p:txBody>
          <a:bodyPr wrap="none">
            <a:spAutoFit/>
          </a:bodyPr>
          <a:lstStyle/>
          <a:p>
            <a:r>
              <a:rPr lang="zh-CN" altLang="en-US" b="1" dirty="0">
                <a:latin typeface="宋体" panose="02010600030101010101" pitchFamily="2" charset="-122"/>
                <a:ea typeface="宋体" panose="02010600030101010101" pitchFamily="2" charset="-122"/>
              </a:rPr>
              <a:t>评价反馈</a:t>
            </a:r>
            <a:endParaRPr lang="zh-CN" altLang="en-US" b="1" dirty="0">
              <a:latin typeface="宋体" panose="02010600030101010101" pitchFamily="2" charset="-122"/>
              <a:ea typeface="宋体" panose="02010600030101010101" pitchFamily="2" charset="-122"/>
            </a:endParaRPr>
          </a:p>
        </p:txBody>
      </p:sp>
      <p:sp>
        <p:nvSpPr>
          <p:cNvPr id="39" name="文本框 22541"/>
          <p:cNvSpPr txBox="1">
            <a:spLocks noChangeArrowheads="1"/>
          </p:cNvSpPr>
          <p:nvPr/>
        </p:nvSpPr>
        <p:spPr bwMode="auto">
          <a:xfrm>
            <a:off x="4035740" y="5462262"/>
            <a:ext cx="1102360" cy="368300"/>
          </a:xfrm>
          <a:prstGeom prst="rect">
            <a:avLst/>
          </a:prstGeom>
          <a:solidFill>
            <a:srgbClr val="F8F8F8"/>
          </a:solidFill>
          <a:ln>
            <a:noFill/>
          </a:ln>
        </p:spPr>
        <p:txBody>
          <a:bodyPr wrap="none">
            <a:spAutoFit/>
          </a:bodyPr>
          <a:lstStyle/>
          <a:p>
            <a:r>
              <a:rPr lang="zh-CN" altLang="en-US" b="1" dirty="0">
                <a:latin typeface="宋体" panose="02010600030101010101" pitchFamily="2" charset="-122"/>
                <a:ea typeface="宋体" panose="02010600030101010101" pitchFamily="2" charset="-122"/>
              </a:rPr>
              <a:t>评价反馈</a:t>
            </a:r>
            <a:endParaRPr lang="zh-CN" altLang="en-US" b="1" dirty="0">
              <a:latin typeface="宋体" panose="02010600030101010101" pitchFamily="2" charset="-122"/>
              <a:ea typeface="宋体" panose="02010600030101010101" pitchFamily="2" charset="-122"/>
            </a:endParaRPr>
          </a:p>
        </p:txBody>
      </p:sp>
      <p:sp>
        <p:nvSpPr>
          <p:cNvPr id="40" name="直接连接符 22542"/>
          <p:cNvSpPr>
            <a:spLocks noChangeShapeType="1"/>
          </p:cNvSpPr>
          <p:nvPr/>
        </p:nvSpPr>
        <p:spPr bwMode="auto">
          <a:xfrm>
            <a:off x="3457890" y="4627237"/>
            <a:ext cx="654050"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41" name="直接连接符 22543"/>
          <p:cNvSpPr>
            <a:spLocks noChangeShapeType="1"/>
          </p:cNvSpPr>
          <p:nvPr/>
        </p:nvSpPr>
        <p:spPr bwMode="auto">
          <a:xfrm>
            <a:off x="5788340" y="4609774"/>
            <a:ext cx="457200"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42" name="直接连接符 22544"/>
          <p:cNvSpPr>
            <a:spLocks noChangeShapeType="1"/>
          </p:cNvSpPr>
          <p:nvPr/>
        </p:nvSpPr>
        <p:spPr bwMode="auto">
          <a:xfrm>
            <a:off x="8074340" y="4609774"/>
            <a:ext cx="457200"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44" name="直接连接符 2"/>
          <p:cNvSpPr>
            <a:spLocks noChangeShapeType="1"/>
          </p:cNvSpPr>
          <p:nvPr/>
        </p:nvSpPr>
        <p:spPr bwMode="auto">
          <a:xfrm>
            <a:off x="4716778" y="4965374"/>
            <a:ext cx="0" cy="3810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45" name="直接连接符 3"/>
          <p:cNvSpPr>
            <a:spLocks noChangeShapeType="1"/>
          </p:cNvSpPr>
          <p:nvPr/>
        </p:nvSpPr>
        <p:spPr bwMode="auto">
          <a:xfrm flipH="1">
            <a:off x="2659378" y="5346374"/>
            <a:ext cx="20574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46" name="直接连接符 4"/>
          <p:cNvSpPr>
            <a:spLocks noChangeShapeType="1"/>
          </p:cNvSpPr>
          <p:nvPr/>
        </p:nvSpPr>
        <p:spPr bwMode="auto">
          <a:xfrm flipV="1">
            <a:off x="2659378" y="4965374"/>
            <a:ext cx="0" cy="38100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a:lstStyle/>
          <a:p>
            <a:endParaRPr lang="zh-CN" altLang="en-US">
              <a:latin typeface="宋体" panose="02010600030101010101" pitchFamily="2" charset="-122"/>
              <a:ea typeface="宋体" panose="02010600030101010101" pitchFamily="2" charset="-122"/>
            </a:endParaRPr>
          </a:p>
        </p:txBody>
      </p:sp>
      <p:sp>
        <p:nvSpPr>
          <p:cNvPr id="47" name="文本框 5"/>
          <p:cNvSpPr txBox="1">
            <a:spLocks noChangeArrowheads="1"/>
          </p:cNvSpPr>
          <p:nvPr/>
        </p:nvSpPr>
        <p:spPr bwMode="auto">
          <a:xfrm>
            <a:off x="2948303" y="5139999"/>
            <a:ext cx="1102360" cy="368300"/>
          </a:xfrm>
          <a:prstGeom prst="rect">
            <a:avLst/>
          </a:prstGeom>
          <a:solidFill>
            <a:srgbClr val="F8F8F8"/>
          </a:solidFill>
          <a:ln>
            <a:noFill/>
          </a:ln>
        </p:spPr>
        <p:txBody>
          <a:bodyPr wrap="none">
            <a:spAutoFit/>
          </a:bodyPr>
          <a:lstStyle/>
          <a:p>
            <a:r>
              <a:rPr lang="zh-CN" altLang="en-US" b="1" dirty="0">
                <a:latin typeface="宋体" panose="02010600030101010101" pitchFamily="2" charset="-122"/>
                <a:ea typeface="宋体" panose="02010600030101010101" pitchFamily="2" charset="-122"/>
              </a:rPr>
              <a:t>评价反馈</a:t>
            </a:r>
            <a:endParaRPr lang="zh-CN" altLang="en-US" b="1"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26"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8"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）抛弃型原型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7" name="矩形 26"/>
          <p:cNvSpPr/>
          <p:nvPr/>
        </p:nvSpPr>
        <p:spPr>
          <a:xfrm>
            <a:off x="550843" y="1402088"/>
            <a:ext cx="10802957" cy="4833458"/>
          </a:xfrm>
          <a:prstGeom prst="rect">
            <a:avLst/>
          </a:prstGeom>
          <a:noFill/>
          <a:ln w="190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 name="矩形 66"/>
          <p:cNvSpPr>
            <a:spLocks noChangeArrowheads="1"/>
          </p:cNvSpPr>
          <p:nvPr/>
        </p:nvSpPr>
        <p:spPr bwMode="auto">
          <a:xfrm>
            <a:off x="3292612" y="1152653"/>
            <a:ext cx="5522311" cy="706755"/>
          </a:xfrm>
          <a:prstGeom prst="rect">
            <a:avLst/>
          </a:prstGeom>
          <a:solidFill>
            <a:schemeClr val="bg1"/>
          </a:solidFill>
          <a:ln>
            <a:noFill/>
          </a:ln>
        </p:spPr>
        <p:txBody>
          <a:bodyPr wrap="square">
            <a:spAutoFit/>
          </a:bodyPr>
          <a:lstStyle/>
          <a:p>
            <a:r>
              <a:rPr lang="zh-CN" altLang="en-US" sz="2000" b="1" dirty="0">
                <a:solidFill>
                  <a:srgbClr val="FF0000"/>
                </a:solidFill>
                <a:latin typeface="宋体" panose="02010600030101010101" pitchFamily="2" charset="-122"/>
                <a:ea typeface="宋体" panose="02010600030101010101" pitchFamily="2" charset="-122"/>
              </a:rPr>
              <a:t>利用抛弃型原型从用户任务界面设计的活动序列</a:t>
            </a:r>
            <a:endParaRPr lang="zh-CN" altLang="en-US" sz="2000" b="1" dirty="0">
              <a:solidFill>
                <a:srgbClr val="FF0000"/>
              </a:solidFill>
              <a:latin typeface="宋体" panose="02010600030101010101" pitchFamily="2" charset="-122"/>
              <a:ea typeface="宋体" panose="02010600030101010101" pitchFamily="2" charset="-122"/>
            </a:endParaRPr>
          </a:p>
        </p:txBody>
      </p:sp>
      <p:sp>
        <p:nvSpPr>
          <p:cNvPr id="29" name="矩形 22530"/>
          <p:cNvSpPr>
            <a:spLocks noChangeArrowheads="1"/>
          </p:cNvSpPr>
          <p:nvPr/>
        </p:nvSpPr>
        <p:spPr bwMode="auto">
          <a:xfrm>
            <a:off x="2024452" y="2750491"/>
            <a:ext cx="1203738" cy="391511"/>
          </a:xfrm>
          <a:prstGeom prst="rect">
            <a:avLst/>
          </a:prstGeom>
          <a:solidFill>
            <a:schemeClr val="accent6">
              <a:lumMod val="20000"/>
              <a:lumOff val="80000"/>
            </a:schemeClr>
          </a:solidFill>
          <a:ln w="12700">
            <a:no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操作</a:t>
            </a:r>
            <a:endParaRPr lang="zh-CN" altLang="en-US" b="1" dirty="0">
              <a:latin typeface="宋体" panose="02010600030101010101" pitchFamily="2" charset="-122"/>
              <a:ea typeface="宋体" panose="02010600030101010101" pitchFamily="2" charset="-122"/>
            </a:endParaRPr>
          </a:p>
        </p:txBody>
      </p:sp>
      <p:sp>
        <p:nvSpPr>
          <p:cNvPr id="30" name="矩形 22530"/>
          <p:cNvSpPr>
            <a:spLocks noChangeArrowheads="1"/>
          </p:cNvSpPr>
          <p:nvPr/>
        </p:nvSpPr>
        <p:spPr bwMode="auto">
          <a:xfrm>
            <a:off x="2031609" y="3312753"/>
            <a:ext cx="1203738" cy="391511"/>
          </a:xfrm>
          <a:prstGeom prst="rect">
            <a:avLst/>
          </a:prstGeom>
          <a:solidFill>
            <a:schemeClr val="accent5">
              <a:lumMod val="20000"/>
              <a:lumOff val="80000"/>
            </a:schemeClr>
          </a:solidFill>
          <a:ln w="12700">
            <a:no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系统响应</a:t>
            </a:r>
            <a:endParaRPr lang="zh-CN" altLang="en-US" b="1" dirty="0">
              <a:latin typeface="宋体" panose="02010600030101010101" pitchFamily="2" charset="-122"/>
              <a:ea typeface="宋体" panose="02010600030101010101" pitchFamily="2" charset="-122"/>
            </a:endParaRPr>
          </a:p>
        </p:txBody>
      </p:sp>
      <p:sp>
        <p:nvSpPr>
          <p:cNvPr id="32" name="矩形 22530"/>
          <p:cNvSpPr>
            <a:spLocks noChangeArrowheads="1"/>
          </p:cNvSpPr>
          <p:nvPr/>
        </p:nvSpPr>
        <p:spPr bwMode="auto">
          <a:xfrm>
            <a:off x="4326585" y="3391253"/>
            <a:ext cx="1203738" cy="391511"/>
          </a:xfrm>
          <a:prstGeom prst="rect">
            <a:avLst/>
          </a:prstGeom>
          <a:solidFill>
            <a:schemeClr val="accent4">
              <a:lumMod val="20000"/>
              <a:lumOff val="80000"/>
            </a:schemeClr>
          </a:solidFill>
          <a:ln w="12700">
            <a:no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对话图</a:t>
            </a:r>
            <a:endParaRPr lang="zh-CN" altLang="en-US" b="1" dirty="0">
              <a:latin typeface="宋体" panose="02010600030101010101" pitchFamily="2" charset="-122"/>
              <a:ea typeface="宋体" panose="02010600030101010101" pitchFamily="2" charset="-122"/>
            </a:endParaRPr>
          </a:p>
        </p:txBody>
      </p:sp>
      <p:sp>
        <p:nvSpPr>
          <p:cNvPr id="48" name="矩形 47"/>
          <p:cNvSpPr/>
          <p:nvPr/>
        </p:nvSpPr>
        <p:spPr>
          <a:xfrm>
            <a:off x="1869902" y="2639846"/>
            <a:ext cx="1578952" cy="1142918"/>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9" name="文本框 22541"/>
          <p:cNvSpPr txBox="1">
            <a:spLocks noChangeArrowheads="1"/>
          </p:cNvSpPr>
          <p:nvPr/>
        </p:nvSpPr>
        <p:spPr bwMode="auto">
          <a:xfrm>
            <a:off x="4160811" y="2853331"/>
            <a:ext cx="642620" cy="368300"/>
          </a:xfrm>
          <a:prstGeom prst="rect">
            <a:avLst/>
          </a:prstGeom>
          <a:solidFill>
            <a:srgbClr val="F8F8F8"/>
          </a:solidFill>
          <a:ln>
            <a:noFill/>
          </a:ln>
        </p:spPr>
        <p:txBody>
          <a:bodyPr wrap="none">
            <a:spAutoFit/>
          </a:bodyPr>
          <a:lstStyle/>
          <a:p>
            <a:r>
              <a:rPr lang="zh-CN" altLang="en-US" b="1" dirty="0">
                <a:solidFill>
                  <a:srgbClr val="FF0000"/>
                </a:solidFill>
                <a:latin typeface="宋体" panose="02010600030101010101" pitchFamily="2" charset="-122"/>
                <a:ea typeface="宋体" panose="02010600030101010101" pitchFamily="2" charset="-122"/>
              </a:rPr>
              <a:t>建模</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50" name="矩形 22530"/>
          <p:cNvSpPr>
            <a:spLocks noChangeArrowheads="1"/>
          </p:cNvSpPr>
          <p:nvPr/>
        </p:nvSpPr>
        <p:spPr bwMode="auto">
          <a:xfrm>
            <a:off x="4326586" y="2147159"/>
            <a:ext cx="1203738" cy="391511"/>
          </a:xfrm>
          <a:prstGeom prst="rect">
            <a:avLst/>
          </a:prstGeom>
          <a:solidFill>
            <a:schemeClr val="accent2">
              <a:lumMod val="20000"/>
              <a:lumOff val="80000"/>
            </a:schemeClr>
          </a:solidFill>
          <a:ln w="12700">
            <a:no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用户界面</a:t>
            </a:r>
            <a:endParaRPr lang="zh-CN" altLang="en-US" b="1" dirty="0">
              <a:latin typeface="宋体" panose="02010600030101010101" pitchFamily="2" charset="-122"/>
              <a:ea typeface="宋体" panose="02010600030101010101" pitchFamily="2" charset="-122"/>
            </a:endParaRPr>
          </a:p>
        </p:txBody>
      </p:sp>
      <p:cxnSp>
        <p:nvCxnSpPr>
          <p:cNvPr id="5" name="连接符: 肘形 4"/>
          <p:cNvCxnSpPr>
            <a:stCxn id="48" idx="3"/>
            <a:endCxn id="50" idx="2"/>
          </p:cNvCxnSpPr>
          <p:nvPr/>
        </p:nvCxnSpPr>
        <p:spPr>
          <a:xfrm flipV="1">
            <a:off x="3448854" y="2538670"/>
            <a:ext cx="1479601" cy="67263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32" idx="0"/>
            <a:endCxn id="50" idx="2"/>
          </p:cNvCxnSpPr>
          <p:nvPr/>
        </p:nvCxnSpPr>
        <p:spPr>
          <a:xfrm flipV="1">
            <a:off x="4928454" y="2538670"/>
            <a:ext cx="1" cy="8525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4053202" y="2074972"/>
            <a:ext cx="1735137" cy="1849003"/>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2" name="矩形 22530"/>
          <p:cNvSpPr>
            <a:spLocks noChangeArrowheads="1"/>
          </p:cNvSpPr>
          <p:nvPr/>
        </p:nvSpPr>
        <p:spPr bwMode="auto">
          <a:xfrm>
            <a:off x="6558213" y="2806851"/>
            <a:ext cx="1203738" cy="391511"/>
          </a:xfrm>
          <a:prstGeom prst="rect">
            <a:avLst/>
          </a:prstGeom>
          <a:solidFill>
            <a:schemeClr val="accent6">
              <a:lumMod val="20000"/>
              <a:lumOff val="80000"/>
            </a:schemeClr>
          </a:solidFill>
          <a:ln w="12700">
            <a:no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菜单</a:t>
            </a:r>
            <a:endParaRPr lang="zh-CN" altLang="en-US" b="1" dirty="0">
              <a:latin typeface="宋体" panose="02010600030101010101" pitchFamily="2" charset="-122"/>
              <a:ea typeface="宋体" panose="02010600030101010101" pitchFamily="2" charset="-122"/>
            </a:endParaRPr>
          </a:p>
        </p:txBody>
      </p:sp>
      <p:sp>
        <p:nvSpPr>
          <p:cNvPr id="53" name="矩形 22530"/>
          <p:cNvSpPr>
            <a:spLocks noChangeArrowheads="1"/>
          </p:cNvSpPr>
          <p:nvPr/>
        </p:nvSpPr>
        <p:spPr bwMode="auto">
          <a:xfrm>
            <a:off x="6565370" y="3369113"/>
            <a:ext cx="1203738" cy="391511"/>
          </a:xfrm>
          <a:prstGeom prst="rect">
            <a:avLst/>
          </a:prstGeom>
          <a:solidFill>
            <a:schemeClr val="accent5">
              <a:lumMod val="20000"/>
              <a:lumOff val="80000"/>
            </a:schemeClr>
          </a:solidFill>
          <a:ln w="12700">
            <a:no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对话框</a:t>
            </a:r>
            <a:endParaRPr lang="zh-CN" altLang="en-US" b="1" dirty="0">
              <a:latin typeface="宋体" panose="02010600030101010101" pitchFamily="2" charset="-122"/>
              <a:ea typeface="宋体" panose="02010600030101010101" pitchFamily="2" charset="-122"/>
            </a:endParaRPr>
          </a:p>
        </p:txBody>
      </p:sp>
      <p:sp>
        <p:nvSpPr>
          <p:cNvPr id="54" name="矩形 53"/>
          <p:cNvSpPr/>
          <p:nvPr/>
        </p:nvSpPr>
        <p:spPr>
          <a:xfrm>
            <a:off x="6403663" y="2074972"/>
            <a:ext cx="1578952" cy="184900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矩形 22530"/>
          <p:cNvSpPr>
            <a:spLocks noChangeArrowheads="1"/>
          </p:cNvSpPr>
          <p:nvPr/>
        </p:nvSpPr>
        <p:spPr bwMode="auto">
          <a:xfrm>
            <a:off x="6565370" y="2255003"/>
            <a:ext cx="1203738" cy="391511"/>
          </a:xfrm>
          <a:prstGeom prst="rect">
            <a:avLst/>
          </a:prstGeom>
          <a:solidFill>
            <a:schemeClr val="accent6">
              <a:lumMod val="20000"/>
              <a:lumOff val="80000"/>
            </a:schemeClr>
          </a:solidFill>
          <a:ln w="12700">
            <a:noFill/>
            <a:miter lim="800000"/>
          </a:ln>
        </p:spPr>
        <p:txBody>
          <a:bodyPr wrap="none" anchor="ctr"/>
          <a:lstStyle/>
          <a:p>
            <a:pPr algn="ctr"/>
            <a:r>
              <a:rPr lang="zh-CN" altLang="en-US" b="1" dirty="0">
                <a:latin typeface="宋体" panose="02010600030101010101" pitchFamily="2" charset="-122"/>
                <a:ea typeface="宋体" panose="02010600030101010101" pitchFamily="2" charset="-122"/>
              </a:rPr>
              <a:t>屏幕显示</a:t>
            </a:r>
            <a:endParaRPr lang="zh-CN" altLang="en-US" b="1" dirty="0">
              <a:latin typeface="宋体" panose="02010600030101010101" pitchFamily="2" charset="-122"/>
              <a:ea typeface="宋体" panose="02010600030101010101" pitchFamily="2" charset="-122"/>
            </a:endParaRPr>
          </a:p>
        </p:txBody>
      </p:sp>
      <p:sp>
        <p:nvSpPr>
          <p:cNvPr id="10" name="箭头: 右 9"/>
          <p:cNvSpPr/>
          <p:nvPr/>
        </p:nvSpPr>
        <p:spPr>
          <a:xfrm>
            <a:off x="5882863" y="2938844"/>
            <a:ext cx="443525" cy="288658"/>
          </a:xfrm>
          <a:prstGeom prst="rightArrow">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箭头: 右 10"/>
          <p:cNvSpPr/>
          <p:nvPr/>
        </p:nvSpPr>
        <p:spPr>
          <a:xfrm rot="16200000">
            <a:off x="2427544" y="3901495"/>
            <a:ext cx="323802" cy="330200"/>
          </a:xfrm>
          <a:prstGeom prst="rightArrow">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6" name="箭头: 右 55"/>
          <p:cNvSpPr/>
          <p:nvPr/>
        </p:nvSpPr>
        <p:spPr>
          <a:xfrm rot="16200000">
            <a:off x="4766553" y="3935509"/>
            <a:ext cx="323802" cy="330200"/>
          </a:xfrm>
          <a:prstGeom prst="rightArrow">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箭头: 右 56"/>
          <p:cNvSpPr/>
          <p:nvPr/>
        </p:nvSpPr>
        <p:spPr>
          <a:xfrm rot="16200000">
            <a:off x="7031238" y="3935508"/>
            <a:ext cx="323802" cy="330200"/>
          </a:xfrm>
          <a:prstGeom prst="rightArrow">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ppt_x</p:attrName>
                                        </p:attrNameLst>
                                      </p:cBhvr>
                                      <p:tavLst>
                                        <p:tav tm="0">
                                          <p:val>
                                            <p:strVal val="#ppt_x+#ppt_w*1.125000"/>
                                          </p:val>
                                        </p:tav>
                                        <p:tav tm="100000">
                                          <p:val>
                                            <p:strVal val="#ppt_x"/>
                                          </p:val>
                                        </p:tav>
                                      </p:tavLst>
                                    </p:anim>
                                    <p:animEffect transition="in" filter="wipe(left)">
                                      <p:cBhvr>
                                        <p:cTn id="8" dur="500"/>
                                        <p:tgtEl>
                                          <p:spTgt spid="2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down)">
                                      <p:cBhvr>
                                        <p:cTn id="36" dur="500"/>
                                        <p:tgtEl>
                                          <p:spTgt spid="3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down)">
                                      <p:cBhvr>
                                        <p:cTn id="39" dur="500"/>
                                        <p:tgtEl>
                                          <p:spTgt spid="33"/>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down)">
                                      <p:cBhvr>
                                        <p:cTn id="42" dur="500"/>
                                        <p:tgtEl>
                                          <p:spTgt spid="3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down)">
                                      <p:cBhvr>
                                        <p:cTn id="45" dur="500"/>
                                        <p:tgtEl>
                                          <p:spTgt spid="3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down)">
                                      <p:cBhvr>
                                        <p:cTn id="51" dur="500"/>
                                        <p:tgtEl>
                                          <p:spTgt spid="38"/>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down)">
                                      <p:cBhvr>
                                        <p:cTn id="54" dur="500"/>
                                        <p:tgtEl>
                                          <p:spTgt spid="3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down)">
                                      <p:cBhvr>
                                        <p:cTn id="57" dur="500"/>
                                        <p:tgtEl>
                                          <p:spTgt spid="40"/>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500"/>
                                        <p:tgtEl>
                                          <p:spTgt spid="4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down)">
                                      <p:cBhvr>
                                        <p:cTn id="63" dur="500"/>
                                        <p:tgtEl>
                                          <p:spTgt spid="4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down)">
                                      <p:cBhvr>
                                        <p:cTn id="69" dur="500"/>
                                        <p:tgtEl>
                                          <p:spTgt spid="45"/>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down)">
                                      <p:cBhvr>
                                        <p:cTn id="72" dur="500"/>
                                        <p:tgtEl>
                                          <p:spTgt spid="46"/>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down)">
                                      <p:cBhvr>
                                        <p:cTn id="81" dur="500"/>
                                        <p:tgtEl>
                                          <p:spTgt spid="30"/>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wipe(down)">
                                      <p:cBhvr>
                                        <p:cTn id="87" dur="500"/>
                                        <p:tgtEl>
                                          <p:spTgt spid="48"/>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wipe(down)">
                                      <p:cBhvr>
                                        <p:cTn id="90" dur="500"/>
                                        <p:tgtEl>
                                          <p:spTgt spid="49"/>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wipe(down)">
                                      <p:cBhvr>
                                        <p:cTn id="93" dur="500"/>
                                        <p:tgtEl>
                                          <p:spTgt spid="50"/>
                                        </p:tgtEl>
                                      </p:cBhvr>
                                    </p:animEffect>
                                  </p:childTnLst>
                                </p:cTn>
                              </p:par>
                              <p:par>
                                <p:cTn id="94" presetID="22" presetClass="entr" presetSubtype="4" fill="hold"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wipe(down)">
                                      <p:cBhvr>
                                        <p:cTn id="96" dur="500"/>
                                        <p:tgtEl>
                                          <p:spTgt spid="5"/>
                                        </p:tgtEl>
                                      </p:cBhvr>
                                    </p:animEffect>
                                  </p:childTnLst>
                                </p:cTn>
                              </p:par>
                              <p:par>
                                <p:cTn id="97" presetID="22" presetClass="entr" presetSubtype="4" fill="hold" nodeType="with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wipe(down)">
                                      <p:cBhvr>
                                        <p:cTn id="99" dur="500"/>
                                        <p:tgtEl>
                                          <p:spTgt spid="7"/>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down)">
                                      <p:cBhvr>
                                        <p:cTn id="102" dur="500"/>
                                        <p:tgtEl>
                                          <p:spTgt spid="5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wipe(down)">
                                      <p:cBhvr>
                                        <p:cTn id="105" dur="500"/>
                                        <p:tgtEl>
                                          <p:spTgt spid="52"/>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wipe(down)">
                                      <p:cBhvr>
                                        <p:cTn id="108" dur="500"/>
                                        <p:tgtEl>
                                          <p:spTgt spid="53"/>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wipe(down)">
                                      <p:cBhvr>
                                        <p:cTn id="111" dur="500"/>
                                        <p:tgtEl>
                                          <p:spTgt spid="54"/>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5"/>
                                        </p:tgtEl>
                                        <p:attrNameLst>
                                          <p:attrName>style.visibility</p:attrName>
                                        </p:attrNameLst>
                                      </p:cBhvr>
                                      <p:to>
                                        <p:strVal val="visible"/>
                                      </p:to>
                                    </p:set>
                                    <p:animEffect transition="in" filter="wipe(down)">
                                      <p:cBhvr>
                                        <p:cTn id="114" dur="500"/>
                                        <p:tgtEl>
                                          <p:spTgt spid="55"/>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wipe(down)">
                                      <p:cBhvr>
                                        <p:cTn id="117" dur="500"/>
                                        <p:tgtEl>
                                          <p:spTgt spid="10"/>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wipe(down)">
                                      <p:cBhvr>
                                        <p:cTn id="120" dur="500"/>
                                        <p:tgtEl>
                                          <p:spTgt spid="1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wipe(down)">
                                      <p:cBhvr>
                                        <p:cTn id="123" dur="500"/>
                                        <p:tgtEl>
                                          <p:spTgt spid="56"/>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wipe(down)">
                                      <p:cBhvr>
                                        <p:cTn id="12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31" grpId="0" animBg="1"/>
      <p:bldP spid="33" grpId="0" animBg="1"/>
      <p:bldP spid="35" grpId="0" animBg="1"/>
      <p:bldP spid="36" grpId="0" animBg="1"/>
      <p:bldP spid="37" grpId="0" animBg="1"/>
      <p:bldP spid="38" grpId="0" bldLvl="0" animBg="1"/>
      <p:bldP spid="39" grpId="0" bldLvl="0" animBg="1"/>
      <p:bldP spid="40" grpId="0" animBg="1"/>
      <p:bldP spid="41" grpId="0" animBg="1"/>
      <p:bldP spid="42" grpId="0" animBg="1"/>
      <p:bldP spid="44" grpId="0" animBg="1"/>
      <p:bldP spid="45" grpId="0" animBg="1"/>
      <p:bldP spid="46" grpId="0" animBg="1"/>
      <p:bldP spid="47" grpId="0" bldLvl="0" animBg="1"/>
      <p:bldP spid="28" grpId="0"/>
      <p:bldP spid="27" grpId="0" animBg="1"/>
      <p:bldP spid="34" grpId="0" bldLvl="0" animBg="1"/>
      <p:bldP spid="29" grpId="0" animBg="1"/>
      <p:bldP spid="30" grpId="0" animBg="1"/>
      <p:bldP spid="32" grpId="0" animBg="1"/>
      <p:bldP spid="48" grpId="0" animBg="1"/>
      <p:bldP spid="49" grpId="0" bldLvl="0" animBg="1"/>
      <p:bldP spid="50" grpId="0" animBg="1"/>
      <p:bldP spid="51" grpId="0" animBg="1"/>
      <p:bldP spid="52" grpId="0" animBg="1"/>
      <p:bldP spid="53" grpId="0" animBg="1"/>
      <p:bldP spid="54" grpId="0" animBg="1"/>
      <p:bldP spid="55" grpId="0" animBg="1"/>
      <p:bldP spid="10" grpId="0" animBg="1"/>
      <p:bldP spid="11" grpId="0" animBg="1"/>
      <p:bldP spid="56" grpId="0" animBg="1"/>
      <p:bldP spid="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dirty="0">
              <a:solidFill>
                <a:prstClr val="black">
                  <a:tint val="75000"/>
                </a:prstClr>
              </a:solidFill>
            </a:endParaRPr>
          </a:p>
        </p:txBody>
      </p:sp>
      <p:sp>
        <p:nvSpPr>
          <p:cNvPr id="7"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9"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）抛弃型原型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8" name="文本框 7"/>
          <p:cNvSpPr txBox="1"/>
          <p:nvPr/>
        </p:nvSpPr>
        <p:spPr>
          <a:xfrm>
            <a:off x="698500" y="2447181"/>
            <a:ext cx="10795000" cy="673958"/>
          </a:xfrm>
          <a:prstGeom prst="rect">
            <a:avLst/>
          </a:prstGeom>
          <a:solidFill>
            <a:schemeClr val="accent5">
              <a:lumMod val="20000"/>
              <a:lumOff val="80000"/>
            </a:schemeClr>
          </a:solidFill>
        </p:spPr>
        <p:txBody>
          <a:bodyPr wrap="square" rtlCol="0" anchor="ctr" anchorCtr="0">
            <a:noAutofit/>
          </a:bodyPr>
          <a:lstStyle/>
          <a:p>
            <a:pPr lvl="0">
              <a:defRPr/>
            </a:pPr>
            <a:r>
              <a:rPr lang="en-US" altLang="zh-CN" sz="2000" b="1" dirty="0">
                <a:solidFill>
                  <a:prstClr val="black"/>
                </a:solidFill>
              </a:rPr>
              <a:t>2</a:t>
            </a:r>
            <a:r>
              <a:rPr lang="zh-CN" altLang="en-US" sz="2000" b="1" dirty="0">
                <a:solidFill>
                  <a:prstClr val="black"/>
                </a:solidFill>
              </a:rPr>
              <a:t>）抛弃型原型把对话元素细化为特定的屏幕显示、菜单和对话框。</a:t>
            </a:r>
            <a:endParaRPr lang="zh-CN" altLang="en-US" sz="2000" b="1" dirty="0">
              <a:solidFill>
                <a:prstClr val="black"/>
              </a:solidFill>
            </a:endParaRPr>
          </a:p>
        </p:txBody>
      </p:sp>
      <p:sp>
        <p:nvSpPr>
          <p:cNvPr id="10" name="文本框 9"/>
          <p:cNvSpPr txBox="1"/>
          <p:nvPr/>
        </p:nvSpPr>
        <p:spPr>
          <a:xfrm>
            <a:off x="698500" y="3368815"/>
            <a:ext cx="10795000" cy="707886"/>
          </a:xfrm>
          <a:prstGeom prst="rect">
            <a:avLst/>
          </a:prstGeom>
          <a:solidFill>
            <a:schemeClr val="accent4">
              <a:lumMod val="20000"/>
              <a:lumOff val="80000"/>
            </a:schemeClr>
          </a:solidFill>
        </p:spPr>
        <p:txBody>
          <a:bodyPr wrap="square" rtlCol="0" anchor="ctr" anchorCtr="0">
            <a:noAutofit/>
          </a:bodyPr>
          <a:lstStyle/>
          <a:p>
            <a:pPr lvl="0">
              <a:defRPr/>
            </a:pPr>
            <a:r>
              <a:rPr lang="en-US" altLang="zh-CN" sz="2000" b="1" dirty="0">
                <a:solidFill>
                  <a:prstClr val="black"/>
                </a:solidFill>
              </a:rPr>
              <a:t>3</a:t>
            </a:r>
            <a:r>
              <a:rPr lang="zh-CN" altLang="en-US" sz="2000" b="1" dirty="0">
                <a:solidFill>
                  <a:prstClr val="black"/>
                </a:solidFill>
              </a:rPr>
              <a:t>）当用户评价原型时，他们的反馈可能会引起使用实例描述的改变（例如发现一个新的可选过程时）并且也会引起相应对话图的改变</a:t>
            </a:r>
            <a:endParaRPr lang="zh-CN" altLang="en-US" sz="2000" b="1" dirty="0">
              <a:solidFill>
                <a:prstClr val="black"/>
              </a:solidFill>
            </a:endParaRPr>
          </a:p>
        </p:txBody>
      </p:sp>
      <p:sp>
        <p:nvSpPr>
          <p:cNvPr id="11" name="文本框 10"/>
          <p:cNvSpPr txBox="1"/>
          <p:nvPr/>
        </p:nvSpPr>
        <p:spPr>
          <a:xfrm>
            <a:off x="698500" y="4260964"/>
            <a:ext cx="10795000" cy="706755"/>
          </a:xfrm>
          <a:prstGeom prst="rect">
            <a:avLst/>
          </a:prstGeom>
          <a:solidFill>
            <a:schemeClr val="accent3">
              <a:lumMod val="20000"/>
              <a:lumOff val="80000"/>
            </a:schemeClr>
          </a:solidFill>
        </p:spPr>
        <p:txBody>
          <a:bodyPr wrap="square" rtlCol="0">
            <a:spAutoFit/>
          </a:bodyPr>
          <a:lstStyle/>
          <a:p>
            <a:pPr lvl="0">
              <a:defRPr/>
            </a:pPr>
            <a:r>
              <a:rPr lang="en-US" altLang="zh-CN" sz="2000" b="1" dirty="0">
                <a:solidFill>
                  <a:prstClr val="black"/>
                </a:solidFill>
              </a:rPr>
              <a:t>4</a:t>
            </a:r>
            <a:r>
              <a:rPr lang="zh-CN" altLang="en-US" sz="2000" b="1" dirty="0">
                <a:solidFill>
                  <a:prstClr val="black"/>
                </a:solidFill>
              </a:rPr>
              <a:t>）一旦确定了需求并勾画出屏幕的大体布局，开发者就可以从最佳使用的角度设计每一个用户界面元素的细节</a:t>
            </a:r>
            <a:endParaRPr lang="zh-CN" altLang="en-US" sz="2000" b="1" dirty="0">
              <a:solidFill>
                <a:prstClr val="black"/>
              </a:solidFill>
            </a:endParaRPr>
          </a:p>
        </p:txBody>
      </p:sp>
      <p:sp>
        <p:nvSpPr>
          <p:cNvPr id="12" name="文本框 11"/>
          <p:cNvSpPr txBox="1"/>
          <p:nvPr/>
        </p:nvSpPr>
        <p:spPr>
          <a:xfrm>
            <a:off x="698500" y="1617967"/>
            <a:ext cx="10795000" cy="650392"/>
          </a:xfrm>
          <a:prstGeom prst="rect">
            <a:avLst/>
          </a:prstGeom>
          <a:solidFill>
            <a:schemeClr val="accent6">
              <a:lumMod val="20000"/>
              <a:lumOff val="80000"/>
            </a:schemeClr>
          </a:solidFill>
        </p:spPr>
        <p:txBody>
          <a:bodyPr wrap="square" rtlCol="0" anchor="ctr" anchorCtr="0">
            <a:noAutofit/>
          </a:bodyPr>
          <a:lstStyle/>
          <a:p>
            <a:pPr lvl="0">
              <a:defRPr/>
            </a:pPr>
            <a:r>
              <a:rPr lang="en-US" altLang="zh-CN" sz="2000" b="1" dirty="0">
                <a:solidFill>
                  <a:prstClr val="black"/>
                </a:solidFill>
              </a:rPr>
              <a:t>1</a:t>
            </a:r>
            <a:r>
              <a:rPr lang="zh-CN" altLang="en-US" sz="2000" b="1" dirty="0">
                <a:solidFill>
                  <a:prstClr val="black"/>
                </a:solidFill>
              </a:rPr>
              <a:t>）每一个使用实例的描述包括了一系列操作和系统响应，这些可以用对话图来建立模型以描述一种可能的用户界面机制</a:t>
            </a:r>
            <a:endParaRPr lang="zh-CN" altLang="en-US" sz="2000" b="1" dirty="0">
              <a:solidFill>
                <a:prstClr val="black"/>
              </a:solidFill>
            </a:endParaRPr>
          </a:p>
        </p:txBody>
      </p:sp>
      <p:sp>
        <p:nvSpPr>
          <p:cNvPr id="13" name="文本框 12"/>
          <p:cNvSpPr txBox="1"/>
          <p:nvPr/>
        </p:nvSpPr>
        <p:spPr>
          <a:xfrm>
            <a:off x="698500" y="5137000"/>
            <a:ext cx="10795000" cy="706755"/>
          </a:xfrm>
          <a:prstGeom prst="rect">
            <a:avLst/>
          </a:prstGeom>
          <a:solidFill>
            <a:schemeClr val="accent2">
              <a:lumMod val="20000"/>
              <a:lumOff val="80000"/>
            </a:schemeClr>
          </a:solidFill>
        </p:spPr>
        <p:txBody>
          <a:bodyPr wrap="square" rtlCol="0">
            <a:spAutoFit/>
          </a:bodyPr>
          <a:lstStyle/>
          <a:p>
            <a:pPr lvl="0">
              <a:defRPr/>
            </a:pPr>
            <a:r>
              <a:rPr lang="en-US" altLang="zh-CN" sz="2000" b="1" dirty="0">
                <a:solidFill>
                  <a:prstClr val="black"/>
                </a:solidFill>
              </a:rPr>
              <a:t>5</a:t>
            </a:r>
            <a:r>
              <a:rPr lang="zh-CN" altLang="en-US" sz="2000" b="1" dirty="0">
                <a:solidFill>
                  <a:prstClr val="black"/>
                </a:solidFill>
              </a:rPr>
              <a:t>）比起直接从使用实例的描述跳跃到完整的用户界面的实现，然后在需求中发现重大错误，利用逐步求精的方法所花费的努力将会更小</a:t>
            </a:r>
            <a:endParaRPr lang="zh-CN" altLang="en-US" sz="2000" b="1" dirty="0">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left)">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0" grpId="0" animBg="1"/>
      <p:bldP spid="11" grpId="0" bldLvl="0" animBg="1"/>
      <p:bldP spid="12" grpId="0" animBg="1"/>
      <p:bldP spid="1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98499" y="1268807"/>
            <a:ext cx="10869211" cy="2532012"/>
          </a:xfrm>
          <a:prstGeom prst="rect">
            <a:avLst/>
          </a:prstGeom>
          <a:noFill/>
          <a:ln w="19050">
            <a:solidFill>
              <a:schemeClr val="accent1">
                <a:lumMod val="75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 name="矩形 5"/>
          <p:cNvSpPr/>
          <p:nvPr/>
        </p:nvSpPr>
        <p:spPr>
          <a:xfrm>
            <a:off x="698500" y="1262239"/>
            <a:ext cx="10820400" cy="6400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进化型原型</a:t>
            </a:r>
            <a:r>
              <a:rPr kumimoji="0" lang="en-US" altLang="zh-CN"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(evolutionary prototype)</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endParaRPr>
          </a:p>
        </p:txBody>
      </p:sp>
      <p:sp>
        <p:nvSpPr>
          <p:cNvPr id="7" name="文本框 6"/>
          <p:cNvSpPr txBox="1"/>
          <p:nvPr/>
        </p:nvSpPr>
        <p:spPr>
          <a:xfrm>
            <a:off x="801711" y="2081896"/>
            <a:ext cx="10612413" cy="368300"/>
          </a:xfrm>
          <a:prstGeom prst="rect">
            <a:avLst/>
          </a:prstGeom>
          <a:noFill/>
          <a:ln>
            <a:solidFill>
              <a:srgbClr val="7030A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a:t>
            </a:r>
            <a:r>
              <a:rPr lang="zh-CN" altLang="en-US" b="1" dirty="0">
                <a:solidFill>
                  <a:prstClr val="black"/>
                </a:solidFill>
                <a:latin typeface="Calibri" panose="020F0502020204030204"/>
                <a:ea typeface="宋体" panose="02010600030101010101" pitchFamily="2" charset="-122"/>
              </a:rPr>
              <a:t>）</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在已经清楚地定义了需求的情况下，进化型原型为</a:t>
            </a:r>
            <a:r>
              <a:rPr kumimoji="0" lang="zh-CN" altLang="en-US"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开发渐增式产品</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提供了坚实的构造基础</a:t>
            </a:r>
            <a:endPar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800100" y="2606152"/>
            <a:ext cx="10614024" cy="368300"/>
          </a:xfrm>
          <a:prstGeom prst="rect">
            <a:avLst/>
          </a:prstGeom>
          <a:noFill/>
          <a:ln>
            <a:solidFill>
              <a:schemeClr val="accent6"/>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a:t>
            </a:r>
            <a:r>
              <a:rPr kumimoji="0" lang="zh-CN" altLang="en-US" b="1" i="0"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）进化型原型是螺旋式软件开发生存周期模型的一部分，也是一些面向对象软件开发过程的一部分</a:t>
            </a:r>
            <a:endParaRPr kumimoji="0" lang="zh-CN" altLang="en-US" b="1" i="0"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5" name="文本框 14"/>
          <p:cNvSpPr txBox="1"/>
          <p:nvPr/>
        </p:nvSpPr>
        <p:spPr>
          <a:xfrm>
            <a:off x="801688" y="3174726"/>
            <a:ext cx="10614024" cy="368300"/>
          </a:xfrm>
          <a:prstGeom prst="rect">
            <a:avLst/>
          </a:prstGeom>
          <a:noFill/>
          <a:ln>
            <a:solidFill>
              <a:schemeClr val="accent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3</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）与抛弃型原型的快速、粗略的特点相比，进化式模型一开始就必须具有健壮性和产品质量级的代码。</a:t>
            </a:r>
            <a:endPar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9" name="箭头: 下 8"/>
          <p:cNvSpPr/>
          <p:nvPr/>
        </p:nvSpPr>
        <p:spPr>
          <a:xfrm>
            <a:off x="4973320" y="3788487"/>
            <a:ext cx="1838960" cy="1087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9" name="文本框 18"/>
          <p:cNvSpPr txBox="1"/>
          <p:nvPr/>
        </p:nvSpPr>
        <p:spPr>
          <a:xfrm>
            <a:off x="698500" y="4942518"/>
            <a:ext cx="10798175" cy="1458974"/>
          </a:xfrm>
          <a:prstGeom prst="rect">
            <a:avLst/>
          </a:prstGeom>
          <a:noFill/>
          <a:ln w="19050">
            <a:solidFill>
              <a:schemeClr val="accent1">
                <a:lumMod val="75000"/>
              </a:schemeClr>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850105" y="5005702"/>
            <a:ext cx="10451307" cy="368300"/>
          </a:xfrm>
          <a:prstGeom prst="rect">
            <a:avLst/>
          </a:prstGeom>
          <a:noFill/>
          <a:ln>
            <a:solidFill>
              <a:schemeClr val="accent6"/>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）对于描述相同的功能，建立进化型原型比建立抛弃型原型所花的时间要多</a:t>
            </a:r>
            <a:endPar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1" name="文本框 20"/>
          <p:cNvSpPr txBox="1"/>
          <p:nvPr/>
        </p:nvSpPr>
        <p:spPr>
          <a:xfrm>
            <a:off x="850105" y="5473062"/>
            <a:ext cx="10451307" cy="368300"/>
          </a:xfrm>
          <a:prstGeom prst="rect">
            <a:avLst/>
          </a:prstGeom>
          <a:noFill/>
          <a:ln>
            <a:solidFill>
              <a:schemeClr val="accent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）一个进化型原型必须设计为易于升级和优化的</a:t>
            </a:r>
            <a:endPar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2" name="文本框 21"/>
          <p:cNvSpPr txBox="1"/>
          <p:nvPr/>
        </p:nvSpPr>
        <p:spPr>
          <a:xfrm>
            <a:off x="850105" y="5937086"/>
            <a:ext cx="10451307" cy="368300"/>
          </a:xfrm>
          <a:prstGeom prst="rect">
            <a:avLst/>
          </a:prstGeom>
          <a:noFill/>
          <a:ln>
            <a:solidFill>
              <a:srgbClr val="7030A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3</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）必须重视软件系统性和完整性的设计原则，要达到进化型原型的质量要求并没有捷径</a:t>
            </a:r>
            <a:endPar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5509260" y="4052647"/>
            <a:ext cx="86360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因此</a:t>
            </a:r>
            <a:endParaRPr kumimoji="0" lang="zh-CN" altLang="en-US"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17"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4"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）进化型原型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left)">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bldLvl="0" animBg="1"/>
      <p:bldP spid="8" grpId="0" bldLvl="0" animBg="1"/>
      <p:bldP spid="15" grpId="0" bldLvl="0" animBg="1"/>
      <p:bldP spid="9" grpId="0" animBg="1"/>
      <p:bldP spid="19" grpId="0" animBg="1"/>
      <p:bldP spid="20" grpId="0" bldLvl="0" animBg="1"/>
      <p:bldP spid="21" grpId="0" bldLvl="0" animBg="1"/>
      <p:bldP spid="22" grpId="0" bldLvl="0" animBg="1"/>
      <p:bldP spid="11"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800" y="1358337"/>
            <a:ext cx="11520000" cy="398780"/>
          </a:xfrm>
          <a:prstGeom prst="rect">
            <a:avLst/>
          </a:prstGeom>
          <a:noFill/>
          <a:ln w="15875">
            <a:solidFill>
              <a:srgbClr val="FF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进化型原型提供了可以使用户快速获得有用功能的方法</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4" name="箭头: 右 3"/>
          <p:cNvSpPr/>
          <p:nvPr/>
        </p:nvSpPr>
        <p:spPr>
          <a:xfrm>
            <a:off x="3451507" y="3500120"/>
            <a:ext cx="743253" cy="36576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Calibri" panose="020F0502020204030204"/>
              <a:ea typeface="宋体" panose="02010600030101010101" pitchFamily="2" charset="-122"/>
            </a:endParaRPr>
          </a:p>
        </p:txBody>
      </p:sp>
      <p:sp>
        <p:nvSpPr>
          <p:cNvPr id="12" name="矩形: 圆角 11"/>
          <p:cNvSpPr/>
          <p:nvPr/>
        </p:nvSpPr>
        <p:spPr>
          <a:xfrm>
            <a:off x="698500" y="3267392"/>
            <a:ext cx="2289218" cy="67056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Calibri" panose="020F0502020204030204"/>
                <a:ea typeface="宋体" panose="02010600030101010101" pitchFamily="2" charset="-122"/>
                <a:cs typeface="+mn-cs"/>
              </a:rPr>
              <a:t>进化型原型</a:t>
            </a:r>
            <a:endParaRPr kumimoji="0" lang="zh-CN" altLang="en-US" sz="2000" b="1" i="0" u="none" strike="noStrike" kern="1200" cap="none" spc="0" normalizeH="0" baseline="0" noProof="0" dirty="0">
              <a:ln>
                <a:noFill/>
              </a:ln>
              <a:solidFill>
                <a:schemeClr val="tx1"/>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4402871" y="3186112"/>
            <a:ext cx="2898685" cy="100584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Calibri" panose="020F0502020204030204"/>
                <a:ea typeface="宋体" panose="02010600030101010101" pitchFamily="2" charset="-122"/>
              </a:rPr>
              <a:t>第一次演化</a:t>
            </a:r>
            <a:endParaRPr lang="zh-CN" altLang="en-US" sz="2000" b="1" dirty="0">
              <a:solidFill>
                <a:schemeClr val="tx1"/>
              </a:solidFill>
              <a:latin typeface="Calibri" panose="020F0502020204030204"/>
              <a:ea typeface="宋体" panose="02010600030101010101" pitchFamily="2" charset="-122"/>
            </a:endParaRPr>
          </a:p>
        </p:txBody>
      </p:sp>
      <p:sp>
        <p:nvSpPr>
          <p:cNvPr id="15" name="箭头: 右 14"/>
          <p:cNvSpPr/>
          <p:nvPr/>
        </p:nvSpPr>
        <p:spPr>
          <a:xfrm>
            <a:off x="7548921" y="3500120"/>
            <a:ext cx="743253" cy="36576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latin typeface="Calibri" panose="020F0502020204030204"/>
              <a:ea typeface="宋体" panose="02010600030101010101" pitchFamily="2" charset="-122"/>
            </a:endParaRPr>
          </a:p>
        </p:txBody>
      </p:sp>
      <p:sp>
        <p:nvSpPr>
          <p:cNvPr id="17" name="矩形: 圆角 16"/>
          <p:cNvSpPr/>
          <p:nvPr/>
        </p:nvSpPr>
        <p:spPr>
          <a:xfrm>
            <a:off x="8432799" y="3268980"/>
            <a:ext cx="3060700" cy="1004252"/>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Calibri" panose="020F0502020204030204"/>
                <a:ea typeface="宋体" panose="02010600030101010101" pitchFamily="2" charset="-122"/>
              </a:rPr>
              <a:t>易于理解和稳定部分的试验性版本</a:t>
            </a:r>
            <a:endParaRPr lang="zh-CN" altLang="en-US" sz="2000" b="1" dirty="0">
              <a:solidFill>
                <a:schemeClr val="tx1"/>
              </a:solidFill>
              <a:latin typeface="Calibri" panose="020F0502020204030204"/>
              <a:ea typeface="宋体" panose="02010600030101010101" pitchFamily="2" charset="-122"/>
            </a:endParaRPr>
          </a:p>
        </p:txBody>
      </p:sp>
      <p:sp>
        <p:nvSpPr>
          <p:cNvPr id="21" name="矩形: 圆角 20"/>
          <p:cNvSpPr/>
          <p:nvPr/>
        </p:nvSpPr>
        <p:spPr>
          <a:xfrm>
            <a:off x="8443192" y="1816100"/>
            <a:ext cx="3050308" cy="67056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Calibri" panose="020F0502020204030204"/>
                <a:ea typeface="宋体" panose="02010600030101010101" pitchFamily="2" charset="-122"/>
              </a:rPr>
              <a:t>测试和首次使用</a:t>
            </a:r>
            <a:endParaRPr lang="zh-CN" altLang="en-US" sz="2000" b="1" dirty="0">
              <a:solidFill>
                <a:schemeClr val="tx1"/>
              </a:solidFill>
              <a:latin typeface="Calibri" panose="020F0502020204030204"/>
              <a:ea typeface="宋体" panose="02010600030101010101" pitchFamily="2" charset="-122"/>
            </a:endParaRPr>
          </a:p>
        </p:txBody>
      </p:sp>
      <p:sp>
        <p:nvSpPr>
          <p:cNvPr id="22" name="箭头: 右 21"/>
          <p:cNvSpPr/>
          <p:nvPr/>
        </p:nvSpPr>
        <p:spPr>
          <a:xfrm rot="5400000">
            <a:off x="9679205" y="2702979"/>
            <a:ext cx="567891" cy="36576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latin typeface="Calibri" panose="020F0502020204030204"/>
              <a:ea typeface="宋体" panose="02010600030101010101" pitchFamily="2" charset="-122"/>
            </a:endParaRPr>
          </a:p>
        </p:txBody>
      </p:sp>
      <p:sp>
        <p:nvSpPr>
          <p:cNvPr id="23" name="矩形: 圆角 22"/>
          <p:cNvSpPr/>
          <p:nvPr/>
        </p:nvSpPr>
        <p:spPr>
          <a:xfrm>
            <a:off x="8432800" y="5065712"/>
            <a:ext cx="3060700" cy="67056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Calibri" panose="020F0502020204030204"/>
                <a:ea typeface="宋体" panose="02010600030101010101" pitchFamily="2" charset="-122"/>
              </a:rPr>
              <a:t>软件原型的更新</a:t>
            </a:r>
            <a:endParaRPr lang="zh-CN" altLang="en-US" sz="2000" b="1" dirty="0">
              <a:solidFill>
                <a:schemeClr val="tx1"/>
              </a:solidFill>
              <a:latin typeface="Calibri" panose="020F0502020204030204"/>
              <a:ea typeface="宋体" panose="02010600030101010101" pitchFamily="2" charset="-122"/>
            </a:endParaRPr>
          </a:p>
        </p:txBody>
      </p:sp>
      <p:sp>
        <p:nvSpPr>
          <p:cNvPr id="24" name="箭头: 右 23"/>
          <p:cNvSpPr/>
          <p:nvPr/>
        </p:nvSpPr>
        <p:spPr>
          <a:xfrm rot="5400000">
            <a:off x="9681325" y="4519498"/>
            <a:ext cx="563651" cy="36576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latin typeface="Calibri" panose="020F0502020204030204"/>
              <a:ea typeface="宋体" panose="02010600030101010101" pitchFamily="2" charset="-122"/>
            </a:endParaRPr>
          </a:p>
        </p:txBody>
      </p:sp>
      <p:sp>
        <p:nvSpPr>
          <p:cNvPr id="30" name="椭圆 29"/>
          <p:cNvSpPr/>
          <p:nvPr/>
        </p:nvSpPr>
        <p:spPr>
          <a:xfrm>
            <a:off x="4283951" y="4903152"/>
            <a:ext cx="2898685" cy="100584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Calibri" panose="020F0502020204030204"/>
                <a:ea typeface="宋体" panose="02010600030101010101" pitchFamily="2" charset="-122"/>
              </a:rPr>
              <a:t>不断更新</a:t>
            </a:r>
            <a:endParaRPr lang="zh-CN" altLang="en-US" sz="2000" b="1" dirty="0">
              <a:solidFill>
                <a:schemeClr val="tx1"/>
              </a:solidFill>
              <a:latin typeface="Calibri" panose="020F0502020204030204"/>
              <a:ea typeface="宋体" panose="02010600030101010101" pitchFamily="2" charset="-122"/>
            </a:endParaRPr>
          </a:p>
        </p:txBody>
      </p:sp>
      <p:sp>
        <p:nvSpPr>
          <p:cNvPr id="31" name="箭头: 右 30"/>
          <p:cNvSpPr/>
          <p:nvPr/>
        </p:nvSpPr>
        <p:spPr>
          <a:xfrm rot="10800000">
            <a:off x="3407865" y="5192927"/>
            <a:ext cx="743253" cy="36576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Calibri" panose="020F0502020204030204"/>
              <a:ea typeface="宋体" panose="02010600030101010101" pitchFamily="2" charset="-122"/>
            </a:endParaRPr>
          </a:p>
        </p:txBody>
      </p:sp>
      <p:sp>
        <p:nvSpPr>
          <p:cNvPr id="32" name="矩形: 圆角 31"/>
          <p:cNvSpPr/>
          <p:nvPr/>
        </p:nvSpPr>
        <p:spPr>
          <a:xfrm>
            <a:off x="698500" y="5065712"/>
            <a:ext cx="2289218" cy="67056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Calibri" panose="020F0502020204030204"/>
                <a:ea typeface="宋体" panose="02010600030101010101" pitchFamily="2" charset="-122"/>
              </a:rPr>
              <a:t>最终完整的产品</a:t>
            </a:r>
            <a:endParaRPr lang="zh-CN" altLang="en-US" sz="2000" b="1" dirty="0">
              <a:solidFill>
                <a:schemeClr val="tx1"/>
              </a:solidFill>
              <a:latin typeface="Calibri" panose="020F0502020204030204"/>
              <a:ea typeface="宋体" panose="02010600030101010101" pitchFamily="2" charset="-122"/>
            </a:endParaRPr>
          </a:p>
        </p:txBody>
      </p:sp>
      <p:sp>
        <p:nvSpPr>
          <p:cNvPr id="33" name="箭头: 右 32"/>
          <p:cNvSpPr/>
          <p:nvPr/>
        </p:nvSpPr>
        <p:spPr>
          <a:xfrm rot="10800000">
            <a:off x="7535474" y="5219167"/>
            <a:ext cx="743253" cy="36576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20"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5"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）进化型原型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left)">
                                      <p:cBhvr>
                                        <p:cTn id="8" dur="500"/>
                                        <p:tgtEl>
                                          <p:spTgt spid="2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animBg="1"/>
      <p:bldP spid="12" grpId="0" animBg="1"/>
      <p:bldP spid="5" grpId="0" animBg="1"/>
      <p:bldP spid="15" grpId="0" animBg="1"/>
      <p:bldP spid="17" grpId="0" animBg="1"/>
      <p:bldP spid="21" grpId="0" animBg="1"/>
      <p:bldP spid="22" grpId="0" animBg="1"/>
      <p:bldP spid="23" grpId="0" animBg="1"/>
      <p:bldP spid="24" grpId="0" animBg="1"/>
      <p:bldP spid="30" grpId="0" animBg="1"/>
      <p:bldP spid="31" grpId="0" animBg="1"/>
      <p:bldP spid="32" grpId="0" animBg="1"/>
      <p:bldP spid="33" grpId="0" animBg="1"/>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701675" y="1879963"/>
            <a:ext cx="10795000" cy="67056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进化式模型适用于</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Web</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开发项目</a:t>
            </a:r>
            <a:endPar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p:txBody>
      </p:sp>
      <p:sp>
        <p:nvSpPr>
          <p:cNvPr id="7" name="文本框 6"/>
          <p:cNvSpPr txBox="1"/>
          <p:nvPr/>
        </p:nvSpPr>
        <p:spPr>
          <a:xfrm>
            <a:off x="698500" y="2845435"/>
            <a:ext cx="11035030" cy="1938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例如：</a:t>
            </a:r>
            <a:endParaRPr kumimoji="0" lang="en-US" altLang="zh-CN"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）一个</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Web</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项目中，可根据从使用实例分析中得出的需求，建立了对多个原型序列</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）许多用户对每一个原型进行了评价，根据他们对需求人员提出的问题的回答，对原型进行修正</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）完成对原型的修改之后，即可产生</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Web</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站点的进化型原型</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0" name="矩形: 圆角 9"/>
          <p:cNvSpPr/>
          <p:nvPr/>
        </p:nvSpPr>
        <p:spPr>
          <a:xfrm>
            <a:off x="698500" y="2758440"/>
            <a:ext cx="11121390" cy="2176145"/>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9"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1"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）进化型原型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lef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bldLvl="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1"/>
          <p:cNvSpPr>
            <a:spLocks noGrp="1" noChangeArrowheads="1"/>
          </p:cNvSpPr>
          <p:nvPr>
            <p:ph type="sldNum" sz="quarter" idx="12"/>
          </p:nvPr>
        </p:nvSpPr>
        <p:spPr bwMode="auto">
          <a:xfrm>
            <a:off x="9222477" y="6305292"/>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49D9B2-6691-45D7-85DE-2E0AEE93DAA3}" type="slidenum">
              <a:rPr kumimoji="0" lang="zh-CN" altLang="en-US" sz="1200" b="0" i="0" u="none" strike="noStrike" kern="1200" cap="none" spc="0" normalizeH="0" baseline="0" noProof="0">
                <a:ln>
                  <a:noFill/>
                </a:ln>
                <a:solidFill>
                  <a:prstClr val="black">
                    <a:tint val="75000"/>
                  </a:prstClr>
                </a:solidFill>
                <a:effectLst/>
                <a:uLnTx/>
                <a:uFillTx/>
                <a:latin typeface="宋体" panose="02010600030101010101" pitchFamily="2" charset="-122"/>
                <a:ea typeface="宋体" panose="02010600030101010101" pitchFamily="2" charset="-122"/>
              </a:rPr>
            </a:fld>
            <a:endParaRPr kumimoji="0" lang="zh-CN" altLang="en-US" sz="1200" b="0" i="0" u="none" strike="noStrike" kern="1200" cap="none" spc="0" normalizeH="0" baseline="0" noProof="0" dirty="0">
              <a:ln>
                <a:noFill/>
              </a:ln>
              <a:solidFill>
                <a:prstClr val="black">
                  <a:tint val="75000"/>
                </a:prstClr>
              </a:solidFill>
              <a:effectLst/>
              <a:uLnTx/>
              <a:uFillTx/>
              <a:latin typeface="宋体" panose="02010600030101010101" pitchFamily="2" charset="-122"/>
              <a:ea typeface="宋体" panose="02010600030101010101" pitchFamily="2" charset="-122"/>
            </a:endParaRPr>
          </a:p>
        </p:txBody>
      </p:sp>
      <p:grpSp>
        <p:nvGrpSpPr>
          <p:cNvPr id="3" name="组合 2"/>
          <p:cNvGrpSpPr/>
          <p:nvPr/>
        </p:nvGrpSpPr>
        <p:grpSpPr>
          <a:xfrm>
            <a:off x="1602652" y="2103055"/>
            <a:ext cx="8714902" cy="4081845"/>
            <a:chOff x="1517743" y="2009516"/>
            <a:chExt cx="8714902" cy="4513806"/>
          </a:xfrm>
        </p:grpSpPr>
        <p:grpSp>
          <p:nvGrpSpPr>
            <p:cNvPr id="2" name="组合 1"/>
            <p:cNvGrpSpPr/>
            <p:nvPr/>
          </p:nvGrpSpPr>
          <p:grpSpPr>
            <a:xfrm>
              <a:off x="1517743" y="2009516"/>
              <a:ext cx="8714902" cy="4513806"/>
              <a:chOff x="2400071" y="1809206"/>
              <a:chExt cx="8714902" cy="4513806"/>
            </a:xfrm>
          </p:grpSpPr>
          <p:grpSp>
            <p:nvGrpSpPr>
              <p:cNvPr id="18" name="组合 27649"/>
              <p:cNvGrpSpPr/>
              <p:nvPr/>
            </p:nvGrpSpPr>
            <p:grpSpPr bwMode="auto">
              <a:xfrm>
                <a:off x="2400071" y="1809206"/>
                <a:ext cx="8714902" cy="4513806"/>
                <a:chOff x="48" y="0"/>
                <a:chExt cx="4623" cy="3408"/>
              </a:xfrm>
            </p:grpSpPr>
            <p:sp>
              <p:nvSpPr>
                <p:cNvPr id="19" name="矩形 27650"/>
                <p:cNvSpPr>
                  <a:spLocks noChangeArrowheads="1"/>
                </p:cNvSpPr>
                <p:nvPr/>
              </p:nvSpPr>
              <p:spPr bwMode="auto">
                <a:xfrm>
                  <a:off x="1872" y="0"/>
                  <a:ext cx="1056" cy="336"/>
                </a:xfrm>
                <a:prstGeom prst="rect">
                  <a:avLst/>
                </a:prstGeom>
                <a:solidFill>
                  <a:schemeClr val="accent2">
                    <a:lumMod val="20000"/>
                    <a:lumOff val="80000"/>
                  </a:schemeClr>
                </a:solidFill>
                <a:ln w="38100">
                  <a:no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rPr>
                    <a:t>收集用户需求</a:t>
                  </a:r>
                  <a:endPar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endParaRPr>
                </a:p>
              </p:txBody>
            </p:sp>
            <p:sp>
              <p:nvSpPr>
                <p:cNvPr id="20" name="矩形 27651"/>
                <p:cNvSpPr>
                  <a:spLocks noChangeArrowheads="1"/>
                </p:cNvSpPr>
                <p:nvPr/>
              </p:nvSpPr>
              <p:spPr bwMode="auto">
                <a:xfrm>
                  <a:off x="1870" y="1824"/>
                  <a:ext cx="1056" cy="338"/>
                </a:xfrm>
                <a:prstGeom prst="rect">
                  <a:avLst/>
                </a:prstGeom>
                <a:solidFill>
                  <a:schemeClr val="accent2">
                    <a:lumMod val="20000"/>
                    <a:lumOff val="80000"/>
                  </a:schemeClr>
                </a:solidFill>
                <a:ln w="38100">
                  <a:no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effectLst/>
                      <a:uLnTx/>
                      <a:uFillTx/>
                      <a:latin typeface="宋体" panose="02010600030101010101" pitchFamily="2" charset="-122"/>
                      <a:ea typeface="宋体" panose="02010600030101010101" pitchFamily="2" charset="-122"/>
                    </a:rPr>
                    <a:t>验证和交付增量</a:t>
                  </a:r>
                  <a:endParaRPr kumimoji="0" lang="zh-CN" altLang="en-US" sz="1800" b="1" i="0" u="none" strike="noStrike" kern="1200" cap="none" spc="0" normalizeH="0" baseline="0" noProof="0">
                    <a:ln>
                      <a:noFill/>
                    </a:ln>
                    <a:effectLst/>
                    <a:uLnTx/>
                    <a:uFillTx/>
                    <a:latin typeface="宋体" panose="02010600030101010101" pitchFamily="2" charset="-122"/>
                    <a:ea typeface="宋体" panose="02010600030101010101" pitchFamily="2" charset="-122"/>
                  </a:endParaRPr>
                </a:p>
              </p:txBody>
            </p:sp>
            <p:sp>
              <p:nvSpPr>
                <p:cNvPr id="21" name="矩形 27652"/>
                <p:cNvSpPr>
                  <a:spLocks noChangeArrowheads="1"/>
                </p:cNvSpPr>
                <p:nvPr/>
              </p:nvSpPr>
              <p:spPr bwMode="auto">
                <a:xfrm>
                  <a:off x="1859" y="1008"/>
                  <a:ext cx="1069" cy="336"/>
                </a:xfrm>
                <a:prstGeom prst="rect">
                  <a:avLst/>
                </a:prstGeom>
                <a:solidFill>
                  <a:schemeClr val="accent2">
                    <a:lumMod val="20000"/>
                    <a:lumOff val="80000"/>
                  </a:schemeClr>
                </a:solidFill>
                <a:ln w="38100">
                  <a:no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rPr>
                    <a:t>构造演化式原型</a:t>
                  </a:r>
                  <a:endPar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endParaRPr>
                </a:p>
              </p:txBody>
            </p:sp>
            <p:sp>
              <p:nvSpPr>
                <p:cNvPr id="22" name="矩形 27653"/>
                <p:cNvSpPr>
                  <a:spLocks noChangeArrowheads="1"/>
                </p:cNvSpPr>
                <p:nvPr/>
              </p:nvSpPr>
              <p:spPr bwMode="auto">
                <a:xfrm>
                  <a:off x="1888" y="3072"/>
                  <a:ext cx="1036" cy="336"/>
                </a:xfrm>
                <a:prstGeom prst="rect">
                  <a:avLst/>
                </a:prstGeom>
                <a:solidFill>
                  <a:schemeClr val="accent2">
                    <a:lumMod val="20000"/>
                    <a:lumOff val="80000"/>
                  </a:schemeClr>
                </a:solidFill>
                <a:ln w="38100">
                  <a:no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rPr>
                    <a:t>交付产品</a:t>
                  </a:r>
                  <a:endPar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endParaRPr>
                </a:p>
              </p:txBody>
            </p:sp>
            <p:sp>
              <p:nvSpPr>
                <p:cNvPr id="23" name="矩形 27654"/>
                <p:cNvSpPr>
                  <a:spLocks noChangeArrowheads="1"/>
                </p:cNvSpPr>
                <p:nvPr/>
              </p:nvSpPr>
              <p:spPr bwMode="auto">
                <a:xfrm>
                  <a:off x="3600" y="336"/>
                  <a:ext cx="1056" cy="336"/>
                </a:xfrm>
                <a:prstGeom prst="rect">
                  <a:avLst/>
                </a:prstGeom>
                <a:solidFill>
                  <a:schemeClr val="accent5">
                    <a:lumMod val="20000"/>
                    <a:lumOff val="80000"/>
                  </a:schemeClr>
                </a:solidFill>
                <a:ln w="38100">
                  <a:no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rPr>
                    <a:t>构造垂直原型</a:t>
                  </a:r>
                  <a:endPar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endParaRPr>
                </a:p>
              </p:txBody>
            </p:sp>
            <p:sp>
              <p:nvSpPr>
                <p:cNvPr id="24" name="矩形 27655"/>
                <p:cNvSpPr>
                  <a:spLocks noChangeArrowheads="1"/>
                </p:cNvSpPr>
                <p:nvPr/>
              </p:nvSpPr>
              <p:spPr bwMode="auto">
                <a:xfrm>
                  <a:off x="3615" y="1320"/>
                  <a:ext cx="1056" cy="336"/>
                </a:xfrm>
                <a:prstGeom prst="rect">
                  <a:avLst/>
                </a:prstGeom>
                <a:solidFill>
                  <a:schemeClr val="accent5">
                    <a:lumMod val="20000"/>
                    <a:lumOff val="80000"/>
                  </a:schemeClr>
                </a:solidFill>
                <a:ln w="38100">
                  <a:no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rPr>
                    <a:t>设计软件结构</a:t>
                  </a:r>
                  <a:endPar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endParaRPr>
                </a:p>
              </p:txBody>
            </p:sp>
            <p:sp>
              <p:nvSpPr>
                <p:cNvPr id="25" name="矩形 27657"/>
                <p:cNvSpPr>
                  <a:spLocks noChangeArrowheads="1"/>
                </p:cNvSpPr>
                <p:nvPr/>
              </p:nvSpPr>
              <p:spPr bwMode="auto">
                <a:xfrm>
                  <a:off x="48" y="0"/>
                  <a:ext cx="1194" cy="336"/>
                </a:xfrm>
                <a:prstGeom prst="rect">
                  <a:avLst/>
                </a:prstGeom>
                <a:solidFill>
                  <a:schemeClr val="accent6">
                    <a:lumMod val="20000"/>
                    <a:lumOff val="80000"/>
                  </a:schemeClr>
                </a:solidFill>
                <a:ln w="38100">
                  <a:no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rPr>
                    <a:t>精化用户需求</a:t>
                  </a:r>
                  <a:endPar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endParaRPr>
                </a:p>
              </p:txBody>
            </p:sp>
            <p:sp>
              <p:nvSpPr>
                <p:cNvPr id="26" name="矩形 27658"/>
                <p:cNvSpPr>
                  <a:spLocks noChangeArrowheads="1"/>
                </p:cNvSpPr>
                <p:nvPr/>
              </p:nvSpPr>
              <p:spPr bwMode="auto">
                <a:xfrm>
                  <a:off x="48" y="624"/>
                  <a:ext cx="1197" cy="336"/>
                </a:xfrm>
                <a:prstGeom prst="rect">
                  <a:avLst/>
                </a:prstGeom>
                <a:solidFill>
                  <a:schemeClr val="accent6">
                    <a:lumMod val="20000"/>
                    <a:lumOff val="80000"/>
                  </a:schemeClr>
                </a:solidFill>
                <a:ln w="38100">
                  <a:no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rPr>
                    <a:t>开发抛弃式水平原型</a:t>
                  </a:r>
                  <a:endPar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endParaRPr>
                </a:p>
              </p:txBody>
            </p:sp>
            <p:sp>
              <p:nvSpPr>
                <p:cNvPr id="27" name="矩形 27659"/>
                <p:cNvSpPr>
                  <a:spLocks noChangeArrowheads="1"/>
                </p:cNvSpPr>
                <p:nvPr/>
              </p:nvSpPr>
              <p:spPr bwMode="auto">
                <a:xfrm>
                  <a:off x="48" y="1584"/>
                  <a:ext cx="1200" cy="336"/>
                </a:xfrm>
                <a:prstGeom prst="rect">
                  <a:avLst/>
                </a:prstGeom>
                <a:solidFill>
                  <a:schemeClr val="accent6">
                    <a:lumMod val="20000"/>
                    <a:lumOff val="80000"/>
                  </a:schemeClr>
                </a:solidFill>
                <a:ln w="38100">
                  <a:no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rPr>
                    <a:t>设计用户界面</a:t>
                  </a:r>
                  <a:endPar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endParaRPr>
                </a:p>
              </p:txBody>
            </p:sp>
            <p:sp>
              <p:nvSpPr>
                <p:cNvPr id="28" name="矩形 27660"/>
                <p:cNvSpPr>
                  <a:spLocks noChangeArrowheads="1"/>
                </p:cNvSpPr>
                <p:nvPr/>
              </p:nvSpPr>
              <p:spPr bwMode="auto">
                <a:xfrm>
                  <a:off x="1890" y="2496"/>
                  <a:ext cx="1036" cy="336"/>
                </a:xfrm>
                <a:prstGeom prst="rect">
                  <a:avLst/>
                </a:prstGeom>
                <a:solidFill>
                  <a:schemeClr val="accent2">
                    <a:lumMod val="20000"/>
                    <a:lumOff val="80000"/>
                  </a:schemeClr>
                </a:solidFill>
                <a:ln w="38100">
                  <a:noFill/>
                  <a:miter lim="800000"/>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rPr>
                    <a:t>构造和验证产品</a:t>
                  </a:r>
                  <a:endParaRPr kumimoji="0" lang="zh-CN" altLang="en-US" sz="1800" b="1" i="0" u="none" strike="noStrike" kern="1200" cap="none" spc="0" normalizeH="0" baseline="0" noProof="0" dirty="0">
                    <a:ln>
                      <a:noFill/>
                    </a:ln>
                    <a:effectLst/>
                    <a:uLnTx/>
                    <a:uFillTx/>
                    <a:latin typeface="宋体" panose="02010600030101010101" pitchFamily="2" charset="-122"/>
                    <a:ea typeface="宋体" panose="02010600030101010101" pitchFamily="2" charset="-122"/>
                  </a:endParaRPr>
                </a:p>
              </p:txBody>
            </p:sp>
            <p:sp>
              <p:nvSpPr>
                <p:cNvPr id="29" name="直接连接符 27663"/>
                <p:cNvSpPr>
                  <a:spLocks noChangeShapeType="1"/>
                </p:cNvSpPr>
                <p:nvPr/>
              </p:nvSpPr>
              <p:spPr bwMode="auto">
                <a:xfrm flipH="1">
                  <a:off x="2924" y="1633"/>
                  <a:ext cx="1218" cy="1065"/>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30" name="直接连接符 27664"/>
                <p:cNvSpPr>
                  <a:spLocks noChangeShapeType="1"/>
                </p:cNvSpPr>
                <p:nvPr/>
              </p:nvSpPr>
              <p:spPr bwMode="auto">
                <a:xfrm>
                  <a:off x="4142" y="670"/>
                  <a:ext cx="10" cy="675"/>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31" name="直接连接符 27665"/>
                <p:cNvSpPr>
                  <a:spLocks noChangeShapeType="1"/>
                </p:cNvSpPr>
                <p:nvPr/>
              </p:nvSpPr>
              <p:spPr bwMode="auto">
                <a:xfrm>
                  <a:off x="2928" y="144"/>
                  <a:ext cx="672" cy="336"/>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32" name="直接连接符 27666"/>
                <p:cNvSpPr>
                  <a:spLocks noChangeShapeType="1"/>
                </p:cNvSpPr>
                <p:nvPr/>
              </p:nvSpPr>
              <p:spPr bwMode="auto">
                <a:xfrm>
                  <a:off x="1296" y="144"/>
                  <a:ext cx="576" cy="0"/>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33" name="直接连接符 27667"/>
                <p:cNvSpPr>
                  <a:spLocks noChangeShapeType="1"/>
                </p:cNvSpPr>
                <p:nvPr/>
              </p:nvSpPr>
              <p:spPr bwMode="auto">
                <a:xfrm>
                  <a:off x="2393" y="336"/>
                  <a:ext cx="0" cy="672"/>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34" name="直接连接符 27668"/>
                <p:cNvSpPr>
                  <a:spLocks noChangeShapeType="1"/>
                </p:cNvSpPr>
                <p:nvPr/>
              </p:nvSpPr>
              <p:spPr bwMode="auto">
                <a:xfrm flipH="1">
                  <a:off x="2400" y="1344"/>
                  <a:ext cx="0" cy="499"/>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35" name="直接连接符 27669"/>
                <p:cNvSpPr>
                  <a:spLocks noChangeShapeType="1"/>
                </p:cNvSpPr>
                <p:nvPr/>
              </p:nvSpPr>
              <p:spPr bwMode="auto">
                <a:xfrm flipH="1">
                  <a:off x="2640" y="670"/>
                  <a:ext cx="983" cy="1142"/>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36" name="直接连接符 27670"/>
                <p:cNvSpPr>
                  <a:spLocks noChangeShapeType="1"/>
                </p:cNvSpPr>
                <p:nvPr/>
              </p:nvSpPr>
              <p:spPr bwMode="auto">
                <a:xfrm>
                  <a:off x="898" y="1920"/>
                  <a:ext cx="992" cy="709"/>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37" name="直接连接符 27671"/>
                <p:cNvSpPr>
                  <a:spLocks noChangeShapeType="1"/>
                </p:cNvSpPr>
                <p:nvPr/>
              </p:nvSpPr>
              <p:spPr bwMode="auto">
                <a:xfrm flipH="1">
                  <a:off x="681" y="960"/>
                  <a:ext cx="0" cy="644"/>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39" name="直接连接符 27673"/>
                <p:cNvSpPr>
                  <a:spLocks noChangeShapeType="1"/>
                </p:cNvSpPr>
                <p:nvPr/>
              </p:nvSpPr>
              <p:spPr bwMode="auto">
                <a:xfrm flipH="1">
                  <a:off x="1245" y="336"/>
                  <a:ext cx="771" cy="394"/>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40" name="直接连接符 27674"/>
                <p:cNvSpPr>
                  <a:spLocks noChangeShapeType="1"/>
                </p:cNvSpPr>
                <p:nvPr/>
              </p:nvSpPr>
              <p:spPr bwMode="auto">
                <a:xfrm>
                  <a:off x="1245" y="826"/>
                  <a:ext cx="627" cy="326"/>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grpSp>
          <p:sp>
            <p:nvSpPr>
              <p:cNvPr id="43" name="直接连接符 2"/>
              <p:cNvSpPr>
                <a:spLocks noChangeShapeType="1"/>
              </p:cNvSpPr>
              <p:nvPr/>
            </p:nvSpPr>
            <p:spPr bwMode="auto">
              <a:xfrm>
                <a:off x="6845180" y="5539106"/>
                <a:ext cx="6077" cy="319607"/>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grpSp>
        <p:sp>
          <p:nvSpPr>
            <p:cNvPr id="57" name="直接连接符 27671"/>
            <p:cNvSpPr>
              <a:spLocks noChangeShapeType="1"/>
            </p:cNvSpPr>
            <p:nvPr/>
          </p:nvSpPr>
          <p:spPr bwMode="auto">
            <a:xfrm flipH="1" flipV="1">
              <a:off x="2704832" y="2444053"/>
              <a:ext cx="2420" cy="381448"/>
            </a:xfrm>
            <a:prstGeom prst="line">
              <a:avLst/>
            </a:prstGeom>
            <a:noFill/>
            <a:ln w="12700">
              <a:solidFill>
                <a:schemeClr val="tx1"/>
              </a:solidFill>
              <a:rou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endParaRPr>
            </a:p>
          </p:txBody>
        </p:sp>
      </p:grpSp>
      <p:sp>
        <p:nvSpPr>
          <p:cNvPr id="38"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5"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7</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）原型方法的使用和对比</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44" name="矩形 43"/>
          <p:cNvSpPr/>
          <p:nvPr/>
        </p:nvSpPr>
        <p:spPr>
          <a:xfrm>
            <a:off x="1432193" y="1674341"/>
            <a:ext cx="8978398" cy="46248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1" name="文本框 27675"/>
          <p:cNvSpPr txBox="1">
            <a:spLocks noChangeArrowheads="1"/>
          </p:cNvSpPr>
          <p:nvPr/>
        </p:nvSpPr>
        <p:spPr bwMode="auto">
          <a:xfrm>
            <a:off x="3119182" y="1492279"/>
            <a:ext cx="5543550" cy="398780"/>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在软件开发过程中使用的原型法的一些可能方法</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p:tgtEl>
                                          <p:spTgt spid="45"/>
                                        </p:tgtEl>
                                        <p:attrNameLst>
                                          <p:attrName>ppt_x</p:attrName>
                                        </p:attrNameLst>
                                      </p:cBhvr>
                                      <p:tavLst>
                                        <p:tav tm="0">
                                          <p:val>
                                            <p:strVal val="#ppt_x+#ppt_w*1.125000"/>
                                          </p:val>
                                        </p:tav>
                                        <p:tav tm="100000">
                                          <p:val>
                                            <p:strVal val="#ppt_x"/>
                                          </p:val>
                                        </p:tav>
                                      </p:tavLst>
                                    </p:anim>
                                    <p:animEffect transition="in" filter="wipe(left)">
                                      <p:cBhvr>
                                        <p:cTn id="8" dur="500"/>
                                        <p:tgtEl>
                                          <p:spTgt spid="4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4" grpId="0" animBg="1"/>
      <p:bldP spid="41"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66"/>
          <p:cNvSpPr>
            <a:spLocks noChangeArrowheads="1"/>
          </p:cNvSpPr>
          <p:nvPr/>
        </p:nvSpPr>
        <p:spPr bwMode="auto">
          <a:xfrm>
            <a:off x="975758" y="3853211"/>
            <a:ext cx="10240479" cy="101473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）贯穿图的一条可选路径在最终设计用户界面之前，将使用抛弃式水平原型澄清需求，而与之对应的垂直原型则使核心应用程序算法有效</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9" name="矩形: 圆角 8"/>
          <p:cNvSpPr/>
          <p:nvPr/>
        </p:nvSpPr>
        <p:spPr>
          <a:xfrm>
            <a:off x="698500" y="1798781"/>
            <a:ext cx="10795000" cy="3806371"/>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7"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8"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sym typeface="宋体" panose="02010600030101010101" pitchFamily="2" charset="-122"/>
              </a:rPr>
              <a:t>（</a:t>
            </a:r>
            <a:r>
              <a:rPr lang="en-US" altLang="zh-CN" sz="2000" b="1" kern="0" dirty="0">
                <a:latin typeface="宋体" panose="02010600030101010101" pitchFamily="2" charset="-122"/>
                <a:sym typeface="宋体" panose="02010600030101010101" pitchFamily="2" charset="-122"/>
              </a:rPr>
              <a:t>7</a:t>
            </a:r>
            <a:r>
              <a:rPr lang="zh-CN" altLang="en-US" sz="2000" b="1" kern="0" dirty="0">
                <a:latin typeface="宋体" panose="02010600030101010101" pitchFamily="2" charset="-122"/>
                <a:sym typeface="宋体" panose="02010600030101010101" pitchFamily="2" charset="-122"/>
              </a:rPr>
              <a:t>）原型方法的使用和对比</a:t>
            </a:r>
            <a:endParaRPr lang="zh-CN" altLang="en-US" sz="2000" b="1" kern="0" dirty="0">
              <a:latin typeface="宋体" panose="02010600030101010101" pitchFamily="2" charset="-122"/>
              <a:sym typeface="宋体" panose="02010600030101010101" pitchFamily="2" charset="-122"/>
            </a:endParaRPr>
          </a:p>
        </p:txBody>
      </p:sp>
      <p:sp>
        <p:nvSpPr>
          <p:cNvPr id="10" name="文本框 9"/>
          <p:cNvSpPr txBox="1"/>
          <p:nvPr/>
        </p:nvSpPr>
        <p:spPr>
          <a:xfrm>
            <a:off x="975759" y="2076745"/>
            <a:ext cx="10240479" cy="368300"/>
          </a:xfrm>
          <a:prstGeom prst="rect">
            <a:avLst/>
          </a:prstGeom>
          <a:solidFill>
            <a:schemeClr val="accent5">
              <a:lumMod val="20000"/>
              <a:lumOff val="80000"/>
            </a:schemeClr>
          </a:solidFill>
        </p:spPr>
        <p:txBody>
          <a:bodyPr wrap="square">
            <a:spAutoFit/>
          </a:bodyPr>
          <a:lstStyle/>
          <a:p>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在软件开发过程中可以综合使用多种原型的许多方法：</a:t>
            </a:r>
            <a:endPar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11" name="文本框 10"/>
          <p:cNvSpPr txBox="1"/>
          <p:nvPr/>
        </p:nvSpPr>
        <p:spPr>
          <a:xfrm>
            <a:off x="975759" y="2471365"/>
            <a:ext cx="6097836" cy="506730"/>
          </a:xfrm>
          <a:prstGeom prst="rect">
            <a:avLst/>
          </a:prstGeom>
          <a:noFill/>
        </p:spPr>
        <p:txBody>
          <a:bodyPr wrap="square">
            <a:sp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例如：</a:t>
            </a:r>
            <a:endPar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
        <p:nvSpPr>
          <p:cNvPr id="12" name="文本框 11"/>
          <p:cNvSpPr txBox="1"/>
          <p:nvPr/>
        </p:nvSpPr>
        <p:spPr>
          <a:xfrm>
            <a:off x="975760" y="2899154"/>
            <a:ext cx="10240478" cy="922020"/>
          </a:xfrm>
          <a:prstGeom prst="rect">
            <a:avLst/>
          </a:prstGeom>
          <a:noFill/>
          <a:ln>
            <a:solidFill>
              <a:schemeClr val="accent1"/>
            </a:solidFill>
          </a:ln>
        </p:spPr>
        <p:txBody>
          <a:bodyPr wrap="square">
            <a:sp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）可以利用从一系列抛弃型原型中获得的知识来精化需求，然后利用一个进化型原型序列可以增式地实现需求</a:t>
            </a:r>
            <a:endPar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3" name="文本框 12"/>
          <p:cNvSpPr txBox="1"/>
          <p:nvPr/>
        </p:nvSpPr>
        <p:spPr>
          <a:xfrm>
            <a:off x="975758" y="4941289"/>
            <a:ext cx="10240477" cy="506730"/>
          </a:xfrm>
          <a:prstGeom prst="rect">
            <a:avLst/>
          </a:prstGeom>
          <a:noFill/>
          <a:ln>
            <a:solidFill>
              <a:schemeClr val="accent4"/>
            </a:solidFill>
          </a:ln>
        </p:spPr>
        <p:txBody>
          <a:bodyPr wrap="square">
            <a:sp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）你所不能实现的是：把个抛弃型原型固有的低劣性转化为产品系统所要求的可维护性和健壮性</a:t>
            </a: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9" grpId="0" animBg="1"/>
      <p:bldP spid="8" grpId="0"/>
      <p:bldP spid="10" grpId="0" bldLvl="0" animBg="1"/>
      <p:bldP spid="11" grpId="0"/>
      <p:bldP spid="12" grpId="0" bldLvl="0" animBg="1"/>
      <p:bldP spid="1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67"/>
          <p:cNvSpPr>
            <a:spLocks noChangeArrowheads="1"/>
          </p:cNvSpPr>
          <p:nvPr/>
        </p:nvSpPr>
        <p:spPr bwMode="auto">
          <a:xfrm>
            <a:off x="825230" y="1638041"/>
            <a:ext cx="8949000" cy="2923364"/>
          </a:xfrm>
          <a:prstGeom prst="rect">
            <a:avLst/>
          </a:prstGeom>
          <a:noFill/>
          <a:ln w="15875">
            <a:solidFill>
              <a:srgbClr val="000000"/>
            </a:solidFill>
            <a:prstDash val="dash"/>
            <a:miter lim="800000"/>
          </a:ln>
          <a:extLst>
            <a:ext uri="{909E8E84-426E-40DD-AFC4-6F175D3DCCD1}">
              <a14:hiddenFill xmlns:a14="http://schemas.microsoft.com/office/drawing/2010/main">
                <a:solidFill>
                  <a:srgbClr val="FFFFFF"/>
                </a:solidFill>
              </a14:hiddenFill>
            </a:ext>
          </a:extLst>
        </p:spPr>
        <p:txBody>
          <a:bodyPr wrap="square">
            <a:spAutoFit/>
          </a:bodyPr>
          <a:lstStyle/>
          <a:p>
            <a:pPr lvl="0" fontAlgn="base">
              <a:lnSpc>
                <a:spcPts val="3200"/>
              </a:lnSpc>
              <a:spcBef>
                <a:spcPct val="0"/>
              </a:spcBef>
              <a:spcAft>
                <a:spcPct val="0"/>
              </a:spcAft>
              <a:defRPr/>
            </a:pPr>
            <a:r>
              <a:rPr lang="en-US" altLang="zh-CN"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3.1 </a:t>
            </a:r>
            <a:r>
              <a:rPr lang="zh-CN" altLang="en-US"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需求分析概述</a:t>
            </a:r>
            <a:endParaRPr lang="en-US" altLang="zh-CN"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lvl="0" fontAlgn="base">
              <a:lnSpc>
                <a:spcPts val="3200"/>
              </a:lnSpc>
              <a:spcBef>
                <a:spcPct val="0"/>
              </a:spcBef>
              <a:spcAft>
                <a:spcPct val="0"/>
              </a:spcAft>
              <a:defRPr/>
            </a:pPr>
            <a:r>
              <a:rPr lang="en-US" altLang="zh-CN"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3.2 </a:t>
            </a:r>
            <a:r>
              <a:rPr lang="zh-CN" altLang="en-US"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绘制系统关联图</a:t>
            </a:r>
            <a:endParaRPr lang="en-US" altLang="zh-CN"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lvl="0" fontAlgn="base">
              <a:lnSpc>
                <a:spcPts val="3200"/>
              </a:lnSpc>
              <a:spcBef>
                <a:spcPct val="0"/>
              </a:spcBef>
              <a:spcAft>
                <a:spcPct val="0"/>
              </a:spcAft>
              <a:defRPr/>
            </a:pPr>
            <a:r>
              <a:rPr lang="en-US" altLang="zh-CN"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3.3 </a:t>
            </a:r>
            <a:r>
              <a:rPr lang="zh-CN" altLang="en-US"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创建用户界面原型</a:t>
            </a:r>
            <a:endParaRPr lang="en-US" altLang="zh-CN"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lvl="0" fontAlgn="base">
              <a:lnSpc>
                <a:spcPts val="3200"/>
              </a:lnSpc>
              <a:spcBef>
                <a:spcPct val="0"/>
              </a:spcBef>
              <a:spcAft>
                <a:spcPct val="0"/>
              </a:spcAft>
              <a:defRPr/>
            </a:pPr>
            <a:r>
              <a:rPr lang="en-US" altLang="zh-CN"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3.4 </a:t>
            </a:r>
            <a:r>
              <a:rPr lang="zh-CN" altLang="en-US"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确定需求的优先级别</a:t>
            </a:r>
            <a:endParaRPr lang="en-US" altLang="zh-CN" sz="2000" kern="0"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a:p>
            <a:pPr lvl="0" fontAlgn="base">
              <a:lnSpc>
                <a:spcPts val="3200"/>
              </a:lnSpc>
              <a:spcBef>
                <a:spcPct val="0"/>
              </a:spcBef>
              <a:spcAft>
                <a:spcPct val="0"/>
              </a:spcAft>
              <a:defRPr/>
            </a:pPr>
            <a:r>
              <a:rPr lang="en-US" altLang="zh-CN" sz="2000" kern="0" dirty="0">
                <a:latin typeface="微软雅黑" panose="020B0503020204020204" pitchFamily="34" charset="-122"/>
                <a:ea typeface="微软雅黑" panose="020B0503020204020204" pitchFamily="34" charset="-122"/>
                <a:sym typeface="宋体" panose="02010600030101010101" pitchFamily="2" charset="-122"/>
              </a:rPr>
              <a:t>3.5 </a:t>
            </a:r>
            <a:r>
              <a:rPr lang="zh-CN" altLang="en-US" sz="2000" kern="0" dirty="0">
                <a:latin typeface="微软雅黑" panose="020B0503020204020204" pitchFamily="34" charset="-122"/>
                <a:ea typeface="微软雅黑" panose="020B0503020204020204" pitchFamily="34" charset="-122"/>
                <a:sym typeface="宋体" panose="02010600030101010101" pitchFamily="2" charset="-122"/>
              </a:rPr>
              <a:t>需求的图形化分析</a:t>
            </a:r>
            <a:endParaRPr lang="en-US" altLang="zh-CN" sz="2000" kern="0" dirty="0">
              <a:latin typeface="微软雅黑" panose="020B0503020204020204" pitchFamily="34" charset="-122"/>
              <a:ea typeface="微软雅黑" panose="020B0503020204020204" pitchFamily="34" charset="-122"/>
              <a:sym typeface="宋体" panose="02010600030101010101" pitchFamily="2" charset="-122"/>
            </a:endParaRPr>
          </a:p>
          <a:p>
            <a:pPr lvl="0" fontAlgn="base">
              <a:lnSpc>
                <a:spcPts val="3200"/>
              </a:lnSpc>
              <a:spcBef>
                <a:spcPct val="0"/>
              </a:spcBef>
              <a:spcAft>
                <a:spcPct val="0"/>
              </a:spcAft>
              <a:defRPr/>
            </a:pPr>
            <a:r>
              <a:rPr lang="en-US" altLang="zh-CN" sz="2000" kern="0" dirty="0">
                <a:latin typeface="微软雅黑" panose="020B0503020204020204" pitchFamily="34" charset="-122"/>
                <a:ea typeface="微软雅黑" panose="020B0503020204020204" pitchFamily="34" charset="-122"/>
                <a:sym typeface="宋体" panose="02010600030101010101" pitchFamily="2" charset="-122"/>
              </a:rPr>
              <a:t>3.6 </a:t>
            </a:r>
            <a:r>
              <a:rPr lang="zh-CN" altLang="en-US" sz="2000" kern="0" dirty="0">
                <a:latin typeface="微软雅黑" panose="020B0503020204020204" pitchFamily="34" charset="-122"/>
                <a:ea typeface="微软雅黑" panose="020B0503020204020204" pitchFamily="34" charset="-122"/>
                <a:sym typeface="宋体" panose="02010600030101010101" pitchFamily="2" charset="-122"/>
              </a:rPr>
              <a:t>创建数据字典</a:t>
            </a:r>
            <a:endParaRPr lang="en-US" altLang="zh-CN" sz="2000" kern="0" dirty="0">
              <a:latin typeface="微软雅黑" panose="020B0503020204020204" pitchFamily="34" charset="-122"/>
              <a:ea typeface="微软雅黑" panose="020B0503020204020204" pitchFamily="34" charset="-122"/>
              <a:sym typeface="宋体" panose="02010600030101010101" pitchFamily="2" charset="-122"/>
            </a:endParaRPr>
          </a:p>
          <a:p>
            <a:pPr lvl="0" fontAlgn="base">
              <a:lnSpc>
                <a:spcPts val="3200"/>
              </a:lnSpc>
              <a:spcBef>
                <a:spcPct val="0"/>
              </a:spcBef>
              <a:spcAft>
                <a:spcPct val="0"/>
              </a:spcAft>
              <a:defRPr/>
            </a:pPr>
            <a:r>
              <a:rPr lang="en-US" altLang="zh-CN" sz="2000" kern="0" dirty="0">
                <a:latin typeface="微软雅黑" panose="020B0503020204020204" pitchFamily="34" charset="-122"/>
                <a:ea typeface="微软雅黑" panose="020B0503020204020204" pitchFamily="34" charset="-122"/>
                <a:sym typeface="宋体" panose="02010600030101010101" pitchFamily="2" charset="-122"/>
              </a:rPr>
              <a:t>3.7 </a:t>
            </a:r>
            <a:r>
              <a:rPr lang="zh-CN" altLang="en-US" sz="2000" kern="0" dirty="0">
                <a:latin typeface="微软雅黑" panose="020B0503020204020204" pitchFamily="34" charset="-122"/>
                <a:ea typeface="微软雅黑" panose="020B0503020204020204" pitchFamily="34" charset="-122"/>
                <a:sym typeface="宋体" panose="02010600030101010101" pitchFamily="2" charset="-122"/>
              </a:rPr>
              <a:t>需求分析小结</a:t>
            </a:r>
            <a:endParaRPr lang="zh-CN" altLang="en-US" sz="2000" kern="0" dirty="0">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50" name="组合 5"/>
          <p:cNvGrpSpPr/>
          <p:nvPr/>
        </p:nvGrpSpPr>
        <p:grpSpPr>
          <a:xfrm>
            <a:off x="108557" y="337632"/>
            <a:ext cx="525184" cy="422276"/>
            <a:chOff x="5075564" y="2933562"/>
            <a:chExt cx="2860947" cy="2302753"/>
          </a:xfrm>
        </p:grpSpPr>
        <p:sp>
          <p:nvSpPr>
            <p:cNvPr id="52" name="等腰三角形 51"/>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53" name="等腰三角形 52"/>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pic>
        <p:nvPicPr>
          <p:cNvPr id="55" name="图片 54"/>
          <p:cNvPicPr>
            <a:picLocks noChangeAspect="1"/>
          </p:cNvPicPr>
          <p:nvPr/>
        </p:nvPicPr>
        <p:blipFill rotWithShape="1">
          <a:blip r:embed="rId1" cstate="print">
            <a:extLst>
              <a:ext uri="{28A0092B-C50C-407E-A947-70E740481C1C}">
                <a14:useLocalDpi xmlns:a14="http://schemas.microsoft.com/office/drawing/2010/main" val="0"/>
              </a:ext>
            </a:extLst>
          </a:blip>
          <a:srcRect t="41111" b="34040"/>
          <a:stretch>
            <a:fillRect/>
          </a:stretch>
        </p:blipFill>
        <p:spPr>
          <a:xfrm>
            <a:off x="9955819" y="236093"/>
            <a:ext cx="2048823" cy="509101"/>
          </a:xfrm>
          <a:prstGeom prst="rect">
            <a:avLst/>
          </a:prstGeom>
        </p:spPr>
      </p:pic>
      <p:sp>
        <p:nvSpPr>
          <p:cNvPr id="2" name="日期占位符 1"/>
          <p:cNvSpPr>
            <a:spLocks noGrp="1"/>
          </p:cNvSpPr>
          <p:nvPr>
            <p:ph type="dt" sz="half" idx="10"/>
          </p:nvPr>
        </p:nvSpPr>
        <p:spPr>
          <a:xfrm>
            <a:off x="838200" y="6356350"/>
            <a:ext cx="877478" cy="365125"/>
          </a:xfrm>
        </p:spPr>
        <p:txBody>
          <a:bodyPr/>
          <a:lstStyle/>
          <a:p>
            <a:fld id="{0E7E994E-38B7-A24C-BB52-B6E01FC5F572}" type="datetime1">
              <a:rPr lang="zh-CN" altLang="en-US" smtClean="0">
                <a:solidFill>
                  <a:prstClr val="black">
                    <a:tint val="75000"/>
                  </a:prstClr>
                </a:solidFill>
              </a:rPr>
            </a:fld>
            <a:endParaRPr lang="zh-CN" altLang="en-US" dirty="0">
              <a:solidFill>
                <a:prstClr val="black">
                  <a:tint val="75000"/>
                </a:prstClr>
              </a:solidFill>
            </a:endParaRPr>
          </a:p>
        </p:txBody>
      </p:sp>
      <p:sp>
        <p:nvSpPr>
          <p:cNvPr id="3" name="灯片编号占位符 2"/>
          <p:cNvSpPr>
            <a:spLocks noGrp="1"/>
          </p:cNvSpPr>
          <p:nvPr>
            <p:ph type="sldNum" sz="quarter" idx="12"/>
          </p:nvPr>
        </p:nvSpPr>
        <p:spPr/>
        <p:txBody>
          <a:bodyPr/>
          <a:lstStyle/>
          <a:p>
            <a:fld id="{85BC0CA1-3571-4BD4-9253-723F5D1C3D94}" type="slidenum">
              <a:rPr lang="zh-CN" altLang="en-US" smtClean="0">
                <a:solidFill>
                  <a:prstClr val="black">
                    <a:tint val="75000"/>
                  </a:prstClr>
                </a:solidFill>
              </a:rPr>
            </a:fld>
            <a:endParaRPr lang="zh-CN" altLang="en-US">
              <a:solidFill>
                <a:prstClr val="black">
                  <a:tint val="75000"/>
                </a:prstClr>
              </a:solidFill>
            </a:endParaRPr>
          </a:p>
        </p:txBody>
      </p:sp>
      <p:sp>
        <p:nvSpPr>
          <p:cNvPr id="12" name="文本框 6"/>
          <p:cNvSpPr txBox="1"/>
          <p:nvPr/>
        </p:nvSpPr>
        <p:spPr>
          <a:xfrm>
            <a:off x="700838" y="368864"/>
            <a:ext cx="5285183" cy="461665"/>
          </a:xfrm>
          <a:prstGeom prst="rect">
            <a:avLst/>
          </a:prstGeom>
          <a:noFill/>
          <a:ln w="9525">
            <a:noFill/>
            <a:miter/>
          </a:ln>
        </p:spPr>
        <p:txBody>
          <a:bodyPr wrap="square">
            <a:spAutoFit/>
          </a:bodyPr>
          <a:lstStyle/>
          <a:p>
            <a:pPr fontAlgn="base">
              <a:spcBef>
                <a:spcPct val="0"/>
              </a:spcBef>
              <a:spcAft>
                <a:spcPct val="0"/>
              </a:spcAft>
            </a:pPr>
            <a:r>
              <a:rPr lang="zh-CN" altLang="en-US" sz="2400" b="1" dirty="0">
                <a:solidFill>
                  <a:srgbClr val="000000"/>
                </a:solidFill>
                <a:latin typeface="微软雅黑" panose="020B0503020204020204" pitchFamily="34" charset="-122"/>
                <a:ea typeface="微软雅黑" panose="020B0503020204020204" pitchFamily="34" charset="-122"/>
              </a:rPr>
              <a:t>第三章  需求分析</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25230" y="1134358"/>
            <a:ext cx="6094378" cy="430887"/>
          </a:xfrm>
          <a:prstGeom prst="rect">
            <a:avLst/>
          </a:prstGeom>
          <a:noFill/>
        </p:spPr>
        <p:txBody>
          <a:bodyPr wrap="square">
            <a:spAutoFit/>
          </a:bodyPr>
          <a:lstStyle/>
          <a:p>
            <a:pPr lvl="0" fontAlgn="base">
              <a:spcBef>
                <a:spcPts val="600"/>
              </a:spcBef>
              <a:spcAft>
                <a:spcPts val="600"/>
              </a:spcAft>
              <a:defRPr/>
            </a:pPr>
            <a:r>
              <a:rPr lang="zh-CN" altLang="en-US" sz="2200" b="1" kern="0" dirty="0">
                <a:latin typeface="微软雅黑" panose="020B0503020204020204" pitchFamily="34" charset="-122"/>
                <a:ea typeface="微软雅黑" panose="020B0503020204020204" pitchFamily="34" charset="-122"/>
                <a:sym typeface="宋体" panose="02010600030101010101" pitchFamily="2" charset="-122"/>
              </a:rPr>
              <a:t>本章主要内容：</a:t>
            </a:r>
            <a:endParaRPr lang="en-US" altLang="zh-CN" sz="2200" b="1" kern="0" dirty="0">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12" presetClass="entr" presetSubtype="2"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p:tgtEl>
                                          <p:spTgt spid="43"/>
                                        </p:tgtEl>
                                        <p:attrNameLst>
                                          <p:attrName>ppt_x</p:attrName>
                                        </p:attrNameLst>
                                      </p:cBhvr>
                                      <p:tavLst>
                                        <p:tav tm="0">
                                          <p:val>
                                            <p:strVal val="#ppt_x+#ppt_w*1.125000"/>
                                          </p:val>
                                        </p:tav>
                                        <p:tav tm="100000">
                                          <p:val>
                                            <p:strVal val="#ppt_x"/>
                                          </p:val>
                                        </p:tav>
                                      </p:tavLst>
                                    </p:anim>
                                    <p:animEffect transition="in" filter="wipe(left)">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66"/>
          <p:cNvSpPr>
            <a:spLocks noChangeArrowheads="1"/>
          </p:cNvSpPr>
          <p:nvPr/>
        </p:nvSpPr>
        <p:spPr bwMode="auto">
          <a:xfrm>
            <a:off x="854751" y="1551971"/>
            <a:ext cx="1036540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algn="ctr" defTabSz="914400" rtl="0" eaLnBrk="1" fontAlgn="auto" latinLnBrk="0" hangingPunct="1">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抛弃式、演化式、水平和垂直原型的一些典型应用</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endParaRPr>
          </a:p>
        </p:txBody>
      </p:sp>
      <p:graphicFrame>
        <p:nvGraphicFramePr>
          <p:cNvPr id="19" name="表格 18"/>
          <p:cNvGraphicFramePr/>
          <p:nvPr>
            <p:custDataLst>
              <p:tags r:id="rId1"/>
            </p:custDataLst>
          </p:nvPr>
        </p:nvGraphicFramePr>
        <p:xfrm>
          <a:off x="854751" y="2117165"/>
          <a:ext cx="10213460" cy="3391359"/>
        </p:xfrm>
        <a:graphic>
          <a:graphicData uri="http://schemas.openxmlformats.org/drawingml/2006/table">
            <a:tbl>
              <a:tblPr/>
              <a:tblGrid>
                <a:gridCol w="1280996"/>
                <a:gridCol w="3670142"/>
                <a:gridCol w="5262322"/>
              </a:tblGrid>
              <a:tr h="561738">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endParaRPr lang="zh-CN" altLang="en-US" sz="1800" b="1" dirty="0">
                        <a:solidFill>
                          <a:srgbClr val="FFFFFF"/>
                        </a:solidFill>
                        <a:latin typeface="宋体" panose="02010600030101010101" pitchFamily="2" charset="-122"/>
                        <a:ea typeface="宋体" panose="02010600030101010101" pitchFamily="2" charset="-122"/>
                        <a:cs typeface="Times New Roman" panose="02020603050405020304" pitchFamily="2"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800" b="1" dirty="0">
                          <a:solidFill>
                            <a:srgbClr val="FFFFFF"/>
                          </a:solidFill>
                          <a:latin typeface="宋体" panose="02010600030101010101" pitchFamily="2" charset="-122"/>
                          <a:ea typeface="宋体" panose="02010600030101010101" pitchFamily="2" charset="-122"/>
                          <a:cs typeface="Times New Roman" panose="02020603050405020304" pitchFamily="2" charset="0"/>
                        </a:rPr>
                        <a:t>抛弃型</a:t>
                      </a:r>
                      <a:endParaRPr lang="zh-CN" altLang="en-US" sz="1800" b="1" dirty="0">
                        <a:solidFill>
                          <a:srgbClr val="FFFFFF"/>
                        </a:solidFill>
                        <a:latin typeface="宋体" panose="02010600030101010101" pitchFamily="2" charset="-122"/>
                        <a:ea typeface="宋体" panose="02010600030101010101" pitchFamily="2" charset="-122"/>
                        <a:cs typeface="Times New Roman" panose="02020603050405020304" pitchFamily="2"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buNone/>
                      </a:pPr>
                      <a:r>
                        <a:rPr lang="zh-CN" altLang="en-US" sz="1800" b="1" dirty="0">
                          <a:solidFill>
                            <a:srgbClr val="FFFFFF"/>
                          </a:solidFill>
                          <a:latin typeface="宋体" panose="02010600030101010101" pitchFamily="2" charset="-122"/>
                          <a:ea typeface="宋体" panose="02010600030101010101" pitchFamily="2" charset="-122"/>
                          <a:cs typeface="Times New Roman" panose="02020603050405020304" pitchFamily="2" charset="0"/>
                        </a:rPr>
                        <a:t>演化型</a:t>
                      </a:r>
                      <a:endParaRPr lang="zh-CN" altLang="en-US" sz="1800" b="1" dirty="0">
                        <a:solidFill>
                          <a:srgbClr val="FFFFFF"/>
                        </a:solidFill>
                        <a:latin typeface="宋体" panose="02010600030101010101" pitchFamily="2" charset="-122"/>
                        <a:ea typeface="宋体" panose="02010600030101010101" pitchFamily="2" charset="-122"/>
                        <a:cs typeface="Times New Roman" panose="02020603050405020304" pitchFamily="2"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r>
              <a:tr h="1343446">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b="1" dirty="0">
                          <a:solidFill>
                            <a:schemeClr val="tx1"/>
                          </a:solidFill>
                          <a:latin typeface="宋体" panose="02010600030101010101" pitchFamily="2" charset="-122"/>
                          <a:ea typeface="宋体" panose="02010600030101010101" pitchFamily="2" charset="-122"/>
                          <a:cs typeface="Times New Roman" panose="02020603050405020304" pitchFamily="2" charset="0"/>
                        </a:rPr>
                        <a:t>水平原型</a:t>
                      </a:r>
                      <a:endParaRPr lang="zh-CN" altLang="en-US" sz="1800" b="1" dirty="0">
                        <a:solidFill>
                          <a:schemeClr val="tx1"/>
                        </a:solidFill>
                        <a:latin typeface="宋体" panose="02010600030101010101" pitchFamily="2" charset="-122"/>
                        <a:ea typeface="宋体" panose="02010600030101010101" pitchFamily="2" charset="-122"/>
                        <a:cs typeface="Times New Roman" panose="02020603050405020304" pitchFamily="2" charset="0"/>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spcBef>
                          <a:spcPct val="0"/>
                        </a:spcBef>
                        <a:buFont typeface="Wingdings" panose="05000000000000000000" pitchFamily="2" charset="2"/>
                        <a:buNone/>
                      </a:pPr>
                      <a:r>
                        <a:rPr lang="en-US" altLang="zh-CN" sz="1800" b="1" dirty="0">
                          <a:latin typeface="宋体" panose="02010600030101010101" pitchFamily="2" charset="-122"/>
                          <a:ea typeface="宋体" panose="02010600030101010101" pitchFamily="2" charset="-122"/>
                        </a:rPr>
                        <a:t>1)</a:t>
                      </a:r>
                      <a:r>
                        <a:rPr lang="zh-CN" altLang="en-US" sz="1800" b="1" dirty="0">
                          <a:latin typeface="宋体" panose="02010600030101010101" pitchFamily="2" charset="-122"/>
                          <a:ea typeface="宋体" panose="02010600030101010101" pitchFamily="2" charset="-122"/>
                        </a:rPr>
                        <a:t>澄清并细化使用实例和功能需求</a:t>
                      </a:r>
                      <a:endParaRPr lang="en-US" altLang="zh-CN" sz="1800" b="1" dirty="0">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defRPr/>
                      </a:pPr>
                      <a:r>
                        <a:rPr lang="en-US" altLang="zh-CN" sz="1800" b="1" dirty="0">
                          <a:latin typeface="宋体" panose="02010600030101010101" pitchFamily="2" charset="-122"/>
                          <a:ea typeface="宋体" panose="02010600030101010101" pitchFamily="2" charset="-122"/>
                        </a:rPr>
                        <a:t>2)</a:t>
                      </a:r>
                      <a:r>
                        <a:rPr lang="zh-CN" altLang="en-US" sz="1800" b="1" dirty="0">
                          <a:latin typeface="宋体" panose="02010600030101010101" pitchFamily="2" charset="-122"/>
                          <a:ea typeface="宋体" panose="02010600030101010101" pitchFamily="2" charset="-122"/>
                        </a:rPr>
                        <a:t>识别遗漏的功能</a:t>
                      </a:r>
                      <a:endParaRPr lang="zh-CN" altLang="en-US" sz="1800" b="1" dirty="0">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defRPr/>
                      </a:pPr>
                      <a:r>
                        <a:rPr lang="en-US" altLang="zh-CN" sz="1800" b="1" dirty="0">
                          <a:latin typeface="宋体" panose="02010600030101010101" pitchFamily="2" charset="-122"/>
                          <a:ea typeface="宋体" panose="02010600030101010101" pitchFamily="2" charset="-122"/>
                        </a:rPr>
                        <a:t>3)</a:t>
                      </a:r>
                      <a:r>
                        <a:rPr lang="zh-CN" altLang="en-US" sz="1800" b="1" dirty="0">
                          <a:latin typeface="宋体" panose="02010600030101010101" pitchFamily="2" charset="-122"/>
                          <a:ea typeface="宋体" panose="02010600030101010101" pitchFamily="2" charset="-122"/>
                        </a:rPr>
                        <a:t>研究用户界面方法</a:t>
                      </a:r>
                      <a:endParaRPr lang="zh-CN" altLang="en-US" sz="1800" b="1" dirty="0">
                        <a:latin typeface="宋体" panose="02010600030101010101" pitchFamily="2" charset="-122"/>
                        <a:ea typeface="宋体" panose="02010600030101010101" pitchFamily="2" charset="-122"/>
                      </a:endParaRPr>
                    </a:p>
                    <a:p>
                      <a:pPr marL="0" lvl="0" indent="0">
                        <a:spcBef>
                          <a:spcPct val="0"/>
                        </a:spcBef>
                        <a:buFont typeface="Wingdings" panose="05000000000000000000" pitchFamily="2" charset="2"/>
                        <a:buChar char="l"/>
                      </a:pPr>
                      <a:endParaRPr lang="zh-CN" altLang="en-US" sz="1800" b="1" dirty="0">
                        <a:latin typeface="宋体" panose="02010600030101010101" pitchFamily="2" charset="-122"/>
                        <a:ea typeface="宋体" panose="02010600030101010101" pitchFamily="2" charset="-122"/>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实现核心的使用实例</a:t>
                      </a:r>
                      <a:endPar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根据优先级实现附加的使用实例</a:t>
                      </a: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使系统适应快速变化的业务需求</a:t>
                      </a: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Char char="l"/>
                        <a:defRPr/>
                      </a:pP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txBody>
                  <a:tcPr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148617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buNone/>
                      </a:pPr>
                      <a:r>
                        <a:rPr lang="zh-CN" altLang="en-US" sz="1800" b="1" dirty="0">
                          <a:solidFill>
                            <a:srgbClr val="000000"/>
                          </a:solidFill>
                          <a:latin typeface="宋体" panose="02010600030101010101" pitchFamily="2" charset="-122"/>
                          <a:ea typeface="宋体" panose="02010600030101010101" pitchFamily="2" charset="-122"/>
                          <a:cs typeface="Times New Roman" panose="02020603050405020304" pitchFamily="2" charset="0"/>
                        </a:rPr>
                        <a:t>垂直</a:t>
                      </a:r>
                      <a:r>
                        <a:rPr lang="zh-CN" altLang="en-US" sz="1800" b="1" dirty="0">
                          <a:solidFill>
                            <a:schemeClr val="tx1"/>
                          </a:solidFill>
                          <a:latin typeface="宋体" panose="02010600030101010101" pitchFamily="2" charset="-122"/>
                          <a:ea typeface="宋体" panose="02010600030101010101" pitchFamily="2" charset="-122"/>
                          <a:cs typeface="Times New Roman" panose="02020603050405020304" pitchFamily="2" charset="0"/>
                        </a:rPr>
                        <a:t>原型</a:t>
                      </a:r>
                      <a:endParaRPr lang="zh-CN" altLang="en-US" sz="1800" b="1" dirty="0">
                        <a:solidFill>
                          <a:schemeClr val="tx1"/>
                        </a:solidFill>
                        <a:latin typeface="宋体" panose="02010600030101010101" pitchFamily="2" charset="-122"/>
                        <a:ea typeface="宋体" panose="02010600030101010101" pitchFamily="2" charset="-122"/>
                        <a:cs typeface="Times New Roman" panose="02020603050405020304" pitchFamily="2" charset="0"/>
                      </a:endParaRPr>
                    </a:p>
                  </a:txBody>
                  <a:tcPr anchor="ct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spcBef>
                          <a:spcPct val="0"/>
                        </a:spcBef>
                        <a:buFont typeface="Wingdings" panose="05000000000000000000" pitchFamily="2" charset="2"/>
                        <a:buNone/>
                      </a:pPr>
                      <a:r>
                        <a:rPr lang="zh-CN" altLang="en-US" sz="1800" b="1" dirty="0">
                          <a:latin typeface="宋体" panose="02010600030101010101" pitchFamily="2" charset="-122"/>
                          <a:ea typeface="宋体" panose="02010600030101010101" pitchFamily="2" charset="-122"/>
                        </a:rPr>
                        <a:t>证明技术的可行性</a:t>
                      </a:r>
                      <a:endParaRPr lang="zh-CN" altLang="en-US" sz="1800" b="1" dirty="0">
                        <a:latin typeface="宋体" panose="02010600030101010101" pitchFamily="2" charset="-122"/>
                        <a:ea typeface="宋体" panose="02010600030101010101" pitchFamily="2"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Times New Roman" panose="02020603050405020304" pitchFamily="2"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实现并扩充核心客户端／服务器功能层和通信层</a:t>
                      </a:r>
                      <a:endPar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实现并优化核心算法</a:t>
                      </a: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defRPr/>
                      </a:pP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测试并调整性能</a:t>
                      </a: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Char char="l"/>
                        <a:defRPr/>
                      </a:pP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txBody>
                  <a:tcPr anchor="ctr">
                    <a:lnL w="12700" cap="flat" cmpd="sng" algn="ctr">
                      <a:solidFill>
                        <a:srgbClr val="FFFFFF"/>
                      </a:solidFill>
                      <a:prstDash val="solid"/>
                      <a:round/>
                      <a:headEnd type="none" w="med" len="med"/>
                      <a:tailEnd type="none" w="med" len="med"/>
                    </a:lnL>
                    <a:lnR w="12700" cap="flat" cmpd="sng">
                      <a:solidFill>
                        <a:srgbClr val="FFFFFF"/>
                      </a:solidFill>
                      <a:prstDash val="solid"/>
                      <a:headEnd type="none" w="med" len="med"/>
                      <a:tailEnd type="none" w="med" len="med"/>
                    </a:lnR>
                    <a:lnT w="12700" cap="flat" cmpd="sng" algn="ctr">
                      <a:solidFill>
                        <a:srgbClr val="FFFFFF"/>
                      </a:solidFill>
                      <a:prstDash val="solid"/>
                      <a:roun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bl>
          </a:graphicData>
        </a:graphic>
      </p:graphicFrame>
      <p:sp>
        <p:nvSpPr>
          <p:cNvPr id="2" name="灯片编号占位符 1"/>
          <p:cNvSpPr>
            <a:spLocks noGrp="1"/>
          </p:cNvSpPr>
          <p:nvPr>
            <p:ph type="sldNum" sz="quarter" idx="12"/>
          </p:nvPr>
        </p:nvSpPr>
        <p:spPr>
          <a:xfrm>
            <a:off x="8610600" y="6073718"/>
            <a:ext cx="2743200" cy="365125"/>
          </a:xfrm>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2"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3"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7</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）原型方法的使用和对比</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8500" y="1827753"/>
            <a:ext cx="10795000" cy="4584066"/>
          </a:xfrm>
          <a:prstGeom prst="rect">
            <a:avLst/>
          </a:prstGeom>
          <a:noFill/>
          <a:ln>
            <a:solidFill>
              <a:schemeClr val="accent1"/>
            </a:solidFill>
            <a:prstDash val="dash"/>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701674" y="1420168"/>
            <a:ext cx="10795000" cy="6400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书面原型</a:t>
            </a:r>
            <a:r>
              <a:rPr kumimoji="0" lang="en-US" altLang="zh-CN"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(paper prototype)</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endParaRPr>
          </a:p>
        </p:txBody>
      </p:sp>
      <p:sp>
        <p:nvSpPr>
          <p:cNvPr id="3" name="文本框 2"/>
          <p:cNvSpPr txBox="1"/>
          <p:nvPr/>
        </p:nvSpPr>
        <p:spPr>
          <a:xfrm>
            <a:off x="837282" y="5464260"/>
            <a:ext cx="10516516" cy="922020"/>
          </a:xfrm>
          <a:prstGeom prst="rect">
            <a:avLst/>
          </a:prstGeom>
          <a:noFill/>
          <a:ln>
            <a:solidFill>
              <a:srgbClr val="C00000"/>
            </a:solid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5</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）有时用户并不急于评论一个基于计算机的可爱的原型，因为该原型凝结了开发者的许多辛劳，开发者也是经常不愿意对精心制作的电子原型</a:t>
            </a:r>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(electronic prototype)</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做重大更改</a:t>
            </a:r>
            <a:endPar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8"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9"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a:latin typeface="宋体" panose="02010600030101010101" pitchFamily="2" charset="-122"/>
                <a:ea typeface="宋体" panose="02010600030101010101" pitchFamily="2" charset="-122"/>
                <a:sym typeface="宋体" panose="02010600030101010101" pitchFamily="2" charset="-122"/>
              </a:rPr>
              <a:t>（</a:t>
            </a:r>
            <a:r>
              <a:rPr lang="en-US" altLang="zh-CN" sz="2000" b="1" kern="0">
                <a:latin typeface="宋体" panose="02010600030101010101" pitchFamily="2" charset="-122"/>
                <a:ea typeface="宋体" panose="02010600030101010101" pitchFamily="2" charset="-122"/>
                <a:sym typeface="宋体" panose="02010600030101010101" pitchFamily="2" charset="-122"/>
              </a:rPr>
              <a:t>8</a:t>
            </a:r>
            <a:r>
              <a:rPr lang="zh-CN" altLang="en-US" sz="2000" b="1" kern="0">
                <a:latin typeface="宋体" panose="02010600030101010101" pitchFamily="2" charset="-122"/>
                <a:ea typeface="宋体" panose="02010600030101010101" pitchFamily="2" charset="-122"/>
                <a:sym typeface="宋体" panose="02010600030101010101" pitchFamily="2" charset="-122"/>
              </a:rPr>
              <a:t>）书面原型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11" name="文本框 10"/>
          <p:cNvSpPr txBox="1"/>
          <p:nvPr/>
        </p:nvSpPr>
        <p:spPr>
          <a:xfrm>
            <a:off x="837282" y="2218723"/>
            <a:ext cx="10516517" cy="922020"/>
          </a:xfrm>
          <a:prstGeom prst="rect">
            <a:avLst/>
          </a:prstGeom>
          <a:noFill/>
          <a:ln>
            <a:solidFill>
              <a:schemeClr val="accent2"/>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书面原型</a:t>
            </a:r>
            <a:r>
              <a:rPr lang="zh-CN" altLang="en-US" b="1" dirty="0">
                <a:solidFill>
                  <a:srgbClr val="FF0000"/>
                </a:solidFill>
                <a:latin typeface="Calibri" panose="020F0502020204030204"/>
                <a:ea typeface="宋体" panose="02010600030101010101" pitchFamily="2" charset="-122"/>
              </a:rPr>
              <a:t>：</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是一种廉价、快速并且不涉及高技术的方法，它可以把一个系统某部分是如何实现的呈现在用户面前</a:t>
            </a:r>
            <a:endPar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2" name="文本框 11"/>
          <p:cNvSpPr txBox="1"/>
          <p:nvPr/>
        </p:nvSpPr>
        <p:spPr>
          <a:xfrm>
            <a:off x="837282" y="3239079"/>
            <a:ext cx="10516517" cy="922020"/>
          </a:xfrm>
          <a:prstGeom prst="rect">
            <a:avLst/>
          </a:prstGeom>
          <a:noFill/>
          <a:ln>
            <a:solidFill>
              <a:schemeClr val="accent6"/>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）书面原型有助于判断用户和开发者在需求上是否达成共识，可使你在开发产品代码前对各种可能的解决方案进行试验性的、且低风险的尝试</a:t>
            </a:r>
            <a:endPar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3" name="文本框 12"/>
          <p:cNvSpPr txBox="1"/>
          <p:nvPr/>
        </p:nvSpPr>
        <p:spPr>
          <a:xfrm>
            <a:off x="837281" y="4250224"/>
            <a:ext cx="10516517" cy="645160"/>
          </a:xfrm>
          <a:prstGeom prst="rect">
            <a:avLst/>
          </a:prstGeom>
          <a:noFill/>
          <a:ln>
            <a:solidFill>
              <a:schemeClr val="accent5"/>
            </a:solidFill>
          </a:ln>
        </p:spPr>
        <p:txBody>
          <a:bodyPr wrap="square">
            <a:spAutoFit/>
          </a:bodyPr>
          <a:lstStyle/>
          <a:p>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3</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）书面原型所包括的工具仅仅是纸张、索引卡、粘贴纸、塑料板、白板和标记器，你可以对屏幕布局进行构思，而并不必关心那些按钮和小装饰物应该出现在什么位置上</a:t>
            </a:r>
            <a:endParaRPr lang="zh-CN" altLang="en-US" b="1" dirty="0"/>
          </a:p>
        </p:txBody>
      </p:sp>
      <p:sp>
        <p:nvSpPr>
          <p:cNvPr id="15" name="文本框 14"/>
          <p:cNvSpPr txBox="1"/>
          <p:nvPr/>
        </p:nvSpPr>
        <p:spPr>
          <a:xfrm>
            <a:off x="837282" y="4987726"/>
            <a:ext cx="10516516" cy="368300"/>
          </a:xfrm>
          <a:prstGeom prst="rect">
            <a:avLst/>
          </a:prstGeom>
          <a:noFill/>
          <a:ln>
            <a:solidFill>
              <a:srgbClr val="7030A0"/>
            </a:solidFill>
          </a:ln>
        </p:spPr>
        <p:txBody>
          <a:bodyPr wrap="square">
            <a:spAutoFit/>
          </a:bodyPr>
          <a:lstStyle/>
          <a:p>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4</a:t>
            </a:r>
            <a:r>
              <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）若用户愿意提供反馈，将引起多页书面原型极充分的改变</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left)">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bldLvl="0" animBg="1"/>
      <p:bldP spid="9" grpId="0"/>
      <p:bldP spid="11" grpId="0" bldLvl="0" animBg="1"/>
      <p:bldP spid="12" grpId="0" bldLvl="0" animBg="1"/>
      <p:bldP spid="13" grpId="0" bldLvl="0" animBg="1"/>
      <p:bldP spid="1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44160" y="1721227"/>
            <a:ext cx="7673974" cy="540000"/>
            <a:chOff x="1356180" y="2291626"/>
            <a:chExt cx="6808106" cy="540000"/>
          </a:xfrm>
        </p:grpSpPr>
        <p:pic>
          <p:nvPicPr>
            <p:cNvPr id="10" name="图形 9" descr="困惑的人"/>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6180" y="2291626"/>
              <a:ext cx="540000" cy="540000"/>
            </a:xfrm>
            <a:prstGeom prst="rect">
              <a:avLst/>
            </a:prstGeom>
          </p:spPr>
        </p:pic>
        <p:sp>
          <p:nvSpPr>
            <p:cNvPr id="4" name="文本框 3"/>
            <p:cNvSpPr txBox="1"/>
            <p:nvPr/>
          </p:nvSpPr>
          <p:spPr>
            <a:xfrm>
              <a:off x="1836964" y="2392136"/>
              <a:ext cx="6327322" cy="368300"/>
            </a:xfrm>
            <a:prstGeom prst="rect">
              <a:avLst/>
            </a:prstGeom>
            <a:solidFill>
              <a:schemeClr val="accent1">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用户表达：“我需要在</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File</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菜单中选择</a:t>
              </a:r>
              <a:r>
                <a:rPr kumimoji="0" lang="en-US" altLang="zh-CN" sz="1800" b="1"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PrintPreview</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选项。”</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6" name="箭头: 右 5"/>
          <p:cNvSpPr/>
          <p:nvPr/>
        </p:nvSpPr>
        <p:spPr>
          <a:xfrm rot="5400000">
            <a:off x="5444932" y="2126268"/>
            <a:ext cx="318407" cy="498022"/>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1851972" y="2575048"/>
            <a:ext cx="7166161" cy="368300"/>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模仿计算机的人就会把关于显示方面的纸张和索引卡给用户看。</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5" name="文本框 24"/>
          <p:cNvSpPr txBox="1"/>
          <p:nvPr/>
        </p:nvSpPr>
        <p:spPr>
          <a:xfrm>
            <a:off x="1860318" y="3317603"/>
            <a:ext cx="7157816" cy="645160"/>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用户就可以判断这些界面是否是所期望的响应，并且还可以判断所显示的项是否正确。</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6" name="箭头: 右 25"/>
          <p:cNvSpPr/>
          <p:nvPr/>
        </p:nvSpPr>
        <p:spPr>
          <a:xfrm rot="5400000">
            <a:off x="5474868" y="2879186"/>
            <a:ext cx="318407" cy="498022"/>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8" name="图形 7" descr="计算机"/>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4848" y="2493135"/>
            <a:ext cx="540000" cy="540000"/>
          </a:xfrm>
          <a:prstGeom prst="rect">
            <a:avLst/>
          </a:prstGeom>
        </p:spPr>
      </p:pic>
      <p:pic>
        <p:nvPicPr>
          <p:cNvPr id="11" name="图形 10" descr="复选标记"/>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1535" y="3330941"/>
            <a:ext cx="504000" cy="504000"/>
          </a:xfrm>
          <a:prstGeom prst="rect">
            <a:avLst/>
          </a:prstGeom>
        </p:spPr>
      </p:pic>
      <p:sp>
        <p:nvSpPr>
          <p:cNvPr id="28" name="箭头: 右 27"/>
          <p:cNvSpPr/>
          <p:nvPr/>
        </p:nvSpPr>
        <p:spPr>
          <a:xfrm rot="5400000">
            <a:off x="5480311" y="3880279"/>
            <a:ext cx="318407" cy="498022"/>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文本框 28"/>
          <p:cNvSpPr txBox="1"/>
          <p:nvPr/>
        </p:nvSpPr>
        <p:spPr>
          <a:xfrm>
            <a:off x="1857416" y="4294204"/>
            <a:ext cx="7157816" cy="368300"/>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如果有错误，只要用一张新纸或索引卡，重画一张就可以了。</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2" name="图形 31" descr="困惑的人"/>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65931" y="4147429"/>
            <a:ext cx="540000" cy="540000"/>
          </a:xfrm>
          <a:prstGeom prst="rect">
            <a:avLst/>
          </a:prstGeom>
        </p:spPr>
      </p:pic>
      <p:sp>
        <p:nvSpPr>
          <p:cNvPr id="27" name="矩形: 圆角 26"/>
          <p:cNvSpPr/>
          <p:nvPr/>
        </p:nvSpPr>
        <p:spPr>
          <a:xfrm>
            <a:off x="772205" y="4756538"/>
            <a:ext cx="2188028" cy="457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书面原型优点</a:t>
            </a:r>
            <a:endPar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p:txBody>
      </p:sp>
      <p:sp>
        <p:nvSpPr>
          <p:cNvPr id="35" name="矩形: 圆角 34"/>
          <p:cNvSpPr/>
          <p:nvPr/>
        </p:nvSpPr>
        <p:spPr>
          <a:xfrm>
            <a:off x="826634" y="1309992"/>
            <a:ext cx="2133599" cy="457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用户评价模型</a:t>
            </a:r>
            <a:endParaRPr kumimoji="0" lang="zh-CN" altLang="en-US" sz="18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dirty="0" smtClean="0">
              <a:solidFill>
                <a:prstClr val="black">
                  <a:tint val="75000"/>
                </a:prstClr>
              </a:solidFill>
            </a:endParaRPr>
          </a:p>
        </p:txBody>
      </p:sp>
      <p:sp>
        <p:nvSpPr>
          <p:cNvPr id="21"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2"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8</a:t>
            </a:r>
            <a:r>
              <a:rPr lang="zh-CN" altLang="en-US" sz="2000" b="1" kern="0" dirty="0">
                <a:latin typeface="宋体" panose="02010600030101010101" pitchFamily="2" charset="-122"/>
                <a:ea typeface="宋体" panose="02010600030101010101" pitchFamily="2" charset="-122"/>
                <a:sym typeface="宋体" panose="02010600030101010101" pitchFamily="2" charset="-122"/>
              </a:rPr>
              <a:t>）书面原型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3" name="文本框 22"/>
          <p:cNvSpPr txBox="1"/>
          <p:nvPr/>
        </p:nvSpPr>
        <p:spPr>
          <a:xfrm>
            <a:off x="947451" y="5309627"/>
            <a:ext cx="9970265" cy="368300"/>
          </a:xfrm>
          <a:prstGeom prst="rect">
            <a:avLst/>
          </a:prstGeom>
          <a:noFill/>
          <a:ln w="15875">
            <a:solidFill>
              <a:schemeClr val="accent2"/>
            </a:solidFill>
            <a:prstDash val="dash"/>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）书面原型方便了原型的快速反复性，而在需求开发中反复性是一个关键的成功因素</a:t>
            </a: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4" name="文本框 23"/>
          <p:cNvSpPr txBox="1"/>
          <p:nvPr/>
        </p:nvSpPr>
        <p:spPr>
          <a:xfrm>
            <a:off x="947450" y="5777257"/>
            <a:ext cx="9970266" cy="645160"/>
          </a:xfrm>
          <a:prstGeom prst="rect">
            <a:avLst/>
          </a:prstGeom>
          <a:noFill/>
          <a:ln>
            <a:solidFill>
              <a:srgbClr val="7030A0"/>
            </a:solidFill>
            <a:prstDash val="dash"/>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）在运用自动化工具建立详细用户界面原型，构造一个进化型原型或者从事传统设计和构造活动之前，书面原型对于精化需求是一种优秀的技术，它还提供了一个管理客户期望的有用工具</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0" name="矩形 29"/>
          <p:cNvSpPr/>
          <p:nvPr/>
        </p:nvSpPr>
        <p:spPr>
          <a:xfrm>
            <a:off x="772205" y="4764886"/>
            <a:ext cx="10266696" cy="172425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1" name="矩形 30"/>
          <p:cNvSpPr/>
          <p:nvPr/>
        </p:nvSpPr>
        <p:spPr>
          <a:xfrm>
            <a:off x="777062" y="1319873"/>
            <a:ext cx="10266696" cy="3367556"/>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ppt_x</p:attrName>
                                        </p:attrNameLst>
                                      </p:cBhvr>
                                      <p:tavLst>
                                        <p:tav tm="0">
                                          <p:val>
                                            <p:strVal val="#ppt_x+#ppt_w*1.125000"/>
                                          </p:val>
                                        </p:tav>
                                        <p:tav tm="100000">
                                          <p:val>
                                            <p:strVal val="#ppt_x"/>
                                          </p:val>
                                        </p:tav>
                                      </p:tavLst>
                                    </p:anim>
                                    <p:animEffect transition="in" filter="wipe(left)">
                                      <p:cBhvr>
                                        <p:cTn id="8" dur="500"/>
                                        <p:tgtEl>
                                          <p:spTgt spid="2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bldLvl="0" animBg="1"/>
      <p:bldP spid="25" grpId="0" bldLvl="0" animBg="1"/>
      <p:bldP spid="26" grpId="0" animBg="1"/>
      <p:bldP spid="28" grpId="0" animBg="1"/>
      <p:bldP spid="29" grpId="0" bldLvl="0" animBg="1"/>
      <p:bldP spid="27" grpId="0" animBg="1"/>
      <p:bldP spid="35" grpId="0" animBg="1"/>
      <p:bldP spid="22" grpId="0"/>
      <p:bldP spid="23" grpId="0" bldLvl="0" animBg="1"/>
      <p:bldP spid="24" grpId="0" bldLvl="0" animBg="1"/>
      <p:bldP spid="30"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698500" y="1539735"/>
            <a:ext cx="4776883" cy="4001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mj-ea"/>
                <a:ea typeface="+mj-ea"/>
                <a:cs typeface="+mn-cs"/>
              </a:rPr>
              <a:t>建立电子抛弃型原型可使用的工具：</a:t>
            </a:r>
            <a:endParaRPr kumimoji="0" lang="zh-CN" altLang="en-US" sz="2000" b="1" i="0" u="none" strike="noStrike" kern="1200" cap="none" spc="0" normalizeH="0" baseline="0" noProof="0" dirty="0">
              <a:ln>
                <a:noFill/>
              </a:ln>
              <a:solidFill>
                <a:srgbClr val="FF0000"/>
              </a:solidFill>
              <a:effectLst/>
              <a:uLnTx/>
              <a:uFillTx/>
              <a:latin typeface="+mj-ea"/>
              <a:ea typeface="+mj-ea"/>
              <a:cs typeface="+mn-cs"/>
            </a:endParaRPr>
          </a:p>
        </p:txBody>
      </p:sp>
      <p:sp>
        <p:nvSpPr>
          <p:cNvPr id="14" name="任意多边形: 形状 13"/>
          <p:cNvSpPr/>
          <p:nvPr/>
        </p:nvSpPr>
        <p:spPr>
          <a:xfrm>
            <a:off x="1306229" y="2386287"/>
            <a:ext cx="5986938" cy="729598"/>
          </a:xfrm>
          <a:custGeom>
            <a:avLst/>
            <a:gdLst>
              <a:gd name="connsiteX0" fmla="*/ 0 w 5948887"/>
              <a:gd name="connsiteY0" fmla="*/ 0 h 729596"/>
              <a:gd name="connsiteX1" fmla="*/ 5584089 w 5948887"/>
              <a:gd name="connsiteY1" fmla="*/ 0 h 729596"/>
              <a:gd name="connsiteX2" fmla="*/ 5948887 w 5948887"/>
              <a:gd name="connsiteY2" fmla="*/ 364798 h 729596"/>
              <a:gd name="connsiteX3" fmla="*/ 5584089 w 5948887"/>
              <a:gd name="connsiteY3" fmla="*/ 729596 h 729596"/>
              <a:gd name="connsiteX4" fmla="*/ 0 w 5948887"/>
              <a:gd name="connsiteY4" fmla="*/ 729596 h 729596"/>
              <a:gd name="connsiteX5" fmla="*/ 0 w 5948887"/>
              <a:gd name="connsiteY5" fmla="*/ 0 h 72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8887" h="729596">
                <a:moveTo>
                  <a:pt x="5948887" y="729595"/>
                </a:moveTo>
                <a:lnTo>
                  <a:pt x="364798" y="729595"/>
                </a:lnTo>
                <a:lnTo>
                  <a:pt x="0" y="364798"/>
                </a:lnTo>
                <a:lnTo>
                  <a:pt x="364798" y="1"/>
                </a:lnTo>
                <a:lnTo>
                  <a:pt x="5948887" y="1"/>
                </a:lnTo>
                <a:lnTo>
                  <a:pt x="5948887" y="729595"/>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04131" tIns="68581" rIns="128016" bIns="68581" numCol="1" spcCol="1270" anchor="ctr" anchorCtr="0">
            <a:noAutofit/>
          </a:bodyPr>
          <a:lstStyle/>
          <a:p>
            <a:pPr marL="0" lvl="0" indent="0" algn="ctr" defTabSz="800100">
              <a:lnSpc>
                <a:spcPct val="90000"/>
              </a:lnSpc>
              <a:spcBef>
                <a:spcPct val="0"/>
              </a:spcBef>
              <a:spcAft>
                <a:spcPct val="35000"/>
              </a:spcAft>
              <a:buFont typeface="Wingdings" panose="05000000000000000000" pitchFamily="2" charset="2"/>
              <a:buNone/>
            </a:pPr>
            <a:r>
              <a:rPr lang="zh-CN" altLang="en-US" sz="1800" b="1" kern="1200" dirty="0">
                <a:latin typeface="微软雅黑" panose="020B0503020204020204" pitchFamily="34" charset="-122"/>
                <a:ea typeface="微软雅黑" panose="020B0503020204020204" pitchFamily="34" charset="-122"/>
              </a:rPr>
              <a:t>编程语言（如：</a:t>
            </a:r>
            <a:r>
              <a:rPr lang="en-US" altLang="zh-CN" sz="1800" b="1" kern="1200" dirty="0">
                <a:latin typeface="Times New Roman" panose="02020603050405020304" pitchFamily="2" charset="0"/>
                <a:ea typeface="微软雅黑" panose="020B0503020204020204" pitchFamily="34" charset="-122"/>
                <a:cs typeface="Times New Roman" panose="02020603050405020304" pitchFamily="2" charset="0"/>
              </a:rPr>
              <a:t>Microsoft Visual Basic, IBM </a:t>
            </a:r>
            <a:r>
              <a:rPr lang="en-US" altLang="zh-CN" sz="1800" b="1" kern="1200" dirty="0" err="1">
                <a:latin typeface="Times New Roman" panose="02020603050405020304" pitchFamily="2" charset="0"/>
                <a:ea typeface="微软雅黑" panose="020B0503020204020204" pitchFamily="34" charset="-122"/>
                <a:cs typeface="Times New Roman" panose="02020603050405020304" pitchFamily="2" charset="0"/>
              </a:rPr>
              <a:t>VisualAge</a:t>
            </a:r>
            <a:r>
              <a:rPr lang="en-US" altLang="zh-CN" sz="1800" b="1" kern="1200" dirty="0">
                <a:latin typeface="Times New Roman" panose="02020603050405020304" pitchFamily="2" charset="0"/>
                <a:ea typeface="微软雅黑" panose="020B0503020204020204" pitchFamily="34" charset="-122"/>
                <a:cs typeface="Times New Roman" panose="02020603050405020304" pitchFamily="2" charset="0"/>
              </a:rPr>
              <a:t> Smalltalk</a:t>
            </a:r>
            <a:r>
              <a:rPr lang="zh-CN" altLang="en-US" sz="1800" b="1" kern="1200" dirty="0">
                <a:latin typeface="Times New Roman" panose="02020603050405020304" pitchFamily="2" charset="0"/>
                <a:ea typeface="微软雅黑" panose="020B0503020204020204" pitchFamily="34" charset="-122"/>
                <a:cs typeface="Times New Roman" panose="02020603050405020304" pitchFamily="2" charset="0"/>
              </a:rPr>
              <a:t>和</a:t>
            </a:r>
            <a:r>
              <a:rPr lang="en-US" altLang="zh-CN" sz="1800" b="1" kern="1200" dirty="0" err="1">
                <a:latin typeface="Times New Roman" panose="02020603050405020304" pitchFamily="2" charset="0"/>
                <a:ea typeface="微软雅黑" panose="020B0503020204020204" pitchFamily="34" charset="-122"/>
                <a:cs typeface="Times New Roman" panose="02020603050405020304" pitchFamily="2" charset="0"/>
              </a:rPr>
              <a:t>Inprise</a:t>
            </a:r>
            <a:r>
              <a:rPr lang="en-US" altLang="zh-CN" sz="1800" b="1" kern="1200" dirty="0">
                <a:latin typeface="Times New Roman" panose="02020603050405020304" pitchFamily="2" charset="0"/>
                <a:ea typeface="微软雅黑" panose="020B0503020204020204" pitchFamily="34" charset="-122"/>
                <a:cs typeface="Times New Roman" panose="02020603050405020304" pitchFamily="2" charset="0"/>
              </a:rPr>
              <a:t> Delphi</a:t>
            </a:r>
            <a:r>
              <a:rPr lang="zh-CN" altLang="en-US" sz="1800" b="1" kern="1200" dirty="0">
                <a:latin typeface="微软雅黑" panose="020B0503020204020204" pitchFamily="34" charset="-122"/>
                <a:ea typeface="微软雅黑" panose="020B0503020204020204" pitchFamily="34" charset="-122"/>
              </a:rPr>
              <a:t>）</a:t>
            </a:r>
            <a:endParaRPr lang="zh-CN" altLang="en-US" sz="1800" b="1" kern="1200" dirty="0"/>
          </a:p>
        </p:txBody>
      </p:sp>
      <p:sp>
        <p:nvSpPr>
          <p:cNvPr id="15" name="椭圆 14"/>
          <p:cNvSpPr/>
          <p:nvPr/>
        </p:nvSpPr>
        <p:spPr>
          <a:xfrm>
            <a:off x="941429" y="2386288"/>
            <a:ext cx="734263" cy="729596"/>
          </a:xfrm>
          <a:prstGeom prst="ellipse">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16" name="任意多边形: 形状 15"/>
          <p:cNvSpPr/>
          <p:nvPr/>
        </p:nvSpPr>
        <p:spPr>
          <a:xfrm>
            <a:off x="1306229" y="3298284"/>
            <a:ext cx="5986938" cy="729598"/>
          </a:xfrm>
          <a:custGeom>
            <a:avLst/>
            <a:gdLst>
              <a:gd name="connsiteX0" fmla="*/ 0 w 5948887"/>
              <a:gd name="connsiteY0" fmla="*/ 0 h 729596"/>
              <a:gd name="connsiteX1" fmla="*/ 5584089 w 5948887"/>
              <a:gd name="connsiteY1" fmla="*/ 0 h 729596"/>
              <a:gd name="connsiteX2" fmla="*/ 5948887 w 5948887"/>
              <a:gd name="connsiteY2" fmla="*/ 364798 h 729596"/>
              <a:gd name="connsiteX3" fmla="*/ 5584089 w 5948887"/>
              <a:gd name="connsiteY3" fmla="*/ 729596 h 729596"/>
              <a:gd name="connsiteX4" fmla="*/ 0 w 5948887"/>
              <a:gd name="connsiteY4" fmla="*/ 729596 h 729596"/>
              <a:gd name="connsiteX5" fmla="*/ 0 w 5948887"/>
              <a:gd name="connsiteY5" fmla="*/ 0 h 72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8887" h="729596">
                <a:moveTo>
                  <a:pt x="5948887" y="729595"/>
                </a:moveTo>
                <a:lnTo>
                  <a:pt x="364798" y="729595"/>
                </a:lnTo>
                <a:lnTo>
                  <a:pt x="0" y="364798"/>
                </a:lnTo>
                <a:lnTo>
                  <a:pt x="364798" y="1"/>
                </a:lnTo>
                <a:lnTo>
                  <a:pt x="5948887" y="1"/>
                </a:lnTo>
                <a:lnTo>
                  <a:pt x="5948887" y="729595"/>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04131" tIns="60961" rIns="113792" bIns="60961"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zh-CN" altLang="en-US" b="1" kern="1200" dirty="0">
                <a:latin typeface="微软雅黑" panose="020B0503020204020204" pitchFamily="34" charset="-122"/>
                <a:ea typeface="微软雅黑" panose="020B0503020204020204" pitchFamily="34" charset="-122"/>
              </a:rPr>
              <a:t>脚本语言</a:t>
            </a:r>
            <a:endParaRPr lang="zh-CN" altLang="en-US" b="1" kern="1200" dirty="0">
              <a:latin typeface="微软雅黑" panose="020B0503020204020204" pitchFamily="34" charset="-122"/>
              <a:ea typeface="微软雅黑" panose="020B0503020204020204" pitchFamily="34" charset="-122"/>
            </a:endParaRPr>
          </a:p>
        </p:txBody>
      </p:sp>
      <p:sp>
        <p:nvSpPr>
          <p:cNvPr id="17" name="椭圆 16"/>
          <p:cNvSpPr/>
          <p:nvPr/>
        </p:nvSpPr>
        <p:spPr>
          <a:xfrm>
            <a:off x="941429" y="3298285"/>
            <a:ext cx="734263" cy="729596"/>
          </a:xfrm>
          <a:prstGeom prst="ellipse">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18" name="任意多边形: 形状 17"/>
          <p:cNvSpPr/>
          <p:nvPr/>
        </p:nvSpPr>
        <p:spPr>
          <a:xfrm>
            <a:off x="1306229" y="4210280"/>
            <a:ext cx="5986938" cy="729597"/>
          </a:xfrm>
          <a:custGeom>
            <a:avLst/>
            <a:gdLst>
              <a:gd name="connsiteX0" fmla="*/ 0 w 5948887"/>
              <a:gd name="connsiteY0" fmla="*/ 0 h 729596"/>
              <a:gd name="connsiteX1" fmla="*/ 5584089 w 5948887"/>
              <a:gd name="connsiteY1" fmla="*/ 0 h 729596"/>
              <a:gd name="connsiteX2" fmla="*/ 5948887 w 5948887"/>
              <a:gd name="connsiteY2" fmla="*/ 364798 h 729596"/>
              <a:gd name="connsiteX3" fmla="*/ 5584089 w 5948887"/>
              <a:gd name="connsiteY3" fmla="*/ 729596 h 729596"/>
              <a:gd name="connsiteX4" fmla="*/ 0 w 5948887"/>
              <a:gd name="connsiteY4" fmla="*/ 729596 h 729596"/>
              <a:gd name="connsiteX5" fmla="*/ 0 w 5948887"/>
              <a:gd name="connsiteY5" fmla="*/ 0 h 72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8887" h="729596">
                <a:moveTo>
                  <a:pt x="5948887" y="729595"/>
                </a:moveTo>
                <a:lnTo>
                  <a:pt x="364798" y="729595"/>
                </a:lnTo>
                <a:lnTo>
                  <a:pt x="0" y="364798"/>
                </a:lnTo>
                <a:lnTo>
                  <a:pt x="364798" y="1"/>
                </a:lnTo>
                <a:lnTo>
                  <a:pt x="5948887" y="1"/>
                </a:lnTo>
                <a:lnTo>
                  <a:pt x="5948887" y="729595"/>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04131" tIns="60961" rIns="113792" bIns="6096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zh-CN" altLang="en-US" b="1" kern="1200" dirty="0">
                <a:latin typeface="微软雅黑" panose="020B0503020204020204" pitchFamily="34" charset="-122"/>
                <a:ea typeface="微软雅黑" panose="020B0503020204020204" pitchFamily="34" charset="-122"/>
              </a:rPr>
              <a:t>商品原型制作工具包、屏幕绘图器</a:t>
            </a:r>
            <a:r>
              <a:rPr lang="zh-CN" altLang="en-US" b="1" dirty="0">
                <a:latin typeface="微软雅黑" panose="020B0503020204020204" pitchFamily="34" charset="-122"/>
                <a:ea typeface="微软雅黑" panose="020B0503020204020204" pitchFamily="34" charset="-122"/>
              </a:rPr>
              <a:t>、</a:t>
            </a:r>
            <a:r>
              <a:rPr lang="zh-CN" altLang="en-US" b="1" kern="1200" dirty="0">
                <a:latin typeface="微软雅黑" panose="020B0503020204020204" pitchFamily="34" charset="-122"/>
                <a:ea typeface="微软雅黑" panose="020B0503020204020204" pitchFamily="34" charset="-122"/>
              </a:rPr>
              <a:t>图形用户界面生成器</a:t>
            </a:r>
            <a:endParaRPr lang="zh-CN" altLang="en-US" b="1" kern="1200" dirty="0"/>
          </a:p>
        </p:txBody>
      </p:sp>
      <p:sp>
        <p:nvSpPr>
          <p:cNvPr id="19" name="椭圆 18"/>
          <p:cNvSpPr/>
          <p:nvPr/>
        </p:nvSpPr>
        <p:spPr>
          <a:xfrm>
            <a:off x="941429" y="4210281"/>
            <a:ext cx="734263" cy="729596"/>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8" name="矩形: 圆角 7"/>
          <p:cNvSpPr/>
          <p:nvPr/>
        </p:nvSpPr>
        <p:spPr>
          <a:xfrm>
            <a:off x="698500" y="5550243"/>
            <a:ext cx="10795000" cy="806107"/>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45720" rIns="91440" bIns="45720" rtlCol="0" anchor="ctr"/>
          <a:lstStyle/>
          <a:p>
            <a:pPr>
              <a:defRPr/>
            </a:pPr>
            <a:r>
              <a:rPr lang="en-US" altLang="zh-CN" sz="2000" b="1" dirty="0">
                <a:solidFill>
                  <a:schemeClr val="tx1"/>
                </a:solidFill>
                <a:latin typeface="+mj-ea"/>
                <a:ea typeface="+mj-ea"/>
              </a:rPr>
              <a:t>1</a:t>
            </a:r>
            <a:r>
              <a:rPr lang="zh-CN" altLang="en-US" sz="2000" b="1" dirty="0">
                <a:solidFill>
                  <a:schemeClr val="tx1"/>
                </a:solidFill>
                <a:latin typeface="+mj-ea"/>
                <a:ea typeface="+mj-ea"/>
              </a:rPr>
              <a:t>）合适的工具可以使你迅速地实现并更改用户界面组件，而不管在界面后面的代码效率的高低</a:t>
            </a:r>
            <a:endParaRPr lang="en-US" altLang="zh-CN" sz="2000" b="1" dirty="0">
              <a:solidFill>
                <a:schemeClr val="tx1"/>
              </a:solidFill>
              <a:latin typeface="+mj-ea"/>
              <a:ea typeface="+mj-ea"/>
            </a:endParaRPr>
          </a:p>
          <a:p>
            <a:pPr>
              <a:defRPr/>
            </a:pPr>
            <a:r>
              <a:rPr lang="en-US" altLang="zh-CN" sz="2000" b="1" dirty="0">
                <a:solidFill>
                  <a:schemeClr val="tx1"/>
                </a:solidFill>
                <a:latin typeface="+mj-ea"/>
                <a:ea typeface="+mj-ea"/>
              </a:rPr>
              <a:t>2</a:t>
            </a:r>
            <a:r>
              <a:rPr lang="zh-CN" altLang="en-US" sz="2000" b="1" dirty="0">
                <a:solidFill>
                  <a:schemeClr val="tx1"/>
                </a:solidFill>
                <a:latin typeface="+mj-ea"/>
                <a:ea typeface="+mj-ea"/>
              </a:rPr>
              <a:t>）如果你正在建立一个演化式模型，那么你必须一开始就使用产品开发工具。</a:t>
            </a:r>
            <a:endParaRPr lang="zh-CN" altLang="en-US" sz="2000" b="1" dirty="0">
              <a:solidFill>
                <a:schemeClr val="tx1"/>
              </a:solidFill>
              <a:latin typeface="+mj-ea"/>
              <a:ea typeface="+mj-ea"/>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0"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1"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9</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）电子原型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9" name="矩形 8"/>
          <p:cNvSpPr/>
          <p:nvPr/>
        </p:nvSpPr>
        <p:spPr>
          <a:xfrm>
            <a:off x="660399" y="2248242"/>
            <a:ext cx="7149947" cy="2830533"/>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 name="对话气泡: 矩形 2"/>
          <p:cNvSpPr/>
          <p:nvPr/>
        </p:nvSpPr>
        <p:spPr>
          <a:xfrm rot="5400000">
            <a:off x="8447345" y="2172321"/>
            <a:ext cx="2830533" cy="2982376"/>
          </a:xfrm>
          <a:prstGeom prst="wedgeRectCallout">
            <a:avLst>
              <a:gd name="adj1" fmla="val -15196"/>
              <a:gd name="adj2" fmla="val 6794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文本框 11"/>
          <p:cNvSpPr txBox="1"/>
          <p:nvPr/>
        </p:nvSpPr>
        <p:spPr>
          <a:xfrm>
            <a:off x="8448542" y="2519805"/>
            <a:ext cx="2820317" cy="1753235"/>
          </a:xfrm>
          <a:prstGeom prst="rect">
            <a:avLst/>
          </a:prstGeom>
          <a:noFill/>
        </p:spPr>
        <p:txBody>
          <a:bodyPr wrap="square">
            <a:spAutoFit/>
          </a:bodyPr>
          <a:lstStyle/>
          <a:p>
            <a:r>
              <a:rPr kumimoji="0" lang="zh-CN" altLang="en-US" sz="1800" b="1" i="0" u="none" strike="noStrike" kern="1200" cap="none" spc="0" normalizeH="0" baseline="0" noProof="0" dirty="0">
                <a:ln>
                  <a:noFill/>
                </a:ln>
                <a:effectLst/>
                <a:uLnTx/>
                <a:uFillTx/>
                <a:latin typeface="Calibri" panose="020F0502020204030204"/>
                <a:ea typeface="宋体" panose="02010600030101010101" pitchFamily="2" charset="-122"/>
                <a:cs typeface="+mn-cs"/>
              </a:rPr>
              <a:t>例如：</a:t>
            </a:r>
            <a:endParaRPr kumimoji="0" lang="en-US" altLang="zh-CN" sz="1800" b="1" i="0" u="none" strike="noStrike" kern="1200" cap="none" spc="0" normalizeH="0" baseline="0" noProof="0" dirty="0">
              <a:ln>
                <a:noFill/>
              </a:ln>
              <a:effectLst/>
              <a:uLnTx/>
              <a:uFillTx/>
              <a:latin typeface="Calibri" panose="020F0502020204030204"/>
              <a:ea typeface="宋体" panose="02010600030101010101" pitchFamily="2" charset="-122"/>
              <a:cs typeface="+mn-cs"/>
            </a:endParaRPr>
          </a:p>
          <a:p>
            <a:r>
              <a:rPr kumimoji="0" lang="en-US" altLang="zh-CN"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Web</a:t>
            </a:r>
            <a:r>
              <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开发中使用可以快速修改的</a:t>
            </a:r>
            <a:r>
              <a:rPr kumimoji="0" lang="en-US" altLang="zh-CN"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HTML</a:t>
            </a:r>
            <a:r>
              <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页</a:t>
            </a:r>
            <a:r>
              <a:rPr kumimoji="0" lang="en-US" altLang="zh-CN"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超文本标注语言</a:t>
            </a:r>
            <a:r>
              <a:rPr kumimoji="0" lang="en-US" altLang="zh-CN"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1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，它对建立澄清需求而不去探索特定的用户界面设计的原型非常有用</a:t>
            </a:r>
            <a:endParaRPr lang="zh-CN" altLang="en-US" b="1" dirty="0"/>
          </a:p>
        </p:txBody>
      </p:sp>
      <p:sp>
        <p:nvSpPr>
          <p:cNvPr id="20" name="箭头: 下 19"/>
          <p:cNvSpPr/>
          <p:nvPr/>
        </p:nvSpPr>
        <p:spPr>
          <a:xfrm>
            <a:off x="4737253" y="5148224"/>
            <a:ext cx="440675" cy="332569"/>
          </a:xfrm>
          <a:prstGeom prst="down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箭头: 下 20"/>
          <p:cNvSpPr/>
          <p:nvPr/>
        </p:nvSpPr>
        <p:spPr>
          <a:xfrm>
            <a:off x="9638362" y="5148223"/>
            <a:ext cx="440675" cy="332569"/>
          </a:xfrm>
          <a:prstGeom prst="down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lef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6" grpId="0" animBg="1"/>
      <p:bldP spid="18" grpId="0" animBg="1"/>
      <p:bldP spid="8" grpId="0" animBg="1"/>
      <p:bldP spid="11" grpId="0"/>
      <p:bldP spid="9" grpId="0" animBg="1"/>
      <p:bldP spid="3" grpId="0" animBg="1"/>
      <p:bldP spid="12" grpId="0"/>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660401" y="1690007"/>
            <a:ext cx="1020536" cy="52251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rPr>
              <a:t>步骤</a:t>
            </a:r>
            <a:endPar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endParaRPr>
          </a:p>
        </p:txBody>
      </p:sp>
      <p:sp>
        <p:nvSpPr>
          <p:cNvPr id="13" name="矩形: 圆角 12"/>
          <p:cNvSpPr/>
          <p:nvPr/>
        </p:nvSpPr>
        <p:spPr>
          <a:xfrm>
            <a:off x="1890714" y="1695450"/>
            <a:ext cx="9628186" cy="52251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建立脚本使用户遵从一系列步骤并且回答一些特定的问题以获取所需要的信息</a:t>
            </a:r>
            <a:endParaRPr kumimoji="0" lang="zh-CN" altLang="en-US" sz="18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
        <p:nvSpPr>
          <p:cNvPr id="18" name="矩形: 圆角 17"/>
          <p:cNvSpPr/>
          <p:nvPr/>
        </p:nvSpPr>
        <p:spPr>
          <a:xfrm>
            <a:off x="660401" y="2422071"/>
            <a:ext cx="1020536" cy="52251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rPr>
              <a:t>方式</a:t>
            </a:r>
            <a:endPar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endParaRPr>
          </a:p>
        </p:txBody>
      </p:sp>
      <p:sp>
        <p:nvSpPr>
          <p:cNvPr id="19" name="矩形: 圆角 18"/>
          <p:cNvSpPr/>
          <p:nvPr/>
        </p:nvSpPr>
        <p:spPr>
          <a:xfrm>
            <a:off x="1890714" y="2427514"/>
            <a:ext cx="9628186" cy="52251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宋体" panose="02010600030101010101" pitchFamily="2" charset="-122"/>
                <a:ea typeface="宋体" panose="02010600030101010101" pitchFamily="2" charset="-122"/>
              </a:rPr>
              <a:t>这些活动是对一般的询问“告诉我，你对这个原型的看法如何”的有价值的补充</a:t>
            </a:r>
            <a:endParaRPr lang="zh-CN" altLang="en-US" b="1" dirty="0">
              <a:solidFill>
                <a:schemeClr val="tx1"/>
              </a:solidFill>
              <a:latin typeface="宋体" panose="02010600030101010101" pitchFamily="2" charset="-122"/>
              <a:ea typeface="宋体" panose="02010600030101010101" pitchFamily="2" charset="-122"/>
            </a:endParaRPr>
          </a:p>
        </p:txBody>
      </p:sp>
      <p:sp>
        <p:nvSpPr>
          <p:cNvPr id="20" name="矩形: 圆角 19"/>
          <p:cNvSpPr/>
          <p:nvPr/>
        </p:nvSpPr>
        <p:spPr>
          <a:xfrm>
            <a:off x="660400" y="3230336"/>
            <a:ext cx="1020536" cy="5225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rPr>
              <a:t>结果</a:t>
            </a:r>
            <a:endPar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endParaRPr>
          </a:p>
        </p:txBody>
      </p:sp>
      <p:sp>
        <p:nvSpPr>
          <p:cNvPr id="21" name="矩形: 圆角 20"/>
          <p:cNvSpPr/>
          <p:nvPr/>
        </p:nvSpPr>
        <p:spPr>
          <a:xfrm>
            <a:off x="1890712" y="3235779"/>
            <a:ext cx="9628187" cy="522515"/>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宋体" panose="02010600030101010101" pitchFamily="2" charset="-122"/>
                <a:ea typeface="宋体" panose="02010600030101010101" pitchFamily="2" charset="-122"/>
              </a:rPr>
              <a:t>可以从使用实例和原型描述的功能中获得评价脚本。这一脚本可以让用户执行特定的任务并且指导他们评价你觉得最不确定的原型部分。</a:t>
            </a:r>
            <a:endParaRPr lang="zh-CN" altLang="en-US" b="1" dirty="0">
              <a:solidFill>
                <a:schemeClr val="tx1"/>
              </a:solidFill>
              <a:latin typeface="宋体" panose="02010600030101010101" pitchFamily="2" charset="-122"/>
              <a:ea typeface="宋体" panose="02010600030101010101" pitchFamily="2" charset="-122"/>
            </a:endParaRPr>
          </a:p>
        </p:txBody>
      </p:sp>
      <p:sp>
        <p:nvSpPr>
          <p:cNvPr id="26" name="矩形: 圆角 25"/>
          <p:cNvSpPr/>
          <p:nvPr/>
        </p:nvSpPr>
        <p:spPr>
          <a:xfrm>
            <a:off x="660400" y="3956957"/>
            <a:ext cx="1020536" cy="52251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rPr>
              <a:t>问题</a:t>
            </a:r>
            <a:endPar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endParaRPr>
          </a:p>
        </p:txBody>
      </p:sp>
      <p:sp>
        <p:nvSpPr>
          <p:cNvPr id="27" name="矩形: 圆角 26"/>
          <p:cNvSpPr/>
          <p:nvPr/>
        </p:nvSpPr>
        <p:spPr>
          <a:xfrm>
            <a:off x="1890712" y="3962400"/>
            <a:ext cx="9628187" cy="52251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宋体" panose="02010600030101010101" pitchFamily="2" charset="-122"/>
                <a:ea typeface="宋体" panose="02010600030101010101" pitchFamily="2" charset="-122"/>
              </a:rPr>
              <a:t>在每个任务之后，脚本将为评价者提供特定的与任务有关的问题</a:t>
            </a:r>
            <a:endParaRPr lang="zh-CN" altLang="en-US" b="1" dirty="0">
              <a:solidFill>
                <a:schemeClr val="tx1"/>
              </a:solidFill>
              <a:latin typeface="宋体" panose="02010600030101010101" pitchFamily="2" charset="-122"/>
              <a:ea typeface="宋体" panose="02010600030101010101" pitchFamily="2" charset="-122"/>
            </a:endParaRPr>
          </a:p>
        </p:txBody>
      </p:sp>
      <p:grpSp>
        <p:nvGrpSpPr>
          <p:cNvPr id="8" name="组合 7"/>
          <p:cNvGrpSpPr/>
          <p:nvPr/>
        </p:nvGrpSpPr>
        <p:grpSpPr>
          <a:xfrm>
            <a:off x="1025104" y="4761066"/>
            <a:ext cx="10141792" cy="1603461"/>
            <a:chOff x="1959728" y="4607379"/>
            <a:chExt cx="10836522" cy="1737887"/>
          </a:xfrm>
        </p:grpSpPr>
        <p:sp>
          <p:nvSpPr>
            <p:cNvPr id="7" name="矩形 6"/>
            <p:cNvSpPr/>
            <p:nvPr/>
          </p:nvSpPr>
          <p:spPr>
            <a:xfrm>
              <a:off x="1959728" y="4607379"/>
              <a:ext cx="3168000" cy="8001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1</a:t>
              </a:r>
              <a:r>
                <a:rPr kumimoji="0" lang="zh-CN" altLang="en-US"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）这个原型所实现的功能与你所期望的一致吗</a:t>
              </a: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endPar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sp>
          <p:nvSpPr>
            <p:cNvPr id="28" name="矩形 27"/>
            <p:cNvSpPr/>
            <p:nvPr/>
          </p:nvSpPr>
          <p:spPr>
            <a:xfrm>
              <a:off x="5837366" y="4607379"/>
              <a:ext cx="3168000" cy="8001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2</a:t>
              </a:r>
              <a:r>
                <a:rPr kumimoji="0" lang="zh-CN" altLang="en-US"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）有遗漏的功能吗</a:t>
              </a: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endPar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sp>
          <p:nvSpPr>
            <p:cNvPr id="29" name="矩形 28"/>
            <p:cNvSpPr/>
            <p:nvPr/>
          </p:nvSpPr>
          <p:spPr>
            <a:xfrm>
              <a:off x="9628250" y="4607379"/>
              <a:ext cx="3168000" cy="8001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3</a:t>
              </a:r>
              <a:r>
                <a:rPr kumimoji="0" lang="zh-CN" altLang="en-US"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）你能考虑一下这个原型所没涉及的一些出错情况吗</a:t>
              </a: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    </a:t>
              </a:r>
              <a:endPar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sp>
          <p:nvSpPr>
            <p:cNvPr id="31" name="矩形 30"/>
            <p:cNvSpPr/>
            <p:nvPr/>
          </p:nvSpPr>
          <p:spPr>
            <a:xfrm>
              <a:off x="1959728" y="5545166"/>
              <a:ext cx="3168000" cy="8001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4</a:t>
              </a:r>
              <a:r>
                <a:rPr kumimoji="0" lang="zh-CN" altLang="en-US"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）有多余的功能吗</a:t>
              </a: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endPar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sp>
          <p:nvSpPr>
            <p:cNvPr id="32" name="矩形 31"/>
            <p:cNvSpPr/>
            <p:nvPr/>
          </p:nvSpPr>
          <p:spPr>
            <a:xfrm>
              <a:off x="5837366" y="5532016"/>
              <a:ext cx="3168000" cy="8001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5</a:t>
              </a:r>
              <a:r>
                <a:rPr kumimoji="0" lang="zh-CN" altLang="en-US"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）这些导航对于你意味着怎样的逻辑性和完整性</a:t>
              </a: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endPar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sp>
          <p:nvSpPr>
            <p:cNvPr id="33" name="矩形 32"/>
            <p:cNvSpPr/>
            <p:nvPr/>
          </p:nvSpPr>
          <p:spPr>
            <a:xfrm>
              <a:off x="9628250" y="5532016"/>
              <a:ext cx="3168000" cy="8001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6</a:t>
              </a:r>
              <a:r>
                <a:rPr kumimoji="0" lang="zh-CN" altLang="en-US"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）有更简单的方法来完成这一任务吗</a:t>
              </a:r>
              <a:r>
                <a:rPr kumimoji="0" lang="en-US" altLang="zh-CN"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endParaRPr kumimoji="0" lang="zh-CN" altLang="en-US"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gr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24"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5"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10</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）原型评价</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3" name="对话气泡: 矩形 2"/>
          <p:cNvSpPr/>
          <p:nvPr/>
        </p:nvSpPr>
        <p:spPr>
          <a:xfrm rot="10800000">
            <a:off x="700838" y="4645478"/>
            <a:ext cx="10818060" cy="1843658"/>
          </a:xfrm>
          <a:prstGeom prst="wedgeRectCallout">
            <a:avLst>
              <a:gd name="adj1" fmla="val -12075"/>
              <a:gd name="adj2" fmla="val 58317"/>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left)">
                                      <p:cBhvr>
                                        <p:cTn id="8" dur="500"/>
                                        <p:tgtEl>
                                          <p:spTgt spid="2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8" grpId="0" animBg="1"/>
      <p:bldP spid="19" grpId="0" animBg="1"/>
      <p:bldP spid="20" grpId="0" animBg="1"/>
      <p:bldP spid="21" grpId="0" animBg="1"/>
      <p:bldP spid="26" grpId="0" animBg="1"/>
      <p:bldP spid="27" grpId="0" animBg="1"/>
      <p:bldP spid="25" grpId="0"/>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698500" y="3105957"/>
            <a:ext cx="10795000" cy="574499"/>
            <a:chOff x="1990876" y="4080204"/>
            <a:chExt cx="8784850" cy="574498"/>
          </a:xfrm>
        </p:grpSpPr>
        <p:sp>
          <p:nvSpPr>
            <p:cNvPr id="32" name="矩形 31"/>
            <p:cNvSpPr/>
            <p:nvPr/>
          </p:nvSpPr>
          <p:spPr>
            <a:xfrm>
              <a:off x="1990876" y="4080204"/>
              <a:ext cx="8784850" cy="57449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Freeform 464"/>
            <p:cNvSpPr>
              <a:spLocks noEditPoints="1"/>
            </p:cNvSpPr>
            <p:nvPr/>
          </p:nvSpPr>
          <p:spPr bwMode="auto">
            <a:xfrm>
              <a:off x="2166491" y="4203176"/>
              <a:ext cx="346389" cy="381916"/>
            </a:xfrm>
            <a:custGeom>
              <a:avLst/>
              <a:gdLst>
                <a:gd name="T0" fmla="*/ 35 w 117"/>
                <a:gd name="T1" fmla="*/ 114 h 129"/>
                <a:gd name="T2" fmla="*/ 46 w 117"/>
                <a:gd name="T3" fmla="*/ 101 h 129"/>
                <a:gd name="T4" fmla="*/ 51 w 117"/>
                <a:gd name="T5" fmla="*/ 87 h 129"/>
                <a:gd name="T6" fmla="*/ 48 w 117"/>
                <a:gd name="T7" fmla="*/ 79 h 129"/>
                <a:gd name="T8" fmla="*/ 72 w 117"/>
                <a:gd name="T9" fmla="*/ 87 h 129"/>
                <a:gd name="T10" fmla="*/ 68 w 117"/>
                <a:gd name="T11" fmla="*/ 87 h 129"/>
                <a:gd name="T12" fmla="*/ 73 w 117"/>
                <a:gd name="T13" fmla="*/ 101 h 129"/>
                <a:gd name="T14" fmla="*/ 86 w 117"/>
                <a:gd name="T15" fmla="*/ 114 h 129"/>
                <a:gd name="T16" fmla="*/ 97 w 117"/>
                <a:gd name="T17" fmla="*/ 129 h 129"/>
                <a:gd name="T18" fmla="*/ 22 w 117"/>
                <a:gd name="T19" fmla="*/ 114 h 129"/>
                <a:gd name="T20" fmla="*/ 35 w 117"/>
                <a:gd name="T21" fmla="*/ 114 h 129"/>
                <a:gd name="T22" fmla="*/ 46 w 117"/>
                <a:gd name="T23" fmla="*/ 61 h 129"/>
                <a:gd name="T24" fmla="*/ 44 w 117"/>
                <a:gd name="T25" fmla="*/ 66 h 129"/>
                <a:gd name="T26" fmla="*/ 37 w 117"/>
                <a:gd name="T27" fmla="*/ 61 h 129"/>
                <a:gd name="T28" fmla="*/ 33 w 117"/>
                <a:gd name="T29" fmla="*/ 55 h 129"/>
                <a:gd name="T30" fmla="*/ 33 w 117"/>
                <a:gd name="T31" fmla="*/ 54 h 129"/>
                <a:gd name="T32" fmla="*/ 39 w 117"/>
                <a:gd name="T33" fmla="*/ 33 h 129"/>
                <a:gd name="T34" fmla="*/ 42 w 117"/>
                <a:gd name="T35" fmla="*/ 11 h 129"/>
                <a:gd name="T36" fmla="*/ 48 w 117"/>
                <a:gd name="T37" fmla="*/ 11 h 129"/>
                <a:gd name="T38" fmla="*/ 24 w 117"/>
                <a:gd name="T39" fmla="*/ 19 h 129"/>
                <a:gd name="T40" fmla="*/ 9 w 117"/>
                <a:gd name="T41" fmla="*/ 13 h 129"/>
                <a:gd name="T42" fmla="*/ 13 w 117"/>
                <a:gd name="T43" fmla="*/ 24 h 129"/>
                <a:gd name="T44" fmla="*/ 16 w 117"/>
                <a:gd name="T45" fmla="*/ 33 h 129"/>
                <a:gd name="T46" fmla="*/ 29 w 117"/>
                <a:gd name="T47" fmla="*/ 46 h 129"/>
                <a:gd name="T48" fmla="*/ 33 w 117"/>
                <a:gd name="T49" fmla="*/ 30 h 129"/>
                <a:gd name="T50" fmla="*/ 35 w 117"/>
                <a:gd name="T51" fmla="*/ 13 h 129"/>
                <a:gd name="T52" fmla="*/ 31 w 117"/>
                <a:gd name="T53" fmla="*/ 21 h 129"/>
                <a:gd name="T54" fmla="*/ 24 w 117"/>
                <a:gd name="T55" fmla="*/ 6 h 129"/>
                <a:gd name="T56" fmla="*/ 0 w 117"/>
                <a:gd name="T57" fmla="*/ 6 h 129"/>
                <a:gd name="T58" fmla="*/ 2 w 117"/>
                <a:gd name="T59" fmla="*/ 11 h 129"/>
                <a:gd name="T60" fmla="*/ 11 w 117"/>
                <a:gd name="T61" fmla="*/ 37 h 129"/>
                <a:gd name="T62" fmla="*/ 18 w 117"/>
                <a:gd name="T63" fmla="*/ 46 h 129"/>
                <a:gd name="T64" fmla="*/ 27 w 117"/>
                <a:gd name="T65" fmla="*/ 54 h 129"/>
                <a:gd name="T66" fmla="*/ 26 w 117"/>
                <a:gd name="T67" fmla="*/ 57 h 129"/>
                <a:gd name="T68" fmla="*/ 39 w 117"/>
                <a:gd name="T69" fmla="*/ 72 h 129"/>
                <a:gd name="T70" fmla="*/ 59 w 117"/>
                <a:gd name="T71" fmla="*/ 76 h 129"/>
                <a:gd name="T72" fmla="*/ 79 w 117"/>
                <a:gd name="T73" fmla="*/ 72 h 129"/>
                <a:gd name="T74" fmla="*/ 94 w 117"/>
                <a:gd name="T75" fmla="*/ 57 h 129"/>
                <a:gd name="T76" fmla="*/ 90 w 117"/>
                <a:gd name="T77" fmla="*/ 54 h 129"/>
                <a:gd name="T78" fmla="*/ 99 w 117"/>
                <a:gd name="T79" fmla="*/ 46 h 129"/>
                <a:gd name="T80" fmla="*/ 106 w 117"/>
                <a:gd name="T81" fmla="*/ 37 h 129"/>
                <a:gd name="T82" fmla="*/ 116 w 117"/>
                <a:gd name="T83" fmla="*/ 11 h 129"/>
                <a:gd name="T84" fmla="*/ 112 w 117"/>
                <a:gd name="T85" fmla="*/ 6 h 129"/>
                <a:gd name="T86" fmla="*/ 94 w 117"/>
                <a:gd name="T87" fmla="*/ 6 h 129"/>
                <a:gd name="T88" fmla="*/ 79 w 117"/>
                <a:gd name="T89" fmla="*/ 0 h 129"/>
                <a:gd name="T90" fmla="*/ 20 w 117"/>
                <a:gd name="T91" fmla="*/ 0 h 129"/>
                <a:gd name="T92" fmla="*/ 24 w 117"/>
                <a:gd name="T93" fmla="*/ 6 h 129"/>
                <a:gd name="T94" fmla="*/ 84 w 117"/>
                <a:gd name="T95" fmla="*/ 13 h 129"/>
                <a:gd name="T96" fmla="*/ 94 w 117"/>
                <a:gd name="T97" fmla="*/ 19 h 129"/>
                <a:gd name="T98" fmla="*/ 108 w 117"/>
                <a:gd name="T99" fmla="*/ 13 h 129"/>
                <a:gd name="T100" fmla="*/ 105 w 117"/>
                <a:gd name="T101" fmla="*/ 24 h 129"/>
                <a:gd name="T102" fmla="*/ 101 w 117"/>
                <a:gd name="T103" fmla="*/ 33 h 129"/>
                <a:gd name="T104" fmla="*/ 88 w 117"/>
                <a:gd name="T105" fmla="*/ 46 h 129"/>
                <a:gd name="T106" fmla="*/ 84 w 117"/>
                <a:gd name="T107" fmla="*/ 30 h 129"/>
                <a:gd name="T108" fmla="*/ 84 w 117"/>
                <a:gd name="T109" fmla="*/ 13 h 129"/>
                <a:gd name="T110" fmla="*/ 84 w 117"/>
                <a:gd name="T111"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 h="129">
                  <a:moveTo>
                    <a:pt x="35" y="114"/>
                  </a:moveTo>
                  <a:lnTo>
                    <a:pt x="35" y="114"/>
                  </a:lnTo>
                  <a:lnTo>
                    <a:pt x="40" y="109"/>
                  </a:lnTo>
                  <a:lnTo>
                    <a:pt x="46" y="101"/>
                  </a:lnTo>
                  <a:lnTo>
                    <a:pt x="50" y="94"/>
                  </a:lnTo>
                  <a:lnTo>
                    <a:pt x="51" y="87"/>
                  </a:lnTo>
                  <a:lnTo>
                    <a:pt x="48" y="87"/>
                  </a:lnTo>
                  <a:lnTo>
                    <a:pt x="48" y="79"/>
                  </a:lnTo>
                  <a:lnTo>
                    <a:pt x="72" y="79"/>
                  </a:lnTo>
                  <a:lnTo>
                    <a:pt x="72" y="87"/>
                  </a:lnTo>
                  <a:lnTo>
                    <a:pt x="68" y="87"/>
                  </a:lnTo>
                  <a:lnTo>
                    <a:pt x="68" y="87"/>
                  </a:lnTo>
                  <a:lnTo>
                    <a:pt x="70" y="94"/>
                  </a:lnTo>
                  <a:lnTo>
                    <a:pt x="73" y="101"/>
                  </a:lnTo>
                  <a:lnTo>
                    <a:pt x="79" y="109"/>
                  </a:lnTo>
                  <a:lnTo>
                    <a:pt x="86" y="114"/>
                  </a:lnTo>
                  <a:lnTo>
                    <a:pt x="97" y="114"/>
                  </a:lnTo>
                  <a:lnTo>
                    <a:pt x="97" y="129"/>
                  </a:lnTo>
                  <a:lnTo>
                    <a:pt x="22" y="129"/>
                  </a:lnTo>
                  <a:lnTo>
                    <a:pt x="22" y="114"/>
                  </a:lnTo>
                  <a:lnTo>
                    <a:pt x="35" y="114"/>
                  </a:lnTo>
                  <a:lnTo>
                    <a:pt x="35" y="114"/>
                  </a:lnTo>
                  <a:close/>
                  <a:moveTo>
                    <a:pt x="48" y="11"/>
                  </a:moveTo>
                  <a:lnTo>
                    <a:pt x="46" y="61"/>
                  </a:lnTo>
                  <a:lnTo>
                    <a:pt x="44" y="66"/>
                  </a:lnTo>
                  <a:lnTo>
                    <a:pt x="44" y="66"/>
                  </a:lnTo>
                  <a:lnTo>
                    <a:pt x="37" y="61"/>
                  </a:lnTo>
                  <a:lnTo>
                    <a:pt x="37" y="61"/>
                  </a:lnTo>
                  <a:lnTo>
                    <a:pt x="35" y="59"/>
                  </a:lnTo>
                  <a:lnTo>
                    <a:pt x="33" y="55"/>
                  </a:lnTo>
                  <a:lnTo>
                    <a:pt x="33" y="55"/>
                  </a:lnTo>
                  <a:lnTo>
                    <a:pt x="33" y="54"/>
                  </a:lnTo>
                  <a:lnTo>
                    <a:pt x="33" y="54"/>
                  </a:lnTo>
                  <a:lnTo>
                    <a:pt x="39" y="33"/>
                  </a:lnTo>
                  <a:lnTo>
                    <a:pt x="39" y="33"/>
                  </a:lnTo>
                  <a:lnTo>
                    <a:pt x="42" y="11"/>
                  </a:lnTo>
                  <a:lnTo>
                    <a:pt x="48" y="11"/>
                  </a:lnTo>
                  <a:lnTo>
                    <a:pt x="48" y="11"/>
                  </a:lnTo>
                  <a:close/>
                  <a:moveTo>
                    <a:pt x="31" y="21"/>
                  </a:moveTo>
                  <a:lnTo>
                    <a:pt x="24" y="19"/>
                  </a:lnTo>
                  <a:lnTo>
                    <a:pt x="24" y="13"/>
                  </a:lnTo>
                  <a:lnTo>
                    <a:pt x="9" y="13"/>
                  </a:lnTo>
                  <a:lnTo>
                    <a:pt x="9" y="13"/>
                  </a:lnTo>
                  <a:lnTo>
                    <a:pt x="13" y="24"/>
                  </a:lnTo>
                  <a:lnTo>
                    <a:pt x="16" y="33"/>
                  </a:lnTo>
                  <a:lnTo>
                    <a:pt x="16" y="33"/>
                  </a:lnTo>
                  <a:lnTo>
                    <a:pt x="22" y="39"/>
                  </a:lnTo>
                  <a:lnTo>
                    <a:pt x="29" y="46"/>
                  </a:lnTo>
                  <a:lnTo>
                    <a:pt x="29" y="46"/>
                  </a:lnTo>
                  <a:lnTo>
                    <a:pt x="33" y="30"/>
                  </a:lnTo>
                  <a:lnTo>
                    <a:pt x="35" y="13"/>
                  </a:lnTo>
                  <a:lnTo>
                    <a:pt x="35" y="13"/>
                  </a:lnTo>
                  <a:lnTo>
                    <a:pt x="33" y="13"/>
                  </a:lnTo>
                  <a:lnTo>
                    <a:pt x="31" y="21"/>
                  </a:lnTo>
                  <a:lnTo>
                    <a:pt x="31" y="21"/>
                  </a:lnTo>
                  <a:close/>
                  <a:moveTo>
                    <a:pt x="24" y="6"/>
                  </a:moveTo>
                  <a:lnTo>
                    <a:pt x="5" y="6"/>
                  </a:lnTo>
                  <a:lnTo>
                    <a:pt x="0" y="6"/>
                  </a:lnTo>
                  <a:lnTo>
                    <a:pt x="2" y="11"/>
                  </a:lnTo>
                  <a:lnTo>
                    <a:pt x="2" y="11"/>
                  </a:lnTo>
                  <a:lnTo>
                    <a:pt x="5" y="24"/>
                  </a:lnTo>
                  <a:lnTo>
                    <a:pt x="11" y="37"/>
                  </a:lnTo>
                  <a:lnTo>
                    <a:pt x="11" y="37"/>
                  </a:lnTo>
                  <a:lnTo>
                    <a:pt x="18" y="46"/>
                  </a:lnTo>
                  <a:lnTo>
                    <a:pt x="27" y="54"/>
                  </a:lnTo>
                  <a:lnTo>
                    <a:pt x="27" y="54"/>
                  </a:lnTo>
                  <a:lnTo>
                    <a:pt x="26" y="57"/>
                  </a:lnTo>
                  <a:lnTo>
                    <a:pt x="26" y="57"/>
                  </a:lnTo>
                  <a:lnTo>
                    <a:pt x="31" y="66"/>
                  </a:lnTo>
                  <a:lnTo>
                    <a:pt x="39" y="72"/>
                  </a:lnTo>
                  <a:lnTo>
                    <a:pt x="50" y="76"/>
                  </a:lnTo>
                  <a:lnTo>
                    <a:pt x="59" y="76"/>
                  </a:lnTo>
                  <a:lnTo>
                    <a:pt x="70" y="76"/>
                  </a:lnTo>
                  <a:lnTo>
                    <a:pt x="79" y="72"/>
                  </a:lnTo>
                  <a:lnTo>
                    <a:pt x="86" y="66"/>
                  </a:lnTo>
                  <a:lnTo>
                    <a:pt x="94" y="57"/>
                  </a:lnTo>
                  <a:lnTo>
                    <a:pt x="94" y="57"/>
                  </a:lnTo>
                  <a:lnTo>
                    <a:pt x="90" y="54"/>
                  </a:lnTo>
                  <a:lnTo>
                    <a:pt x="90" y="54"/>
                  </a:lnTo>
                  <a:lnTo>
                    <a:pt x="99" y="46"/>
                  </a:lnTo>
                  <a:lnTo>
                    <a:pt x="106" y="37"/>
                  </a:lnTo>
                  <a:lnTo>
                    <a:pt x="106" y="37"/>
                  </a:lnTo>
                  <a:lnTo>
                    <a:pt x="112" y="24"/>
                  </a:lnTo>
                  <a:lnTo>
                    <a:pt x="116" y="11"/>
                  </a:lnTo>
                  <a:lnTo>
                    <a:pt x="117" y="6"/>
                  </a:lnTo>
                  <a:lnTo>
                    <a:pt x="112" y="6"/>
                  </a:lnTo>
                  <a:lnTo>
                    <a:pt x="94" y="6"/>
                  </a:lnTo>
                  <a:lnTo>
                    <a:pt x="94" y="6"/>
                  </a:lnTo>
                  <a:lnTo>
                    <a:pt x="97" y="0"/>
                  </a:lnTo>
                  <a:lnTo>
                    <a:pt x="79" y="0"/>
                  </a:lnTo>
                  <a:lnTo>
                    <a:pt x="39" y="0"/>
                  </a:lnTo>
                  <a:lnTo>
                    <a:pt x="20" y="0"/>
                  </a:lnTo>
                  <a:lnTo>
                    <a:pt x="20" y="0"/>
                  </a:lnTo>
                  <a:lnTo>
                    <a:pt x="24" y="6"/>
                  </a:lnTo>
                  <a:lnTo>
                    <a:pt x="24" y="6"/>
                  </a:lnTo>
                  <a:close/>
                  <a:moveTo>
                    <a:pt x="84" y="13"/>
                  </a:moveTo>
                  <a:lnTo>
                    <a:pt x="88" y="21"/>
                  </a:lnTo>
                  <a:lnTo>
                    <a:pt x="94" y="19"/>
                  </a:lnTo>
                  <a:lnTo>
                    <a:pt x="94" y="13"/>
                  </a:lnTo>
                  <a:lnTo>
                    <a:pt x="108" y="13"/>
                  </a:lnTo>
                  <a:lnTo>
                    <a:pt x="108" y="13"/>
                  </a:lnTo>
                  <a:lnTo>
                    <a:pt x="105" y="24"/>
                  </a:lnTo>
                  <a:lnTo>
                    <a:pt x="101" y="33"/>
                  </a:lnTo>
                  <a:lnTo>
                    <a:pt x="101" y="33"/>
                  </a:lnTo>
                  <a:lnTo>
                    <a:pt x="95" y="39"/>
                  </a:lnTo>
                  <a:lnTo>
                    <a:pt x="88" y="46"/>
                  </a:lnTo>
                  <a:lnTo>
                    <a:pt x="88" y="46"/>
                  </a:lnTo>
                  <a:lnTo>
                    <a:pt x="84" y="30"/>
                  </a:lnTo>
                  <a:lnTo>
                    <a:pt x="84" y="13"/>
                  </a:lnTo>
                  <a:lnTo>
                    <a:pt x="84" y="13"/>
                  </a:lnTo>
                  <a:lnTo>
                    <a:pt x="84" y="13"/>
                  </a:lnTo>
                  <a:lnTo>
                    <a:pt x="84" y="13"/>
                  </a:lnTo>
                  <a:close/>
                </a:path>
              </a:pathLst>
            </a:custGeom>
            <a:solidFill>
              <a:schemeClr val="bg1"/>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4" name="矩形 33"/>
            <p:cNvSpPr/>
            <p:nvPr/>
          </p:nvSpPr>
          <p:spPr>
            <a:xfrm>
              <a:off x="2698369" y="4080204"/>
              <a:ext cx="557147" cy="5744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cs typeface="+mn-cs"/>
                </a:rPr>
                <a:t>01</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grpSp>
        <p:nvGrpSpPr>
          <p:cNvPr id="35" name="组合 34"/>
          <p:cNvGrpSpPr/>
          <p:nvPr/>
        </p:nvGrpSpPr>
        <p:grpSpPr>
          <a:xfrm>
            <a:off x="698500" y="3824471"/>
            <a:ext cx="10795000" cy="757129"/>
            <a:chOff x="1984448" y="4798718"/>
            <a:chExt cx="8784850" cy="577407"/>
          </a:xfrm>
        </p:grpSpPr>
        <p:sp>
          <p:nvSpPr>
            <p:cNvPr id="36" name="矩形 35"/>
            <p:cNvSpPr/>
            <p:nvPr/>
          </p:nvSpPr>
          <p:spPr>
            <a:xfrm>
              <a:off x="1984448" y="4798718"/>
              <a:ext cx="8784850" cy="574498"/>
            </a:xfrm>
            <a:prstGeom prst="rect">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7" name="Freeform 471"/>
            <p:cNvSpPr>
              <a:spLocks noEditPoints="1"/>
            </p:cNvSpPr>
            <p:nvPr/>
          </p:nvSpPr>
          <p:spPr bwMode="auto">
            <a:xfrm>
              <a:off x="2139198" y="4927072"/>
              <a:ext cx="438166" cy="367112"/>
            </a:xfrm>
            <a:custGeom>
              <a:avLst/>
              <a:gdLst>
                <a:gd name="T0" fmla="*/ 139 w 148"/>
                <a:gd name="T1" fmla="*/ 0 h 124"/>
                <a:gd name="T2" fmla="*/ 148 w 148"/>
                <a:gd name="T3" fmla="*/ 5 h 124"/>
                <a:gd name="T4" fmla="*/ 148 w 148"/>
                <a:gd name="T5" fmla="*/ 18 h 124"/>
                <a:gd name="T6" fmla="*/ 148 w 148"/>
                <a:gd name="T7" fmla="*/ 86 h 124"/>
                <a:gd name="T8" fmla="*/ 147 w 148"/>
                <a:gd name="T9" fmla="*/ 91 h 124"/>
                <a:gd name="T10" fmla="*/ 128 w 148"/>
                <a:gd name="T11" fmla="*/ 95 h 124"/>
                <a:gd name="T12" fmla="*/ 134 w 148"/>
                <a:gd name="T13" fmla="*/ 86 h 124"/>
                <a:gd name="T14" fmla="*/ 134 w 148"/>
                <a:gd name="T15" fmla="*/ 14 h 124"/>
                <a:gd name="T16" fmla="*/ 130 w 148"/>
                <a:gd name="T17" fmla="*/ 9 h 124"/>
                <a:gd name="T18" fmla="*/ 42 w 148"/>
                <a:gd name="T19" fmla="*/ 9 h 124"/>
                <a:gd name="T20" fmla="*/ 33 w 148"/>
                <a:gd name="T21" fmla="*/ 51 h 124"/>
                <a:gd name="T22" fmla="*/ 33 w 148"/>
                <a:gd name="T23" fmla="*/ 35 h 124"/>
                <a:gd name="T24" fmla="*/ 31 w 148"/>
                <a:gd name="T25" fmla="*/ 33 h 124"/>
                <a:gd name="T26" fmla="*/ 27 w 148"/>
                <a:gd name="T27" fmla="*/ 51 h 124"/>
                <a:gd name="T28" fmla="*/ 24 w 148"/>
                <a:gd name="T29" fmla="*/ 9 h 124"/>
                <a:gd name="T30" fmla="*/ 29 w 148"/>
                <a:gd name="T31" fmla="*/ 0 h 124"/>
                <a:gd name="T32" fmla="*/ 47 w 148"/>
                <a:gd name="T33" fmla="*/ 0 h 124"/>
                <a:gd name="T34" fmla="*/ 132 w 148"/>
                <a:gd name="T35" fmla="*/ 0 h 124"/>
                <a:gd name="T36" fmla="*/ 9 w 148"/>
                <a:gd name="T37" fmla="*/ 112 h 124"/>
                <a:gd name="T38" fmla="*/ 38 w 148"/>
                <a:gd name="T39" fmla="*/ 112 h 124"/>
                <a:gd name="T40" fmla="*/ 2 w 148"/>
                <a:gd name="T41" fmla="*/ 69 h 124"/>
                <a:gd name="T42" fmla="*/ 0 w 148"/>
                <a:gd name="T43" fmla="*/ 79 h 124"/>
                <a:gd name="T44" fmla="*/ 33 w 148"/>
                <a:gd name="T45" fmla="*/ 110 h 124"/>
                <a:gd name="T46" fmla="*/ 36 w 148"/>
                <a:gd name="T47" fmla="*/ 99 h 124"/>
                <a:gd name="T48" fmla="*/ 35 w 148"/>
                <a:gd name="T49" fmla="*/ 88 h 124"/>
                <a:gd name="T50" fmla="*/ 27 w 148"/>
                <a:gd name="T51" fmla="*/ 57 h 124"/>
                <a:gd name="T52" fmla="*/ 25 w 148"/>
                <a:gd name="T53" fmla="*/ 73 h 124"/>
                <a:gd name="T54" fmla="*/ 16 w 148"/>
                <a:gd name="T55" fmla="*/ 53 h 124"/>
                <a:gd name="T56" fmla="*/ 125 w 148"/>
                <a:gd name="T57" fmla="*/ 106 h 124"/>
                <a:gd name="T58" fmla="*/ 126 w 148"/>
                <a:gd name="T59" fmla="*/ 115 h 124"/>
                <a:gd name="T60" fmla="*/ 103 w 148"/>
                <a:gd name="T61" fmla="*/ 40 h 124"/>
                <a:gd name="T62" fmla="*/ 97 w 148"/>
                <a:gd name="T63" fmla="*/ 40 h 124"/>
                <a:gd name="T64" fmla="*/ 93 w 148"/>
                <a:gd name="T65" fmla="*/ 75 h 124"/>
                <a:gd name="T66" fmla="*/ 88 w 148"/>
                <a:gd name="T67" fmla="*/ 68 h 124"/>
                <a:gd name="T68" fmla="*/ 93 w 148"/>
                <a:gd name="T69" fmla="*/ 101 h 124"/>
                <a:gd name="T70" fmla="*/ 117 w 148"/>
                <a:gd name="T71" fmla="*/ 104 h 124"/>
                <a:gd name="T72" fmla="*/ 125 w 148"/>
                <a:gd name="T73" fmla="*/ 75 h 124"/>
                <a:gd name="T74" fmla="*/ 121 w 148"/>
                <a:gd name="T75" fmla="*/ 73 h 124"/>
                <a:gd name="T76" fmla="*/ 117 w 148"/>
                <a:gd name="T77" fmla="*/ 68 h 124"/>
                <a:gd name="T78" fmla="*/ 114 w 148"/>
                <a:gd name="T79" fmla="*/ 69 h 124"/>
                <a:gd name="T80" fmla="*/ 114 w 148"/>
                <a:gd name="T81" fmla="*/ 62 h 124"/>
                <a:gd name="T82" fmla="*/ 106 w 148"/>
                <a:gd name="T83" fmla="*/ 66 h 124"/>
                <a:gd name="T84" fmla="*/ 104 w 148"/>
                <a:gd name="T85" fmla="*/ 66 h 124"/>
                <a:gd name="T86" fmla="*/ 103 w 148"/>
                <a:gd name="T87" fmla="*/ 40 h 124"/>
                <a:gd name="T88" fmla="*/ 82 w 148"/>
                <a:gd name="T89" fmla="*/ 86 h 124"/>
                <a:gd name="T90" fmla="*/ 42 w 148"/>
                <a:gd name="T91" fmla="*/ 88 h 124"/>
                <a:gd name="T92" fmla="*/ 84 w 148"/>
                <a:gd name="T93" fmla="*/ 9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 h="124">
                  <a:moveTo>
                    <a:pt x="132" y="0"/>
                  </a:moveTo>
                  <a:lnTo>
                    <a:pt x="139" y="0"/>
                  </a:lnTo>
                  <a:lnTo>
                    <a:pt x="139" y="0"/>
                  </a:lnTo>
                  <a:lnTo>
                    <a:pt x="143" y="0"/>
                  </a:lnTo>
                  <a:lnTo>
                    <a:pt x="147" y="2"/>
                  </a:lnTo>
                  <a:lnTo>
                    <a:pt x="148" y="5"/>
                  </a:lnTo>
                  <a:lnTo>
                    <a:pt x="148" y="9"/>
                  </a:lnTo>
                  <a:lnTo>
                    <a:pt x="148" y="11"/>
                  </a:lnTo>
                  <a:lnTo>
                    <a:pt x="148" y="18"/>
                  </a:lnTo>
                  <a:lnTo>
                    <a:pt x="148" y="57"/>
                  </a:lnTo>
                  <a:lnTo>
                    <a:pt x="148" y="77"/>
                  </a:lnTo>
                  <a:lnTo>
                    <a:pt x="148" y="86"/>
                  </a:lnTo>
                  <a:lnTo>
                    <a:pt x="148" y="86"/>
                  </a:lnTo>
                  <a:lnTo>
                    <a:pt x="148" y="90"/>
                  </a:lnTo>
                  <a:lnTo>
                    <a:pt x="147" y="91"/>
                  </a:lnTo>
                  <a:lnTo>
                    <a:pt x="143" y="93"/>
                  </a:lnTo>
                  <a:lnTo>
                    <a:pt x="139" y="95"/>
                  </a:lnTo>
                  <a:lnTo>
                    <a:pt x="128" y="95"/>
                  </a:lnTo>
                  <a:lnTo>
                    <a:pt x="128" y="95"/>
                  </a:lnTo>
                  <a:lnTo>
                    <a:pt x="130" y="86"/>
                  </a:lnTo>
                  <a:lnTo>
                    <a:pt x="134" y="86"/>
                  </a:lnTo>
                  <a:lnTo>
                    <a:pt x="134" y="77"/>
                  </a:lnTo>
                  <a:lnTo>
                    <a:pt x="134" y="62"/>
                  </a:lnTo>
                  <a:lnTo>
                    <a:pt x="134" y="14"/>
                  </a:lnTo>
                  <a:lnTo>
                    <a:pt x="134" y="11"/>
                  </a:lnTo>
                  <a:lnTo>
                    <a:pt x="134" y="9"/>
                  </a:lnTo>
                  <a:lnTo>
                    <a:pt x="130" y="9"/>
                  </a:lnTo>
                  <a:lnTo>
                    <a:pt x="128" y="9"/>
                  </a:lnTo>
                  <a:lnTo>
                    <a:pt x="47" y="9"/>
                  </a:lnTo>
                  <a:lnTo>
                    <a:pt x="42" y="9"/>
                  </a:lnTo>
                  <a:lnTo>
                    <a:pt x="35" y="9"/>
                  </a:lnTo>
                  <a:lnTo>
                    <a:pt x="35" y="51"/>
                  </a:lnTo>
                  <a:lnTo>
                    <a:pt x="33" y="51"/>
                  </a:lnTo>
                  <a:lnTo>
                    <a:pt x="33" y="35"/>
                  </a:lnTo>
                  <a:lnTo>
                    <a:pt x="33" y="35"/>
                  </a:lnTo>
                  <a:lnTo>
                    <a:pt x="33" y="35"/>
                  </a:lnTo>
                  <a:lnTo>
                    <a:pt x="31" y="33"/>
                  </a:lnTo>
                  <a:lnTo>
                    <a:pt x="31" y="33"/>
                  </a:lnTo>
                  <a:lnTo>
                    <a:pt x="31" y="33"/>
                  </a:lnTo>
                  <a:lnTo>
                    <a:pt x="29" y="35"/>
                  </a:lnTo>
                  <a:lnTo>
                    <a:pt x="27" y="35"/>
                  </a:lnTo>
                  <a:lnTo>
                    <a:pt x="27" y="51"/>
                  </a:lnTo>
                  <a:lnTo>
                    <a:pt x="24" y="51"/>
                  </a:lnTo>
                  <a:lnTo>
                    <a:pt x="24" y="9"/>
                  </a:lnTo>
                  <a:lnTo>
                    <a:pt x="24" y="9"/>
                  </a:lnTo>
                  <a:lnTo>
                    <a:pt x="25" y="5"/>
                  </a:lnTo>
                  <a:lnTo>
                    <a:pt x="27" y="2"/>
                  </a:lnTo>
                  <a:lnTo>
                    <a:pt x="29" y="0"/>
                  </a:lnTo>
                  <a:lnTo>
                    <a:pt x="33" y="0"/>
                  </a:lnTo>
                  <a:lnTo>
                    <a:pt x="42" y="0"/>
                  </a:lnTo>
                  <a:lnTo>
                    <a:pt x="47" y="0"/>
                  </a:lnTo>
                  <a:lnTo>
                    <a:pt x="128" y="0"/>
                  </a:lnTo>
                  <a:lnTo>
                    <a:pt x="130" y="0"/>
                  </a:lnTo>
                  <a:lnTo>
                    <a:pt x="132" y="0"/>
                  </a:lnTo>
                  <a:lnTo>
                    <a:pt x="132" y="0"/>
                  </a:lnTo>
                  <a:close/>
                  <a:moveTo>
                    <a:pt x="38" y="112"/>
                  </a:moveTo>
                  <a:lnTo>
                    <a:pt x="9" y="112"/>
                  </a:lnTo>
                  <a:lnTo>
                    <a:pt x="9" y="124"/>
                  </a:lnTo>
                  <a:lnTo>
                    <a:pt x="38" y="124"/>
                  </a:lnTo>
                  <a:lnTo>
                    <a:pt x="38" y="112"/>
                  </a:lnTo>
                  <a:lnTo>
                    <a:pt x="38" y="112"/>
                  </a:lnTo>
                  <a:close/>
                  <a:moveTo>
                    <a:pt x="2" y="69"/>
                  </a:moveTo>
                  <a:lnTo>
                    <a:pt x="2" y="69"/>
                  </a:lnTo>
                  <a:lnTo>
                    <a:pt x="0" y="73"/>
                  </a:lnTo>
                  <a:lnTo>
                    <a:pt x="0" y="79"/>
                  </a:lnTo>
                  <a:lnTo>
                    <a:pt x="0" y="79"/>
                  </a:lnTo>
                  <a:lnTo>
                    <a:pt x="7" y="93"/>
                  </a:lnTo>
                  <a:lnTo>
                    <a:pt x="14" y="110"/>
                  </a:lnTo>
                  <a:lnTo>
                    <a:pt x="33" y="110"/>
                  </a:lnTo>
                  <a:lnTo>
                    <a:pt x="33" y="110"/>
                  </a:lnTo>
                  <a:lnTo>
                    <a:pt x="36" y="104"/>
                  </a:lnTo>
                  <a:lnTo>
                    <a:pt x="36" y="99"/>
                  </a:lnTo>
                  <a:lnTo>
                    <a:pt x="36" y="93"/>
                  </a:lnTo>
                  <a:lnTo>
                    <a:pt x="35" y="88"/>
                  </a:lnTo>
                  <a:lnTo>
                    <a:pt x="35" y="88"/>
                  </a:lnTo>
                  <a:lnTo>
                    <a:pt x="36" y="73"/>
                  </a:lnTo>
                  <a:lnTo>
                    <a:pt x="35" y="57"/>
                  </a:lnTo>
                  <a:lnTo>
                    <a:pt x="27" y="57"/>
                  </a:lnTo>
                  <a:lnTo>
                    <a:pt x="27" y="57"/>
                  </a:lnTo>
                  <a:lnTo>
                    <a:pt x="25" y="66"/>
                  </a:lnTo>
                  <a:lnTo>
                    <a:pt x="25" y="73"/>
                  </a:lnTo>
                  <a:lnTo>
                    <a:pt x="16" y="73"/>
                  </a:lnTo>
                  <a:lnTo>
                    <a:pt x="16" y="53"/>
                  </a:lnTo>
                  <a:lnTo>
                    <a:pt x="16" y="53"/>
                  </a:lnTo>
                  <a:lnTo>
                    <a:pt x="2" y="69"/>
                  </a:lnTo>
                  <a:lnTo>
                    <a:pt x="2" y="69"/>
                  </a:lnTo>
                  <a:close/>
                  <a:moveTo>
                    <a:pt x="125" y="106"/>
                  </a:moveTo>
                  <a:lnTo>
                    <a:pt x="93" y="113"/>
                  </a:lnTo>
                  <a:lnTo>
                    <a:pt x="95" y="123"/>
                  </a:lnTo>
                  <a:lnTo>
                    <a:pt x="126" y="115"/>
                  </a:lnTo>
                  <a:lnTo>
                    <a:pt x="125" y="106"/>
                  </a:lnTo>
                  <a:lnTo>
                    <a:pt x="125" y="106"/>
                  </a:lnTo>
                  <a:close/>
                  <a:moveTo>
                    <a:pt x="103" y="40"/>
                  </a:moveTo>
                  <a:lnTo>
                    <a:pt x="103" y="40"/>
                  </a:lnTo>
                  <a:lnTo>
                    <a:pt x="97" y="40"/>
                  </a:lnTo>
                  <a:lnTo>
                    <a:pt x="97" y="40"/>
                  </a:lnTo>
                  <a:lnTo>
                    <a:pt x="95" y="57"/>
                  </a:lnTo>
                  <a:lnTo>
                    <a:pt x="97" y="73"/>
                  </a:lnTo>
                  <a:lnTo>
                    <a:pt x="93" y="75"/>
                  </a:lnTo>
                  <a:lnTo>
                    <a:pt x="93" y="62"/>
                  </a:lnTo>
                  <a:lnTo>
                    <a:pt x="88" y="68"/>
                  </a:lnTo>
                  <a:lnTo>
                    <a:pt x="88" y="68"/>
                  </a:lnTo>
                  <a:lnTo>
                    <a:pt x="88" y="80"/>
                  </a:lnTo>
                  <a:lnTo>
                    <a:pt x="90" y="91"/>
                  </a:lnTo>
                  <a:lnTo>
                    <a:pt x="93" y="101"/>
                  </a:lnTo>
                  <a:lnTo>
                    <a:pt x="97" y="108"/>
                  </a:lnTo>
                  <a:lnTo>
                    <a:pt x="97" y="108"/>
                  </a:lnTo>
                  <a:lnTo>
                    <a:pt x="117" y="104"/>
                  </a:lnTo>
                  <a:lnTo>
                    <a:pt x="117" y="104"/>
                  </a:lnTo>
                  <a:lnTo>
                    <a:pt x="123" y="91"/>
                  </a:lnTo>
                  <a:lnTo>
                    <a:pt x="125" y="75"/>
                  </a:lnTo>
                  <a:lnTo>
                    <a:pt x="125" y="75"/>
                  </a:lnTo>
                  <a:lnTo>
                    <a:pt x="121" y="73"/>
                  </a:lnTo>
                  <a:lnTo>
                    <a:pt x="121" y="73"/>
                  </a:lnTo>
                  <a:lnTo>
                    <a:pt x="121" y="68"/>
                  </a:lnTo>
                  <a:lnTo>
                    <a:pt x="121" y="68"/>
                  </a:lnTo>
                  <a:lnTo>
                    <a:pt x="117" y="68"/>
                  </a:lnTo>
                  <a:lnTo>
                    <a:pt x="117" y="68"/>
                  </a:lnTo>
                  <a:lnTo>
                    <a:pt x="115" y="69"/>
                  </a:lnTo>
                  <a:lnTo>
                    <a:pt x="114" y="69"/>
                  </a:lnTo>
                  <a:lnTo>
                    <a:pt x="114" y="69"/>
                  </a:lnTo>
                  <a:lnTo>
                    <a:pt x="114" y="62"/>
                  </a:lnTo>
                  <a:lnTo>
                    <a:pt x="114" y="62"/>
                  </a:lnTo>
                  <a:lnTo>
                    <a:pt x="108" y="62"/>
                  </a:lnTo>
                  <a:lnTo>
                    <a:pt x="108" y="62"/>
                  </a:lnTo>
                  <a:lnTo>
                    <a:pt x="106" y="66"/>
                  </a:lnTo>
                  <a:lnTo>
                    <a:pt x="106" y="66"/>
                  </a:lnTo>
                  <a:lnTo>
                    <a:pt x="104" y="66"/>
                  </a:lnTo>
                  <a:lnTo>
                    <a:pt x="104" y="66"/>
                  </a:lnTo>
                  <a:lnTo>
                    <a:pt x="104" y="53"/>
                  </a:lnTo>
                  <a:lnTo>
                    <a:pt x="103" y="40"/>
                  </a:lnTo>
                  <a:lnTo>
                    <a:pt x="103" y="40"/>
                  </a:lnTo>
                  <a:close/>
                  <a:moveTo>
                    <a:pt x="84" y="95"/>
                  </a:moveTo>
                  <a:lnTo>
                    <a:pt x="84" y="95"/>
                  </a:lnTo>
                  <a:lnTo>
                    <a:pt x="82" y="86"/>
                  </a:lnTo>
                  <a:lnTo>
                    <a:pt x="42" y="86"/>
                  </a:lnTo>
                  <a:lnTo>
                    <a:pt x="42" y="86"/>
                  </a:lnTo>
                  <a:lnTo>
                    <a:pt x="42" y="88"/>
                  </a:lnTo>
                  <a:lnTo>
                    <a:pt x="42" y="88"/>
                  </a:lnTo>
                  <a:lnTo>
                    <a:pt x="44" y="95"/>
                  </a:lnTo>
                  <a:lnTo>
                    <a:pt x="84" y="95"/>
                  </a:lnTo>
                  <a:close/>
                </a:path>
              </a:pathLst>
            </a:custGeom>
            <a:solidFill>
              <a:schemeClr val="tx2"/>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8" name="矩形 37"/>
            <p:cNvSpPr/>
            <p:nvPr/>
          </p:nvSpPr>
          <p:spPr>
            <a:xfrm>
              <a:off x="2698368" y="4801627"/>
              <a:ext cx="557147" cy="5744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02</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98500" y="4719876"/>
            <a:ext cx="10795000" cy="870427"/>
            <a:chOff x="1984448" y="5518798"/>
            <a:chExt cx="8784850" cy="574498"/>
          </a:xfrm>
        </p:grpSpPr>
        <p:sp>
          <p:nvSpPr>
            <p:cNvPr id="40" name="矩形 39"/>
            <p:cNvSpPr/>
            <p:nvPr/>
          </p:nvSpPr>
          <p:spPr>
            <a:xfrm>
              <a:off x="1984448" y="5518798"/>
              <a:ext cx="8784850" cy="574498"/>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1" name="Freeform 468"/>
            <p:cNvSpPr>
              <a:spLocks noEditPoints="1"/>
            </p:cNvSpPr>
            <p:nvPr/>
          </p:nvSpPr>
          <p:spPr bwMode="auto">
            <a:xfrm>
              <a:off x="2219134" y="5626931"/>
              <a:ext cx="411519" cy="358230"/>
            </a:xfrm>
            <a:custGeom>
              <a:avLst/>
              <a:gdLst>
                <a:gd name="T0" fmla="*/ 139 w 139"/>
                <a:gd name="T1" fmla="*/ 112 h 121"/>
                <a:gd name="T2" fmla="*/ 0 w 139"/>
                <a:gd name="T3" fmla="*/ 112 h 121"/>
                <a:gd name="T4" fmla="*/ 117 w 139"/>
                <a:gd name="T5" fmla="*/ 66 h 121"/>
                <a:gd name="T6" fmla="*/ 33 w 139"/>
                <a:gd name="T7" fmla="*/ 95 h 121"/>
                <a:gd name="T8" fmla="*/ 33 w 139"/>
                <a:gd name="T9" fmla="*/ 95 h 121"/>
                <a:gd name="T10" fmla="*/ 24 w 139"/>
                <a:gd name="T11" fmla="*/ 95 h 121"/>
                <a:gd name="T12" fmla="*/ 40 w 139"/>
                <a:gd name="T13" fmla="*/ 101 h 121"/>
                <a:gd name="T14" fmla="*/ 53 w 139"/>
                <a:gd name="T15" fmla="*/ 95 h 121"/>
                <a:gd name="T16" fmla="*/ 57 w 139"/>
                <a:gd name="T17" fmla="*/ 95 h 121"/>
                <a:gd name="T18" fmla="*/ 33 w 139"/>
                <a:gd name="T19" fmla="*/ 24 h 121"/>
                <a:gd name="T20" fmla="*/ 33 w 139"/>
                <a:gd name="T21" fmla="*/ 24 h 121"/>
                <a:gd name="T22" fmla="*/ 29 w 139"/>
                <a:gd name="T23" fmla="*/ 29 h 121"/>
                <a:gd name="T24" fmla="*/ 46 w 139"/>
                <a:gd name="T25" fmla="*/ 24 h 121"/>
                <a:gd name="T26" fmla="*/ 40 w 139"/>
                <a:gd name="T27" fmla="*/ 24 h 121"/>
                <a:gd name="T28" fmla="*/ 50 w 139"/>
                <a:gd name="T29" fmla="*/ 29 h 121"/>
                <a:gd name="T30" fmla="*/ 61 w 139"/>
                <a:gd name="T31" fmla="*/ 24 h 121"/>
                <a:gd name="T32" fmla="*/ 33 w 139"/>
                <a:gd name="T33" fmla="*/ 38 h 121"/>
                <a:gd name="T34" fmla="*/ 33 w 139"/>
                <a:gd name="T35" fmla="*/ 44 h 121"/>
                <a:gd name="T36" fmla="*/ 29 w 139"/>
                <a:gd name="T37" fmla="*/ 44 h 121"/>
                <a:gd name="T38" fmla="*/ 40 w 139"/>
                <a:gd name="T39" fmla="*/ 38 h 121"/>
                <a:gd name="T40" fmla="*/ 40 w 139"/>
                <a:gd name="T41" fmla="*/ 38 h 121"/>
                <a:gd name="T42" fmla="*/ 53 w 139"/>
                <a:gd name="T43" fmla="*/ 44 h 121"/>
                <a:gd name="T44" fmla="*/ 61 w 139"/>
                <a:gd name="T45" fmla="*/ 38 h 121"/>
                <a:gd name="T46" fmla="*/ 57 w 139"/>
                <a:gd name="T47" fmla="*/ 38 h 121"/>
                <a:gd name="T48" fmla="*/ 33 w 139"/>
                <a:gd name="T49" fmla="*/ 58 h 121"/>
                <a:gd name="T50" fmla="*/ 29 w 139"/>
                <a:gd name="T51" fmla="*/ 51 h 121"/>
                <a:gd name="T52" fmla="*/ 40 w 139"/>
                <a:gd name="T53" fmla="*/ 51 h 121"/>
                <a:gd name="T54" fmla="*/ 40 w 139"/>
                <a:gd name="T55" fmla="*/ 58 h 121"/>
                <a:gd name="T56" fmla="*/ 53 w 139"/>
                <a:gd name="T57" fmla="*/ 58 h 121"/>
                <a:gd name="T58" fmla="*/ 57 w 139"/>
                <a:gd name="T59" fmla="*/ 51 h 121"/>
                <a:gd name="T60" fmla="*/ 57 w 139"/>
                <a:gd name="T61" fmla="*/ 51 h 121"/>
                <a:gd name="T62" fmla="*/ 37 w 139"/>
                <a:gd name="T63" fmla="*/ 71 h 121"/>
                <a:gd name="T64" fmla="*/ 29 w 139"/>
                <a:gd name="T65" fmla="*/ 66 h 121"/>
                <a:gd name="T66" fmla="*/ 24 w 139"/>
                <a:gd name="T67" fmla="*/ 66 h 121"/>
                <a:gd name="T68" fmla="*/ 40 w 139"/>
                <a:gd name="T69" fmla="*/ 71 h 121"/>
                <a:gd name="T70" fmla="*/ 53 w 139"/>
                <a:gd name="T71" fmla="*/ 66 h 121"/>
                <a:gd name="T72" fmla="*/ 57 w 139"/>
                <a:gd name="T73" fmla="*/ 66 h 121"/>
                <a:gd name="T74" fmla="*/ 57 w 139"/>
                <a:gd name="T75" fmla="*/ 71 h 121"/>
                <a:gd name="T76" fmla="*/ 37 w 139"/>
                <a:gd name="T77" fmla="*/ 86 h 121"/>
                <a:gd name="T78" fmla="*/ 24 w 139"/>
                <a:gd name="T79" fmla="*/ 80 h 121"/>
                <a:gd name="T80" fmla="*/ 24 w 139"/>
                <a:gd name="T81" fmla="*/ 80 h 121"/>
                <a:gd name="T82" fmla="*/ 46 w 139"/>
                <a:gd name="T83" fmla="*/ 86 h 121"/>
                <a:gd name="T84" fmla="*/ 53 w 139"/>
                <a:gd name="T85" fmla="*/ 80 h 121"/>
                <a:gd name="T86" fmla="*/ 50 w 139"/>
                <a:gd name="T87" fmla="*/ 80 h 121"/>
                <a:gd name="T88" fmla="*/ 57 w 139"/>
                <a:gd name="T89" fmla="*/ 86 h 121"/>
                <a:gd name="T90" fmla="*/ 37 w 139"/>
                <a:gd name="T91" fmla="*/ 9 h 121"/>
                <a:gd name="T92" fmla="*/ 24 w 139"/>
                <a:gd name="T93" fmla="*/ 9 h 121"/>
                <a:gd name="T94" fmla="*/ 40 w 139"/>
                <a:gd name="T95" fmla="*/ 9 h 121"/>
                <a:gd name="T96" fmla="*/ 40 w 139"/>
                <a:gd name="T97" fmla="*/ 9 h 121"/>
                <a:gd name="T98" fmla="*/ 53 w 139"/>
                <a:gd name="T99" fmla="*/ 14 h 121"/>
                <a:gd name="T100" fmla="*/ 61 w 139"/>
                <a:gd name="T101" fmla="*/ 14 h 121"/>
                <a:gd name="T102" fmla="*/ 77 w 139"/>
                <a:gd name="T103" fmla="*/ 55 h 121"/>
                <a:gd name="T104" fmla="*/ 117 w 139"/>
                <a:gd name="T105" fmla="*/ 77 h 121"/>
                <a:gd name="T106" fmla="*/ 77 w 139"/>
                <a:gd name="T107" fmla="*/ 84 h 121"/>
                <a:gd name="T108" fmla="*/ 77 w 139"/>
                <a:gd name="T109"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 h="121">
                  <a:moveTo>
                    <a:pt x="0" y="121"/>
                  </a:moveTo>
                  <a:lnTo>
                    <a:pt x="15" y="121"/>
                  </a:lnTo>
                  <a:lnTo>
                    <a:pt x="66" y="121"/>
                  </a:lnTo>
                  <a:lnTo>
                    <a:pt x="72" y="121"/>
                  </a:lnTo>
                  <a:lnTo>
                    <a:pt x="127" y="121"/>
                  </a:lnTo>
                  <a:lnTo>
                    <a:pt x="139" y="121"/>
                  </a:lnTo>
                  <a:lnTo>
                    <a:pt x="139" y="112"/>
                  </a:lnTo>
                  <a:lnTo>
                    <a:pt x="127" y="112"/>
                  </a:lnTo>
                  <a:lnTo>
                    <a:pt x="127" y="40"/>
                  </a:lnTo>
                  <a:lnTo>
                    <a:pt x="72" y="40"/>
                  </a:lnTo>
                  <a:lnTo>
                    <a:pt x="72" y="0"/>
                  </a:lnTo>
                  <a:lnTo>
                    <a:pt x="15" y="0"/>
                  </a:lnTo>
                  <a:lnTo>
                    <a:pt x="15" y="112"/>
                  </a:lnTo>
                  <a:lnTo>
                    <a:pt x="0" y="112"/>
                  </a:lnTo>
                  <a:lnTo>
                    <a:pt x="0" y="121"/>
                  </a:lnTo>
                  <a:lnTo>
                    <a:pt x="0" y="121"/>
                  </a:lnTo>
                  <a:close/>
                  <a:moveTo>
                    <a:pt x="77" y="60"/>
                  </a:moveTo>
                  <a:lnTo>
                    <a:pt x="77" y="60"/>
                  </a:lnTo>
                  <a:lnTo>
                    <a:pt x="117" y="60"/>
                  </a:lnTo>
                  <a:lnTo>
                    <a:pt x="117" y="60"/>
                  </a:lnTo>
                  <a:lnTo>
                    <a:pt x="117" y="66"/>
                  </a:lnTo>
                  <a:lnTo>
                    <a:pt x="117" y="66"/>
                  </a:lnTo>
                  <a:lnTo>
                    <a:pt x="77" y="66"/>
                  </a:lnTo>
                  <a:lnTo>
                    <a:pt x="77" y="66"/>
                  </a:lnTo>
                  <a:lnTo>
                    <a:pt x="77" y="60"/>
                  </a:lnTo>
                  <a:lnTo>
                    <a:pt x="77" y="60"/>
                  </a:lnTo>
                  <a:close/>
                  <a:moveTo>
                    <a:pt x="33" y="95"/>
                  </a:moveTo>
                  <a:lnTo>
                    <a:pt x="33" y="95"/>
                  </a:lnTo>
                  <a:lnTo>
                    <a:pt x="37" y="95"/>
                  </a:lnTo>
                  <a:lnTo>
                    <a:pt x="37" y="95"/>
                  </a:lnTo>
                  <a:lnTo>
                    <a:pt x="37" y="101"/>
                  </a:lnTo>
                  <a:lnTo>
                    <a:pt x="37" y="101"/>
                  </a:lnTo>
                  <a:lnTo>
                    <a:pt x="33" y="101"/>
                  </a:lnTo>
                  <a:lnTo>
                    <a:pt x="33" y="101"/>
                  </a:lnTo>
                  <a:lnTo>
                    <a:pt x="33" y="95"/>
                  </a:lnTo>
                  <a:lnTo>
                    <a:pt x="33" y="95"/>
                  </a:lnTo>
                  <a:close/>
                  <a:moveTo>
                    <a:pt x="24" y="95"/>
                  </a:moveTo>
                  <a:lnTo>
                    <a:pt x="29" y="95"/>
                  </a:lnTo>
                  <a:lnTo>
                    <a:pt x="29" y="101"/>
                  </a:lnTo>
                  <a:lnTo>
                    <a:pt x="24" y="101"/>
                  </a:lnTo>
                  <a:lnTo>
                    <a:pt x="24" y="95"/>
                  </a:lnTo>
                  <a:lnTo>
                    <a:pt x="24" y="95"/>
                  </a:lnTo>
                  <a:close/>
                  <a:moveTo>
                    <a:pt x="40" y="95"/>
                  </a:moveTo>
                  <a:lnTo>
                    <a:pt x="40" y="95"/>
                  </a:lnTo>
                  <a:lnTo>
                    <a:pt x="46" y="95"/>
                  </a:lnTo>
                  <a:lnTo>
                    <a:pt x="46" y="95"/>
                  </a:lnTo>
                  <a:lnTo>
                    <a:pt x="46" y="101"/>
                  </a:lnTo>
                  <a:lnTo>
                    <a:pt x="46" y="101"/>
                  </a:lnTo>
                  <a:lnTo>
                    <a:pt x="40" y="101"/>
                  </a:lnTo>
                  <a:lnTo>
                    <a:pt x="40" y="101"/>
                  </a:lnTo>
                  <a:lnTo>
                    <a:pt x="40" y="95"/>
                  </a:lnTo>
                  <a:lnTo>
                    <a:pt x="40" y="95"/>
                  </a:lnTo>
                  <a:close/>
                  <a:moveTo>
                    <a:pt x="50" y="95"/>
                  </a:moveTo>
                  <a:lnTo>
                    <a:pt x="50" y="95"/>
                  </a:lnTo>
                  <a:lnTo>
                    <a:pt x="53" y="95"/>
                  </a:lnTo>
                  <a:lnTo>
                    <a:pt x="53" y="95"/>
                  </a:lnTo>
                  <a:lnTo>
                    <a:pt x="53" y="101"/>
                  </a:lnTo>
                  <a:lnTo>
                    <a:pt x="53" y="101"/>
                  </a:lnTo>
                  <a:lnTo>
                    <a:pt x="50" y="101"/>
                  </a:lnTo>
                  <a:lnTo>
                    <a:pt x="50" y="101"/>
                  </a:lnTo>
                  <a:lnTo>
                    <a:pt x="50" y="95"/>
                  </a:lnTo>
                  <a:lnTo>
                    <a:pt x="50" y="95"/>
                  </a:lnTo>
                  <a:close/>
                  <a:moveTo>
                    <a:pt x="57" y="95"/>
                  </a:moveTo>
                  <a:lnTo>
                    <a:pt x="61" y="95"/>
                  </a:lnTo>
                  <a:lnTo>
                    <a:pt x="61" y="101"/>
                  </a:lnTo>
                  <a:lnTo>
                    <a:pt x="57" y="101"/>
                  </a:lnTo>
                  <a:lnTo>
                    <a:pt x="57" y="95"/>
                  </a:lnTo>
                  <a:lnTo>
                    <a:pt x="57" y="95"/>
                  </a:lnTo>
                  <a:close/>
                  <a:moveTo>
                    <a:pt x="33" y="24"/>
                  </a:moveTo>
                  <a:lnTo>
                    <a:pt x="33" y="24"/>
                  </a:lnTo>
                  <a:lnTo>
                    <a:pt x="37" y="24"/>
                  </a:lnTo>
                  <a:lnTo>
                    <a:pt x="37" y="24"/>
                  </a:lnTo>
                  <a:lnTo>
                    <a:pt x="37" y="29"/>
                  </a:lnTo>
                  <a:lnTo>
                    <a:pt x="37" y="29"/>
                  </a:lnTo>
                  <a:lnTo>
                    <a:pt x="33" y="29"/>
                  </a:lnTo>
                  <a:lnTo>
                    <a:pt x="33" y="29"/>
                  </a:lnTo>
                  <a:lnTo>
                    <a:pt x="33" y="24"/>
                  </a:lnTo>
                  <a:lnTo>
                    <a:pt x="33" y="24"/>
                  </a:lnTo>
                  <a:close/>
                  <a:moveTo>
                    <a:pt x="24" y="24"/>
                  </a:moveTo>
                  <a:lnTo>
                    <a:pt x="24" y="24"/>
                  </a:lnTo>
                  <a:lnTo>
                    <a:pt x="29" y="24"/>
                  </a:lnTo>
                  <a:lnTo>
                    <a:pt x="29" y="24"/>
                  </a:lnTo>
                  <a:lnTo>
                    <a:pt x="29" y="29"/>
                  </a:lnTo>
                  <a:lnTo>
                    <a:pt x="29" y="29"/>
                  </a:lnTo>
                  <a:lnTo>
                    <a:pt x="24" y="29"/>
                  </a:lnTo>
                  <a:lnTo>
                    <a:pt x="24" y="29"/>
                  </a:lnTo>
                  <a:lnTo>
                    <a:pt x="24" y="24"/>
                  </a:lnTo>
                  <a:lnTo>
                    <a:pt x="24" y="24"/>
                  </a:lnTo>
                  <a:close/>
                  <a:moveTo>
                    <a:pt x="40" y="24"/>
                  </a:moveTo>
                  <a:lnTo>
                    <a:pt x="40" y="24"/>
                  </a:lnTo>
                  <a:lnTo>
                    <a:pt x="46" y="24"/>
                  </a:lnTo>
                  <a:lnTo>
                    <a:pt x="46" y="24"/>
                  </a:lnTo>
                  <a:lnTo>
                    <a:pt x="46" y="29"/>
                  </a:lnTo>
                  <a:lnTo>
                    <a:pt x="46" y="29"/>
                  </a:lnTo>
                  <a:lnTo>
                    <a:pt x="40" y="29"/>
                  </a:lnTo>
                  <a:lnTo>
                    <a:pt x="40" y="29"/>
                  </a:lnTo>
                  <a:lnTo>
                    <a:pt x="40" y="24"/>
                  </a:lnTo>
                  <a:lnTo>
                    <a:pt x="40" y="24"/>
                  </a:lnTo>
                  <a:close/>
                  <a:moveTo>
                    <a:pt x="50" y="24"/>
                  </a:moveTo>
                  <a:lnTo>
                    <a:pt x="50" y="24"/>
                  </a:lnTo>
                  <a:lnTo>
                    <a:pt x="53" y="24"/>
                  </a:lnTo>
                  <a:lnTo>
                    <a:pt x="53" y="24"/>
                  </a:lnTo>
                  <a:lnTo>
                    <a:pt x="53" y="29"/>
                  </a:lnTo>
                  <a:lnTo>
                    <a:pt x="53" y="29"/>
                  </a:lnTo>
                  <a:lnTo>
                    <a:pt x="50" y="29"/>
                  </a:lnTo>
                  <a:lnTo>
                    <a:pt x="50" y="29"/>
                  </a:lnTo>
                  <a:lnTo>
                    <a:pt x="50" y="24"/>
                  </a:lnTo>
                  <a:lnTo>
                    <a:pt x="50" y="24"/>
                  </a:lnTo>
                  <a:close/>
                  <a:moveTo>
                    <a:pt x="57" y="24"/>
                  </a:moveTo>
                  <a:lnTo>
                    <a:pt x="57" y="24"/>
                  </a:lnTo>
                  <a:lnTo>
                    <a:pt x="61" y="24"/>
                  </a:lnTo>
                  <a:lnTo>
                    <a:pt x="61" y="24"/>
                  </a:lnTo>
                  <a:lnTo>
                    <a:pt x="61" y="29"/>
                  </a:lnTo>
                  <a:lnTo>
                    <a:pt x="61" y="29"/>
                  </a:lnTo>
                  <a:lnTo>
                    <a:pt x="57" y="29"/>
                  </a:lnTo>
                  <a:lnTo>
                    <a:pt x="57" y="29"/>
                  </a:lnTo>
                  <a:lnTo>
                    <a:pt x="57" y="24"/>
                  </a:lnTo>
                  <a:lnTo>
                    <a:pt x="57" y="24"/>
                  </a:lnTo>
                  <a:close/>
                  <a:moveTo>
                    <a:pt x="33" y="38"/>
                  </a:moveTo>
                  <a:lnTo>
                    <a:pt x="33" y="38"/>
                  </a:lnTo>
                  <a:lnTo>
                    <a:pt x="37" y="38"/>
                  </a:lnTo>
                  <a:lnTo>
                    <a:pt x="37" y="38"/>
                  </a:lnTo>
                  <a:lnTo>
                    <a:pt x="37" y="44"/>
                  </a:lnTo>
                  <a:lnTo>
                    <a:pt x="37" y="44"/>
                  </a:lnTo>
                  <a:lnTo>
                    <a:pt x="33" y="44"/>
                  </a:lnTo>
                  <a:lnTo>
                    <a:pt x="33" y="44"/>
                  </a:lnTo>
                  <a:lnTo>
                    <a:pt x="33" y="38"/>
                  </a:lnTo>
                  <a:lnTo>
                    <a:pt x="33" y="38"/>
                  </a:lnTo>
                  <a:close/>
                  <a:moveTo>
                    <a:pt x="24" y="38"/>
                  </a:moveTo>
                  <a:lnTo>
                    <a:pt x="24" y="38"/>
                  </a:lnTo>
                  <a:lnTo>
                    <a:pt x="29" y="38"/>
                  </a:lnTo>
                  <a:lnTo>
                    <a:pt x="29" y="38"/>
                  </a:lnTo>
                  <a:lnTo>
                    <a:pt x="29" y="44"/>
                  </a:lnTo>
                  <a:lnTo>
                    <a:pt x="29" y="44"/>
                  </a:lnTo>
                  <a:lnTo>
                    <a:pt x="24" y="44"/>
                  </a:lnTo>
                  <a:lnTo>
                    <a:pt x="24" y="44"/>
                  </a:lnTo>
                  <a:lnTo>
                    <a:pt x="24" y="38"/>
                  </a:lnTo>
                  <a:lnTo>
                    <a:pt x="24" y="38"/>
                  </a:lnTo>
                  <a:close/>
                  <a:moveTo>
                    <a:pt x="40" y="38"/>
                  </a:moveTo>
                  <a:lnTo>
                    <a:pt x="40" y="38"/>
                  </a:lnTo>
                  <a:lnTo>
                    <a:pt x="46" y="38"/>
                  </a:lnTo>
                  <a:lnTo>
                    <a:pt x="46" y="38"/>
                  </a:lnTo>
                  <a:lnTo>
                    <a:pt x="46" y="44"/>
                  </a:lnTo>
                  <a:lnTo>
                    <a:pt x="46" y="44"/>
                  </a:lnTo>
                  <a:lnTo>
                    <a:pt x="40" y="44"/>
                  </a:lnTo>
                  <a:lnTo>
                    <a:pt x="40" y="44"/>
                  </a:lnTo>
                  <a:lnTo>
                    <a:pt x="40" y="38"/>
                  </a:lnTo>
                  <a:lnTo>
                    <a:pt x="40" y="38"/>
                  </a:lnTo>
                  <a:close/>
                  <a:moveTo>
                    <a:pt x="50" y="38"/>
                  </a:moveTo>
                  <a:lnTo>
                    <a:pt x="50" y="38"/>
                  </a:lnTo>
                  <a:lnTo>
                    <a:pt x="53" y="38"/>
                  </a:lnTo>
                  <a:lnTo>
                    <a:pt x="53" y="38"/>
                  </a:lnTo>
                  <a:lnTo>
                    <a:pt x="53" y="44"/>
                  </a:lnTo>
                  <a:lnTo>
                    <a:pt x="53" y="44"/>
                  </a:lnTo>
                  <a:lnTo>
                    <a:pt x="50" y="44"/>
                  </a:lnTo>
                  <a:lnTo>
                    <a:pt x="50" y="44"/>
                  </a:lnTo>
                  <a:lnTo>
                    <a:pt x="50" y="38"/>
                  </a:lnTo>
                  <a:lnTo>
                    <a:pt x="50" y="38"/>
                  </a:lnTo>
                  <a:close/>
                  <a:moveTo>
                    <a:pt x="57" y="38"/>
                  </a:moveTo>
                  <a:lnTo>
                    <a:pt x="57" y="38"/>
                  </a:lnTo>
                  <a:lnTo>
                    <a:pt x="61" y="38"/>
                  </a:lnTo>
                  <a:lnTo>
                    <a:pt x="61" y="38"/>
                  </a:lnTo>
                  <a:lnTo>
                    <a:pt x="61" y="44"/>
                  </a:lnTo>
                  <a:lnTo>
                    <a:pt x="61" y="44"/>
                  </a:lnTo>
                  <a:lnTo>
                    <a:pt x="57" y="44"/>
                  </a:lnTo>
                  <a:lnTo>
                    <a:pt x="57" y="44"/>
                  </a:lnTo>
                  <a:lnTo>
                    <a:pt x="57" y="38"/>
                  </a:lnTo>
                  <a:lnTo>
                    <a:pt x="57" y="38"/>
                  </a:lnTo>
                  <a:close/>
                  <a:moveTo>
                    <a:pt x="33" y="51"/>
                  </a:moveTo>
                  <a:lnTo>
                    <a:pt x="33" y="51"/>
                  </a:lnTo>
                  <a:lnTo>
                    <a:pt x="37" y="51"/>
                  </a:lnTo>
                  <a:lnTo>
                    <a:pt x="37" y="51"/>
                  </a:lnTo>
                  <a:lnTo>
                    <a:pt x="37" y="58"/>
                  </a:lnTo>
                  <a:lnTo>
                    <a:pt x="37" y="58"/>
                  </a:lnTo>
                  <a:lnTo>
                    <a:pt x="33" y="58"/>
                  </a:lnTo>
                  <a:lnTo>
                    <a:pt x="33" y="58"/>
                  </a:lnTo>
                  <a:lnTo>
                    <a:pt x="33" y="51"/>
                  </a:lnTo>
                  <a:lnTo>
                    <a:pt x="33" y="51"/>
                  </a:lnTo>
                  <a:close/>
                  <a:moveTo>
                    <a:pt x="24" y="51"/>
                  </a:moveTo>
                  <a:lnTo>
                    <a:pt x="24" y="51"/>
                  </a:lnTo>
                  <a:lnTo>
                    <a:pt x="29" y="51"/>
                  </a:lnTo>
                  <a:lnTo>
                    <a:pt x="29" y="51"/>
                  </a:lnTo>
                  <a:lnTo>
                    <a:pt x="29" y="58"/>
                  </a:lnTo>
                  <a:lnTo>
                    <a:pt x="29" y="58"/>
                  </a:lnTo>
                  <a:lnTo>
                    <a:pt x="24" y="58"/>
                  </a:lnTo>
                  <a:lnTo>
                    <a:pt x="24" y="58"/>
                  </a:lnTo>
                  <a:lnTo>
                    <a:pt x="24" y="51"/>
                  </a:lnTo>
                  <a:lnTo>
                    <a:pt x="24" y="51"/>
                  </a:lnTo>
                  <a:close/>
                  <a:moveTo>
                    <a:pt x="40" y="51"/>
                  </a:moveTo>
                  <a:lnTo>
                    <a:pt x="40" y="51"/>
                  </a:lnTo>
                  <a:lnTo>
                    <a:pt x="46" y="51"/>
                  </a:lnTo>
                  <a:lnTo>
                    <a:pt x="46" y="51"/>
                  </a:lnTo>
                  <a:lnTo>
                    <a:pt x="46" y="58"/>
                  </a:lnTo>
                  <a:lnTo>
                    <a:pt x="46" y="58"/>
                  </a:lnTo>
                  <a:lnTo>
                    <a:pt x="40" y="58"/>
                  </a:lnTo>
                  <a:lnTo>
                    <a:pt x="40" y="58"/>
                  </a:lnTo>
                  <a:lnTo>
                    <a:pt x="40" y="51"/>
                  </a:lnTo>
                  <a:lnTo>
                    <a:pt x="40" y="51"/>
                  </a:lnTo>
                  <a:close/>
                  <a:moveTo>
                    <a:pt x="50" y="51"/>
                  </a:moveTo>
                  <a:lnTo>
                    <a:pt x="50" y="51"/>
                  </a:lnTo>
                  <a:lnTo>
                    <a:pt x="53" y="51"/>
                  </a:lnTo>
                  <a:lnTo>
                    <a:pt x="53" y="51"/>
                  </a:lnTo>
                  <a:lnTo>
                    <a:pt x="53" y="58"/>
                  </a:lnTo>
                  <a:lnTo>
                    <a:pt x="53" y="58"/>
                  </a:lnTo>
                  <a:lnTo>
                    <a:pt x="50" y="58"/>
                  </a:lnTo>
                  <a:lnTo>
                    <a:pt x="50" y="58"/>
                  </a:lnTo>
                  <a:lnTo>
                    <a:pt x="50" y="51"/>
                  </a:lnTo>
                  <a:lnTo>
                    <a:pt x="50" y="51"/>
                  </a:lnTo>
                  <a:close/>
                  <a:moveTo>
                    <a:pt x="57" y="51"/>
                  </a:moveTo>
                  <a:lnTo>
                    <a:pt x="57" y="51"/>
                  </a:lnTo>
                  <a:lnTo>
                    <a:pt x="61" y="51"/>
                  </a:lnTo>
                  <a:lnTo>
                    <a:pt x="61" y="51"/>
                  </a:lnTo>
                  <a:lnTo>
                    <a:pt x="61" y="58"/>
                  </a:lnTo>
                  <a:lnTo>
                    <a:pt x="61" y="58"/>
                  </a:lnTo>
                  <a:lnTo>
                    <a:pt x="57" y="58"/>
                  </a:lnTo>
                  <a:lnTo>
                    <a:pt x="57" y="58"/>
                  </a:lnTo>
                  <a:lnTo>
                    <a:pt x="57" y="51"/>
                  </a:lnTo>
                  <a:lnTo>
                    <a:pt x="57" y="51"/>
                  </a:lnTo>
                  <a:close/>
                  <a:moveTo>
                    <a:pt x="33" y="66"/>
                  </a:moveTo>
                  <a:lnTo>
                    <a:pt x="33" y="66"/>
                  </a:lnTo>
                  <a:lnTo>
                    <a:pt x="37" y="66"/>
                  </a:lnTo>
                  <a:lnTo>
                    <a:pt x="37" y="66"/>
                  </a:lnTo>
                  <a:lnTo>
                    <a:pt x="37" y="71"/>
                  </a:lnTo>
                  <a:lnTo>
                    <a:pt x="37" y="71"/>
                  </a:lnTo>
                  <a:lnTo>
                    <a:pt x="33" y="71"/>
                  </a:lnTo>
                  <a:lnTo>
                    <a:pt x="33" y="71"/>
                  </a:lnTo>
                  <a:lnTo>
                    <a:pt x="33" y="66"/>
                  </a:lnTo>
                  <a:lnTo>
                    <a:pt x="33" y="66"/>
                  </a:lnTo>
                  <a:close/>
                  <a:moveTo>
                    <a:pt x="24" y="66"/>
                  </a:moveTo>
                  <a:lnTo>
                    <a:pt x="24" y="66"/>
                  </a:lnTo>
                  <a:lnTo>
                    <a:pt x="29" y="66"/>
                  </a:lnTo>
                  <a:lnTo>
                    <a:pt x="29" y="66"/>
                  </a:lnTo>
                  <a:lnTo>
                    <a:pt x="29" y="71"/>
                  </a:lnTo>
                  <a:lnTo>
                    <a:pt x="29" y="71"/>
                  </a:lnTo>
                  <a:lnTo>
                    <a:pt x="24" y="71"/>
                  </a:lnTo>
                  <a:lnTo>
                    <a:pt x="24" y="71"/>
                  </a:lnTo>
                  <a:lnTo>
                    <a:pt x="24" y="66"/>
                  </a:lnTo>
                  <a:lnTo>
                    <a:pt x="24" y="66"/>
                  </a:lnTo>
                  <a:close/>
                  <a:moveTo>
                    <a:pt x="40" y="66"/>
                  </a:moveTo>
                  <a:lnTo>
                    <a:pt x="40" y="66"/>
                  </a:lnTo>
                  <a:lnTo>
                    <a:pt x="46" y="66"/>
                  </a:lnTo>
                  <a:lnTo>
                    <a:pt x="46" y="66"/>
                  </a:lnTo>
                  <a:lnTo>
                    <a:pt x="46" y="71"/>
                  </a:lnTo>
                  <a:lnTo>
                    <a:pt x="46" y="71"/>
                  </a:lnTo>
                  <a:lnTo>
                    <a:pt x="40" y="71"/>
                  </a:lnTo>
                  <a:lnTo>
                    <a:pt x="40" y="71"/>
                  </a:lnTo>
                  <a:lnTo>
                    <a:pt x="40" y="66"/>
                  </a:lnTo>
                  <a:lnTo>
                    <a:pt x="40" y="66"/>
                  </a:lnTo>
                  <a:close/>
                  <a:moveTo>
                    <a:pt x="50" y="66"/>
                  </a:moveTo>
                  <a:lnTo>
                    <a:pt x="50" y="66"/>
                  </a:lnTo>
                  <a:lnTo>
                    <a:pt x="53" y="66"/>
                  </a:lnTo>
                  <a:lnTo>
                    <a:pt x="53" y="66"/>
                  </a:lnTo>
                  <a:lnTo>
                    <a:pt x="53" y="71"/>
                  </a:lnTo>
                  <a:lnTo>
                    <a:pt x="53" y="71"/>
                  </a:lnTo>
                  <a:lnTo>
                    <a:pt x="50" y="71"/>
                  </a:lnTo>
                  <a:lnTo>
                    <a:pt x="50" y="71"/>
                  </a:lnTo>
                  <a:lnTo>
                    <a:pt x="50" y="66"/>
                  </a:lnTo>
                  <a:lnTo>
                    <a:pt x="50" y="66"/>
                  </a:lnTo>
                  <a:close/>
                  <a:moveTo>
                    <a:pt x="57" y="66"/>
                  </a:moveTo>
                  <a:lnTo>
                    <a:pt x="57" y="66"/>
                  </a:lnTo>
                  <a:lnTo>
                    <a:pt x="61" y="66"/>
                  </a:lnTo>
                  <a:lnTo>
                    <a:pt x="61" y="66"/>
                  </a:lnTo>
                  <a:lnTo>
                    <a:pt x="61" y="71"/>
                  </a:lnTo>
                  <a:lnTo>
                    <a:pt x="61" y="71"/>
                  </a:lnTo>
                  <a:lnTo>
                    <a:pt x="57" y="71"/>
                  </a:lnTo>
                  <a:lnTo>
                    <a:pt x="57" y="71"/>
                  </a:lnTo>
                  <a:lnTo>
                    <a:pt x="57" y="66"/>
                  </a:lnTo>
                  <a:lnTo>
                    <a:pt x="57" y="66"/>
                  </a:lnTo>
                  <a:close/>
                  <a:moveTo>
                    <a:pt x="33" y="80"/>
                  </a:moveTo>
                  <a:lnTo>
                    <a:pt x="33" y="80"/>
                  </a:lnTo>
                  <a:lnTo>
                    <a:pt x="37" y="80"/>
                  </a:lnTo>
                  <a:lnTo>
                    <a:pt x="37" y="80"/>
                  </a:lnTo>
                  <a:lnTo>
                    <a:pt x="37" y="86"/>
                  </a:lnTo>
                  <a:lnTo>
                    <a:pt x="37" y="86"/>
                  </a:lnTo>
                  <a:lnTo>
                    <a:pt x="33" y="86"/>
                  </a:lnTo>
                  <a:lnTo>
                    <a:pt x="33" y="86"/>
                  </a:lnTo>
                  <a:lnTo>
                    <a:pt x="33" y="80"/>
                  </a:lnTo>
                  <a:lnTo>
                    <a:pt x="33" y="80"/>
                  </a:lnTo>
                  <a:close/>
                  <a:moveTo>
                    <a:pt x="24" y="80"/>
                  </a:moveTo>
                  <a:lnTo>
                    <a:pt x="24" y="80"/>
                  </a:lnTo>
                  <a:lnTo>
                    <a:pt x="29" y="80"/>
                  </a:lnTo>
                  <a:lnTo>
                    <a:pt x="29" y="80"/>
                  </a:lnTo>
                  <a:lnTo>
                    <a:pt x="29" y="86"/>
                  </a:lnTo>
                  <a:lnTo>
                    <a:pt x="29" y="86"/>
                  </a:lnTo>
                  <a:lnTo>
                    <a:pt x="24" y="86"/>
                  </a:lnTo>
                  <a:lnTo>
                    <a:pt x="24" y="86"/>
                  </a:lnTo>
                  <a:lnTo>
                    <a:pt x="24" y="80"/>
                  </a:lnTo>
                  <a:lnTo>
                    <a:pt x="24" y="80"/>
                  </a:lnTo>
                  <a:close/>
                  <a:moveTo>
                    <a:pt x="40" y="80"/>
                  </a:moveTo>
                  <a:lnTo>
                    <a:pt x="40" y="80"/>
                  </a:lnTo>
                  <a:lnTo>
                    <a:pt x="46" y="80"/>
                  </a:lnTo>
                  <a:lnTo>
                    <a:pt x="46" y="80"/>
                  </a:lnTo>
                  <a:lnTo>
                    <a:pt x="46" y="86"/>
                  </a:lnTo>
                  <a:lnTo>
                    <a:pt x="46" y="86"/>
                  </a:lnTo>
                  <a:lnTo>
                    <a:pt x="40" y="86"/>
                  </a:lnTo>
                  <a:lnTo>
                    <a:pt x="40" y="86"/>
                  </a:lnTo>
                  <a:lnTo>
                    <a:pt x="40" y="80"/>
                  </a:lnTo>
                  <a:lnTo>
                    <a:pt x="40" y="80"/>
                  </a:lnTo>
                  <a:close/>
                  <a:moveTo>
                    <a:pt x="50" y="80"/>
                  </a:moveTo>
                  <a:lnTo>
                    <a:pt x="50" y="80"/>
                  </a:lnTo>
                  <a:lnTo>
                    <a:pt x="53" y="80"/>
                  </a:lnTo>
                  <a:lnTo>
                    <a:pt x="53" y="80"/>
                  </a:lnTo>
                  <a:lnTo>
                    <a:pt x="53" y="86"/>
                  </a:lnTo>
                  <a:lnTo>
                    <a:pt x="53" y="86"/>
                  </a:lnTo>
                  <a:lnTo>
                    <a:pt x="50" y="86"/>
                  </a:lnTo>
                  <a:lnTo>
                    <a:pt x="50" y="86"/>
                  </a:lnTo>
                  <a:lnTo>
                    <a:pt x="50" y="80"/>
                  </a:lnTo>
                  <a:lnTo>
                    <a:pt x="50" y="80"/>
                  </a:lnTo>
                  <a:close/>
                  <a:moveTo>
                    <a:pt x="57" y="80"/>
                  </a:moveTo>
                  <a:lnTo>
                    <a:pt x="57" y="80"/>
                  </a:lnTo>
                  <a:lnTo>
                    <a:pt x="61" y="80"/>
                  </a:lnTo>
                  <a:lnTo>
                    <a:pt x="61" y="80"/>
                  </a:lnTo>
                  <a:lnTo>
                    <a:pt x="61" y="86"/>
                  </a:lnTo>
                  <a:lnTo>
                    <a:pt x="61" y="86"/>
                  </a:lnTo>
                  <a:lnTo>
                    <a:pt x="57" y="86"/>
                  </a:lnTo>
                  <a:lnTo>
                    <a:pt x="57" y="86"/>
                  </a:lnTo>
                  <a:lnTo>
                    <a:pt x="57" y="80"/>
                  </a:lnTo>
                  <a:lnTo>
                    <a:pt x="57" y="80"/>
                  </a:lnTo>
                  <a:close/>
                  <a:moveTo>
                    <a:pt x="33" y="9"/>
                  </a:moveTo>
                  <a:lnTo>
                    <a:pt x="33" y="9"/>
                  </a:lnTo>
                  <a:lnTo>
                    <a:pt x="37" y="9"/>
                  </a:lnTo>
                  <a:lnTo>
                    <a:pt x="37" y="9"/>
                  </a:lnTo>
                  <a:lnTo>
                    <a:pt x="37" y="14"/>
                  </a:lnTo>
                  <a:lnTo>
                    <a:pt x="37" y="14"/>
                  </a:lnTo>
                  <a:lnTo>
                    <a:pt x="33" y="14"/>
                  </a:lnTo>
                  <a:lnTo>
                    <a:pt x="33" y="14"/>
                  </a:lnTo>
                  <a:lnTo>
                    <a:pt x="33" y="9"/>
                  </a:lnTo>
                  <a:lnTo>
                    <a:pt x="33" y="9"/>
                  </a:lnTo>
                  <a:close/>
                  <a:moveTo>
                    <a:pt x="24" y="9"/>
                  </a:moveTo>
                  <a:lnTo>
                    <a:pt x="29" y="9"/>
                  </a:lnTo>
                  <a:lnTo>
                    <a:pt x="29" y="14"/>
                  </a:lnTo>
                  <a:lnTo>
                    <a:pt x="24" y="14"/>
                  </a:lnTo>
                  <a:lnTo>
                    <a:pt x="24" y="9"/>
                  </a:lnTo>
                  <a:lnTo>
                    <a:pt x="24" y="9"/>
                  </a:lnTo>
                  <a:close/>
                  <a:moveTo>
                    <a:pt x="40" y="9"/>
                  </a:moveTo>
                  <a:lnTo>
                    <a:pt x="40" y="9"/>
                  </a:lnTo>
                  <a:lnTo>
                    <a:pt x="46" y="9"/>
                  </a:lnTo>
                  <a:lnTo>
                    <a:pt x="46" y="9"/>
                  </a:lnTo>
                  <a:lnTo>
                    <a:pt x="46" y="14"/>
                  </a:lnTo>
                  <a:lnTo>
                    <a:pt x="46" y="14"/>
                  </a:lnTo>
                  <a:lnTo>
                    <a:pt x="40" y="14"/>
                  </a:lnTo>
                  <a:lnTo>
                    <a:pt x="40" y="14"/>
                  </a:lnTo>
                  <a:lnTo>
                    <a:pt x="40" y="9"/>
                  </a:lnTo>
                  <a:lnTo>
                    <a:pt x="40" y="9"/>
                  </a:lnTo>
                  <a:close/>
                  <a:moveTo>
                    <a:pt x="50" y="9"/>
                  </a:moveTo>
                  <a:lnTo>
                    <a:pt x="50" y="9"/>
                  </a:lnTo>
                  <a:lnTo>
                    <a:pt x="53" y="9"/>
                  </a:lnTo>
                  <a:lnTo>
                    <a:pt x="53" y="9"/>
                  </a:lnTo>
                  <a:lnTo>
                    <a:pt x="53" y="14"/>
                  </a:lnTo>
                  <a:lnTo>
                    <a:pt x="53" y="14"/>
                  </a:lnTo>
                  <a:lnTo>
                    <a:pt x="50" y="14"/>
                  </a:lnTo>
                  <a:lnTo>
                    <a:pt x="50" y="14"/>
                  </a:lnTo>
                  <a:lnTo>
                    <a:pt x="50" y="9"/>
                  </a:lnTo>
                  <a:lnTo>
                    <a:pt x="50" y="9"/>
                  </a:lnTo>
                  <a:close/>
                  <a:moveTo>
                    <a:pt x="57" y="9"/>
                  </a:moveTo>
                  <a:lnTo>
                    <a:pt x="61" y="9"/>
                  </a:lnTo>
                  <a:lnTo>
                    <a:pt x="61" y="14"/>
                  </a:lnTo>
                  <a:lnTo>
                    <a:pt x="57" y="14"/>
                  </a:lnTo>
                  <a:lnTo>
                    <a:pt x="57" y="9"/>
                  </a:lnTo>
                  <a:lnTo>
                    <a:pt x="57" y="9"/>
                  </a:lnTo>
                  <a:close/>
                  <a:moveTo>
                    <a:pt x="77" y="49"/>
                  </a:moveTo>
                  <a:lnTo>
                    <a:pt x="117" y="49"/>
                  </a:lnTo>
                  <a:lnTo>
                    <a:pt x="117" y="55"/>
                  </a:lnTo>
                  <a:lnTo>
                    <a:pt x="77" y="55"/>
                  </a:lnTo>
                  <a:lnTo>
                    <a:pt x="77" y="49"/>
                  </a:lnTo>
                  <a:lnTo>
                    <a:pt x="77" y="49"/>
                  </a:lnTo>
                  <a:close/>
                  <a:moveTo>
                    <a:pt x="77" y="71"/>
                  </a:moveTo>
                  <a:lnTo>
                    <a:pt x="77" y="71"/>
                  </a:lnTo>
                  <a:lnTo>
                    <a:pt x="117" y="71"/>
                  </a:lnTo>
                  <a:lnTo>
                    <a:pt x="117" y="71"/>
                  </a:lnTo>
                  <a:lnTo>
                    <a:pt x="117" y="77"/>
                  </a:lnTo>
                  <a:lnTo>
                    <a:pt x="117" y="77"/>
                  </a:lnTo>
                  <a:lnTo>
                    <a:pt x="77" y="77"/>
                  </a:lnTo>
                  <a:lnTo>
                    <a:pt x="77" y="77"/>
                  </a:lnTo>
                  <a:lnTo>
                    <a:pt x="77" y="71"/>
                  </a:lnTo>
                  <a:lnTo>
                    <a:pt x="77" y="71"/>
                  </a:lnTo>
                  <a:close/>
                  <a:moveTo>
                    <a:pt x="77" y="84"/>
                  </a:moveTo>
                  <a:lnTo>
                    <a:pt x="77" y="84"/>
                  </a:lnTo>
                  <a:lnTo>
                    <a:pt x="117" y="84"/>
                  </a:lnTo>
                  <a:lnTo>
                    <a:pt x="117" y="84"/>
                  </a:lnTo>
                  <a:lnTo>
                    <a:pt x="117" y="90"/>
                  </a:lnTo>
                  <a:lnTo>
                    <a:pt x="117" y="90"/>
                  </a:lnTo>
                  <a:lnTo>
                    <a:pt x="77" y="90"/>
                  </a:lnTo>
                  <a:lnTo>
                    <a:pt x="77" y="90"/>
                  </a:lnTo>
                  <a:lnTo>
                    <a:pt x="77" y="84"/>
                  </a:lnTo>
                  <a:lnTo>
                    <a:pt x="77" y="84"/>
                  </a:lnTo>
                  <a:close/>
                  <a:moveTo>
                    <a:pt x="77" y="95"/>
                  </a:moveTo>
                  <a:lnTo>
                    <a:pt x="117" y="95"/>
                  </a:lnTo>
                  <a:lnTo>
                    <a:pt x="117" y="101"/>
                  </a:lnTo>
                  <a:lnTo>
                    <a:pt x="77" y="101"/>
                  </a:lnTo>
                  <a:lnTo>
                    <a:pt x="77" y="95"/>
                  </a:lnTo>
                  <a:close/>
                </a:path>
              </a:pathLst>
            </a:custGeom>
            <a:solidFill>
              <a:schemeClr val="bg1"/>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2" name="矩形 41"/>
            <p:cNvSpPr/>
            <p:nvPr/>
          </p:nvSpPr>
          <p:spPr>
            <a:xfrm>
              <a:off x="2698368" y="5518798"/>
              <a:ext cx="557147" cy="5744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03</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sp>
        <p:nvSpPr>
          <p:cNvPr id="43" name="Freeform 45"/>
          <p:cNvSpPr>
            <a:spLocks noEditPoints="1"/>
          </p:cNvSpPr>
          <p:nvPr/>
        </p:nvSpPr>
        <p:spPr bwMode="auto">
          <a:xfrm flipH="1">
            <a:off x="832339" y="1861424"/>
            <a:ext cx="551288" cy="691175"/>
          </a:xfrm>
          <a:custGeom>
            <a:avLst/>
            <a:gdLst>
              <a:gd name="T0" fmla="*/ 41 w 95"/>
              <a:gd name="T1" fmla="*/ 0 h 120"/>
              <a:gd name="T2" fmla="*/ 29 w 95"/>
              <a:gd name="T3" fmla="*/ 7 h 120"/>
              <a:gd name="T4" fmla="*/ 29 w 95"/>
              <a:gd name="T5" fmla="*/ 7 h 120"/>
              <a:gd name="T6" fmla="*/ 14 w 95"/>
              <a:gd name="T7" fmla="*/ 1 h 120"/>
              <a:gd name="T8" fmla="*/ 3 w 95"/>
              <a:gd name="T9" fmla="*/ 8 h 120"/>
              <a:gd name="T10" fmla="*/ 0 w 95"/>
              <a:gd name="T11" fmla="*/ 21 h 120"/>
              <a:gd name="T12" fmla="*/ 3 w 95"/>
              <a:gd name="T13" fmla="*/ 34 h 120"/>
              <a:gd name="T14" fmla="*/ 14 w 95"/>
              <a:gd name="T15" fmla="*/ 40 h 120"/>
              <a:gd name="T16" fmla="*/ 31 w 95"/>
              <a:gd name="T17" fmla="*/ 37 h 120"/>
              <a:gd name="T18" fmla="*/ 41 w 95"/>
              <a:gd name="T19" fmla="*/ 41 h 120"/>
              <a:gd name="T20" fmla="*/ 43 w 95"/>
              <a:gd name="T21" fmla="*/ 41 h 120"/>
              <a:gd name="T22" fmla="*/ 57 w 95"/>
              <a:gd name="T23" fmla="*/ 56 h 120"/>
              <a:gd name="T24" fmla="*/ 68 w 95"/>
              <a:gd name="T25" fmla="*/ 58 h 120"/>
              <a:gd name="T26" fmla="*/ 66 w 95"/>
              <a:gd name="T27" fmla="*/ 78 h 120"/>
              <a:gd name="T28" fmla="*/ 65 w 95"/>
              <a:gd name="T29" fmla="*/ 120 h 120"/>
              <a:gd name="T30" fmla="*/ 75 w 95"/>
              <a:gd name="T31" fmla="*/ 120 h 120"/>
              <a:gd name="T32" fmla="*/ 77 w 95"/>
              <a:gd name="T33" fmla="*/ 84 h 120"/>
              <a:gd name="T34" fmla="*/ 82 w 95"/>
              <a:gd name="T35" fmla="*/ 84 h 120"/>
              <a:gd name="T36" fmla="*/ 84 w 95"/>
              <a:gd name="T37" fmla="*/ 120 h 120"/>
              <a:gd name="T38" fmla="*/ 95 w 95"/>
              <a:gd name="T39" fmla="*/ 120 h 120"/>
              <a:gd name="T40" fmla="*/ 92 w 95"/>
              <a:gd name="T41" fmla="*/ 78 h 120"/>
              <a:gd name="T42" fmla="*/ 94 w 95"/>
              <a:gd name="T43" fmla="*/ 41 h 120"/>
              <a:gd name="T44" fmla="*/ 74 w 95"/>
              <a:gd name="T45" fmla="*/ 41 h 120"/>
              <a:gd name="T46" fmla="*/ 70 w 95"/>
              <a:gd name="T47" fmla="*/ 35 h 120"/>
              <a:gd name="T48" fmla="*/ 71 w 95"/>
              <a:gd name="T49" fmla="*/ 35 h 120"/>
              <a:gd name="T50" fmla="*/ 79 w 95"/>
              <a:gd name="T51" fmla="*/ 38 h 120"/>
              <a:gd name="T52" fmla="*/ 91 w 95"/>
              <a:gd name="T53" fmla="*/ 26 h 120"/>
              <a:gd name="T54" fmla="*/ 79 w 95"/>
              <a:gd name="T55" fmla="*/ 14 h 120"/>
              <a:gd name="T56" fmla="*/ 71 w 95"/>
              <a:gd name="T57" fmla="*/ 18 h 120"/>
              <a:gd name="T58" fmla="*/ 48 w 95"/>
              <a:gd name="T59" fmla="*/ 2 h 120"/>
              <a:gd name="T60" fmla="*/ 41 w 95"/>
              <a:gd name="T61" fmla="*/ 0 h 120"/>
              <a:gd name="T62" fmla="*/ 65 w 95"/>
              <a:gd name="T63" fmla="*/ 43 h 120"/>
              <a:gd name="T64" fmla="*/ 58 w 95"/>
              <a:gd name="T65" fmla="*/ 46 h 120"/>
              <a:gd name="T66" fmla="*/ 51 w 95"/>
              <a:gd name="T67" fmla="*/ 39 h 120"/>
              <a:gd name="T68" fmla="*/ 62 w 95"/>
              <a:gd name="T69" fmla="*/ 37 h 120"/>
              <a:gd name="T70" fmla="*/ 65 w 95"/>
              <a:gd name="T71" fmla="*/ 43 h 120"/>
              <a:gd name="T72" fmla="*/ 10 w 95"/>
              <a:gd name="T73" fmla="*/ 12 h 120"/>
              <a:gd name="T74" fmla="*/ 14 w 95"/>
              <a:gd name="T75" fmla="*/ 9 h 120"/>
              <a:gd name="T76" fmla="*/ 18 w 95"/>
              <a:gd name="T77" fmla="*/ 12 h 120"/>
              <a:gd name="T78" fmla="*/ 21 w 95"/>
              <a:gd name="T79" fmla="*/ 21 h 120"/>
              <a:gd name="T80" fmla="*/ 18 w 95"/>
              <a:gd name="T81" fmla="*/ 30 h 120"/>
              <a:gd name="T82" fmla="*/ 14 w 95"/>
              <a:gd name="T83" fmla="*/ 32 h 120"/>
              <a:gd name="T84" fmla="*/ 10 w 95"/>
              <a:gd name="T85" fmla="*/ 30 h 120"/>
              <a:gd name="T86" fmla="*/ 7 w 95"/>
              <a:gd name="T87" fmla="*/ 21 h 120"/>
              <a:gd name="T88" fmla="*/ 10 w 95"/>
              <a:gd name="T89" fmla="*/ 12 h 120"/>
              <a:gd name="T90" fmla="*/ 35 w 95"/>
              <a:gd name="T91" fmla="*/ 11 h 120"/>
              <a:gd name="T92" fmla="*/ 41 w 95"/>
              <a:gd name="T93" fmla="*/ 8 h 120"/>
              <a:gd name="T94" fmla="*/ 47 w 95"/>
              <a:gd name="T95" fmla="*/ 11 h 120"/>
              <a:gd name="T96" fmla="*/ 50 w 95"/>
              <a:gd name="T97" fmla="*/ 21 h 120"/>
              <a:gd name="T98" fmla="*/ 47 w 95"/>
              <a:gd name="T99" fmla="*/ 30 h 120"/>
              <a:gd name="T100" fmla="*/ 41 w 95"/>
              <a:gd name="T101" fmla="*/ 34 h 120"/>
              <a:gd name="T102" fmla="*/ 35 w 95"/>
              <a:gd name="T103" fmla="*/ 30 h 120"/>
              <a:gd name="T104" fmla="*/ 33 w 95"/>
              <a:gd name="T105" fmla="*/ 21 h 120"/>
              <a:gd name="T106" fmla="*/ 35 w 95"/>
              <a:gd name="T107"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44" name="Picture 3"/>
          <p:cNvPicPr>
            <a:picLocks noChangeAspect="1" noChangeArrowheads="1"/>
          </p:cNvPicPr>
          <p:nvPr/>
        </p:nvPicPr>
        <p:blipFill>
          <a:blip r:embed="rId1" cstate="print"/>
          <a:srcRect l="2766" t="57680" r="7205"/>
          <a:stretch>
            <a:fillRect/>
          </a:stretch>
        </p:blipFill>
        <p:spPr bwMode="auto">
          <a:xfrm>
            <a:off x="660400" y="2719268"/>
            <a:ext cx="9249629" cy="60940"/>
          </a:xfrm>
          <a:prstGeom prst="rect">
            <a:avLst/>
          </a:prstGeom>
          <a:noFill/>
          <a:ln w="9525">
            <a:noFill/>
            <a:miter lim="800000"/>
            <a:headEnd/>
            <a:tailEnd/>
          </a:ln>
        </p:spPr>
      </p:pic>
      <p:sp>
        <p:nvSpPr>
          <p:cNvPr id="45" name="矩形 44"/>
          <p:cNvSpPr/>
          <p:nvPr/>
        </p:nvSpPr>
        <p:spPr>
          <a:xfrm>
            <a:off x="1534557" y="2036195"/>
            <a:ext cx="5503228" cy="459105"/>
          </a:xfrm>
          <a:prstGeom prst="rect">
            <a:avLst/>
          </a:prstGeom>
        </p:spPr>
        <p:txBody>
          <a:bodyPr wrap="square" lIns="91424" tIns="45713" rIns="91424" bIns="45713">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ea"/>
                <a:sym typeface="Arial" panose="020B0604020202020204" pitchFamily="34" charset="0"/>
              </a:rPr>
              <a:t>1</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ea"/>
                <a:sym typeface="Arial" panose="020B0604020202020204" pitchFamily="34" charset="0"/>
              </a:rPr>
              <a:t>）务必让一些合适的人从恰当的角度评价原型</a:t>
            </a:r>
            <a:r>
              <a:rPr kumimoji="0" lang="en-US" altLang="zh-CN"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ea"/>
                <a:sym typeface="Arial" panose="020B0604020202020204" pitchFamily="34" charset="0"/>
              </a:rPr>
              <a:t>:</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ea"/>
              <a:sym typeface="Arial" panose="020B0604020202020204" pitchFamily="34" charset="0"/>
            </a:endParaRPr>
          </a:p>
        </p:txBody>
      </p:sp>
      <p:sp>
        <p:nvSpPr>
          <p:cNvPr id="46" name="矩形 45"/>
          <p:cNvSpPr/>
          <p:nvPr/>
        </p:nvSpPr>
        <p:spPr>
          <a:xfrm>
            <a:off x="2246811" y="3109227"/>
            <a:ext cx="9249863" cy="574499"/>
          </a:xfrm>
          <a:prstGeom prst="rect">
            <a:avLst/>
          </a:prstGeom>
          <a:solidFill>
            <a:schemeClr val="bg1"/>
          </a:solidFill>
          <a:ln>
            <a:solidFill>
              <a:srgbClr val="7030A0"/>
            </a:solidFill>
          </a:ln>
        </p:spPr>
        <p:txBody>
          <a:bodyPr wrap="square" lIns="91424" tIns="45713" rIns="91424" bIns="45713"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defRPr/>
            </a:pPr>
            <a:r>
              <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原型的评价者必须是所期望的用户群的代表</a:t>
            </a:r>
            <a:endPar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47" name="矩形 46"/>
          <p:cNvSpPr/>
          <p:nvPr/>
        </p:nvSpPr>
        <p:spPr>
          <a:xfrm>
            <a:off x="2246812" y="3823063"/>
            <a:ext cx="9249864" cy="766353"/>
          </a:xfrm>
          <a:prstGeom prst="rect">
            <a:avLst/>
          </a:prstGeom>
          <a:solidFill>
            <a:schemeClr val="bg1"/>
          </a:solidFill>
          <a:ln>
            <a:solidFill>
              <a:schemeClr val="accent6"/>
            </a:solidFill>
          </a:ln>
        </p:spPr>
        <p:txBody>
          <a:bodyPr wrap="square" lIns="91424" tIns="45713" rIns="91424" bIns="45713" anchor="ctr" anchorCtr="0">
            <a:noAutofit/>
          </a:bodyPr>
          <a:lstStyle/>
          <a:p>
            <a:pPr defTabSz="5334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评价组必须从使用原型中功能的用户类里挑选出具有经验和经验不足的用户</a:t>
            </a:r>
            <a:endParaRPr lang="zh-CN" altLang="en-US" sz="2000" b="1" dirty="0">
              <a:latin typeface="宋体" panose="02010600030101010101" pitchFamily="2" charset="-122"/>
              <a:ea typeface="宋体" panose="02010600030101010101" pitchFamily="2" charset="-122"/>
            </a:endParaRPr>
          </a:p>
        </p:txBody>
      </p:sp>
      <p:sp>
        <p:nvSpPr>
          <p:cNvPr id="48" name="矩形 47"/>
          <p:cNvSpPr/>
          <p:nvPr/>
        </p:nvSpPr>
        <p:spPr>
          <a:xfrm>
            <a:off x="2238103" y="4720046"/>
            <a:ext cx="9258573" cy="870857"/>
          </a:xfrm>
          <a:prstGeom prst="rect">
            <a:avLst/>
          </a:prstGeom>
          <a:solidFill>
            <a:schemeClr val="bg1"/>
          </a:solidFill>
          <a:ln>
            <a:solidFill>
              <a:schemeClr val="accent2"/>
            </a:solidFill>
          </a:ln>
        </p:spPr>
        <p:txBody>
          <a:bodyPr wrap="square" lIns="91424" tIns="45713" rIns="91424" bIns="45713" anchor="ctr" anchorCtr="0">
            <a:noAutofit/>
          </a:bodyPr>
          <a:lstStyle/>
          <a:p>
            <a:pPr defTabSz="5334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在把原型呈递给评价者时，应注意原型不包括要在以后真正产品开发中实现的所有的业务逻辑</a:t>
            </a:r>
            <a:endParaRPr lang="zh-CN" altLang="en-US" sz="2000" b="1"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23"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4"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10</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）原型评价</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left)">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p:bldP spid="46" grpId="0" animBg="1"/>
      <p:bldP spid="47" grpId="0" animBg="1"/>
      <p:bldP spid="48" grpId="0" animBg="1"/>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98500" y="2604376"/>
            <a:ext cx="10798175" cy="574499"/>
            <a:chOff x="1990876" y="4080204"/>
            <a:chExt cx="8784850" cy="574498"/>
          </a:xfrm>
        </p:grpSpPr>
        <p:sp>
          <p:nvSpPr>
            <p:cNvPr id="27" name="矩形 26"/>
            <p:cNvSpPr/>
            <p:nvPr/>
          </p:nvSpPr>
          <p:spPr>
            <a:xfrm>
              <a:off x="1990876" y="4080204"/>
              <a:ext cx="8784850" cy="57449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Freeform 464"/>
            <p:cNvSpPr>
              <a:spLocks noEditPoints="1"/>
            </p:cNvSpPr>
            <p:nvPr/>
          </p:nvSpPr>
          <p:spPr bwMode="auto">
            <a:xfrm>
              <a:off x="2166491" y="4203176"/>
              <a:ext cx="346389" cy="381916"/>
            </a:xfrm>
            <a:custGeom>
              <a:avLst/>
              <a:gdLst>
                <a:gd name="T0" fmla="*/ 35 w 117"/>
                <a:gd name="T1" fmla="*/ 114 h 129"/>
                <a:gd name="T2" fmla="*/ 46 w 117"/>
                <a:gd name="T3" fmla="*/ 101 h 129"/>
                <a:gd name="T4" fmla="*/ 51 w 117"/>
                <a:gd name="T5" fmla="*/ 87 h 129"/>
                <a:gd name="T6" fmla="*/ 48 w 117"/>
                <a:gd name="T7" fmla="*/ 79 h 129"/>
                <a:gd name="T8" fmla="*/ 72 w 117"/>
                <a:gd name="T9" fmla="*/ 87 h 129"/>
                <a:gd name="T10" fmla="*/ 68 w 117"/>
                <a:gd name="T11" fmla="*/ 87 h 129"/>
                <a:gd name="T12" fmla="*/ 73 w 117"/>
                <a:gd name="T13" fmla="*/ 101 h 129"/>
                <a:gd name="T14" fmla="*/ 86 w 117"/>
                <a:gd name="T15" fmla="*/ 114 h 129"/>
                <a:gd name="T16" fmla="*/ 97 w 117"/>
                <a:gd name="T17" fmla="*/ 129 h 129"/>
                <a:gd name="T18" fmla="*/ 22 w 117"/>
                <a:gd name="T19" fmla="*/ 114 h 129"/>
                <a:gd name="T20" fmla="*/ 35 w 117"/>
                <a:gd name="T21" fmla="*/ 114 h 129"/>
                <a:gd name="T22" fmla="*/ 46 w 117"/>
                <a:gd name="T23" fmla="*/ 61 h 129"/>
                <a:gd name="T24" fmla="*/ 44 w 117"/>
                <a:gd name="T25" fmla="*/ 66 h 129"/>
                <a:gd name="T26" fmla="*/ 37 w 117"/>
                <a:gd name="T27" fmla="*/ 61 h 129"/>
                <a:gd name="T28" fmla="*/ 33 w 117"/>
                <a:gd name="T29" fmla="*/ 55 h 129"/>
                <a:gd name="T30" fmla="*/ 33 w 117"/>
                <a:gd name="T31" fmla="*/ 54 h 129"/>
                <a:gd name="T32" fmla="*/ 39 w 117"/>
                <a:gd name="T33" fmla="*/ 33 h 129"/>
                <a:gd name="T34" fmla="*/ 42 w 117"/>
                <a:gd name="T35" fmla="*/ 11 h 129"/>
                <a:gd name="T36" fmla="*/ 48 w 117"/>
                <a:gd name="T37" fmla="*/ 11 h 129"/>
                <a:gd name="T38" fmla="*/ 24 w 117"/>
                <a:gd name="T39" fmla="*/ 19 h 129"/>
                <a:gd name="T40" fmla="*/ 9 w 117"/>
                <a:gd name="T41" fmla="*/ 13 h 129"/>
                <a:gd name="T42" fmla="*/ 13 w 117"/>
                <a:gd name="T43" fmla="*/ 24 h 129"/>
                <a:gd name="T44" fmla="*/ 16 w 117"/>
                <a:gd name="T45" fmla="*/ 33 h 129"/>
                <a:gd name="T46" fmla="*/ 29 w 117"/>
                <a:gd name="T47" fmla="*/ 46 h 129"/>
                <a:gd name="T48" fmla="*/ 33 w 117"/>
                <a:gd name="T49" fmla="*/ 30 h 129"/>
                <a:gd name="T50" fmla="*/ 35 w 117"/>
                <a:gd name="T51" fmla="*/ 13 h 129"/>
                <a:gd name="T52" fmla="*/ 31 w 117"/>
                <a:gd name="T53" fmla="*/ 21 h 129"/>
                <a:gd name="T54" fmla="*/ 24 w 117"/>
                <a:gd name="T55" fmla="*/ 6 h 129"/>
                <a:gd name="T56" fmla="*/ 0 w 117"/>
                <a:gd name="T57" fmla="*/ 6 h 129"/>
                <a:gd name="T58" fmla="*/ 2 w 117"/>
                <a:gd name="T59" fmla="*/ 11 h 129"/>
                <a:gd name="T60" fmla="*/ 11 w 117"/>
                <a:gd name="T61" fmla="*/ 37 h 129"/>
                <a:gd name="T62" fmla="*/ 18 w 117"/>
                <a:gd name="T63" fmla="*/ 46 h 129"/>
                <a:gd name="T64" fmla="*/ 27 w 117"/>
                <a:gd name="T65" fmla="*/ 54 h 129"/>
                <a:gd name="T66" fmla="*/ 26 w 117"/>
                <a:gd name="T67" fmla="*/ 57 h 129"/>
                <a:gd name="T68" fmla="*/ 39 w 117"/>
                <a:gd name="T69" fmla="*/ 72 h 129"/>
                <a:gd name="T70" fmla="*/ 59 w 117"/>
                <a:gd name="T71" fmla="*/ 76 h 129"/>
                <a:gd name="T72" fmla="*/ 79 w 117"/>
                <a:gd name="T73" fmla="*/ 72 h 129"/>
                <a:gd name="T74" fmla="*/ 94 w 117"/>
                <a:gd name="T75" fmla="*/ 57 h 129"/>
                <a:gd name="T76" fmla="*/ 90 w 117"/>
                <a:gd name="T77" fmla="*/ 54 h 129"/>
                <a:gd name="T78" fmla="*/ 99 w 117"/>
                <a:gd name="T79" fmla="*/ 46 h 129"/>
                <a:gd name="T80" fmla="*/ 106 w 117"/>
                <a:gd name="T81" fmla="*/ 37 h 129"/>
                <a:gd name="T82" fmla="*/ 116 w 117"/>
                <a:gd name="T83" fmla="*/ 11 h 129"/>
                <a:gd name="T84" fmla="*/ 112 w 117"/>
                <a:gd name="T85" fmla="*/ 6 h 129"/>
                <a:gd name="T86" fmla="*/ 94 w 117"/>
                <a:gd name="T87" fmla="*/ 6 h 129"/>
                <a:gd name="T88" fmla="*/ 79 w 117"/>
                <a:gd name="T89" fmla="*/ 0 h 129"/>
                <a:gd name="T90" fmla="*/ 20 w 117"/>
                <a:gd name="T91" fmla="*/ 0 h 129"/>
                <a:gd name="T92" fmla="*/ 24 w 117"/>
                <a:gd name="T93" fmla="*/ 6 h 129"/>
                <a:gd name="T94" fmla="*/ 84 w 117"/>
                <a:gd name="T95" fmla="*/ 13 h 129"/>
                <a:gd name="T96" fmla="*/ 94 w 117"/>
                <a:gd name="T97" fmla="*/ 19 h 129"/>
                <a:gd name="T98" fmla="*/ 108 w 117"/>
                <a:gd name="T99" fmla="*/ 13 h 129"/>
                <a:gd name="T100" fmla="*/ 105 w 117"/>
                <a:gd name="T101" fmla="*/ 24 h 129"/>
                <a:gd name="T102" fmla="*/ 101 w 117"/>
                <a:gd name="T103" fmla="*/ 33 h 129"/>
                <a:gd name="T104" fmla="*/ 88 w 117"/>
                <a:gd name="T105" fmla="*/ 46 h 129"/>
                <a:gd name="T106" fmla="*/ 84 w 117"/>
                <a:gd name="T107" fmla="*/ 30 h 129"/>
                <a:gd name="T108" fmla="*/ 84 w 117"/>
                <a:gd name="T109" fmla="*/ 13 h 129"/>
                <a:gd name="T110" fmla="*/ 84 w 117"/>
                <a:gd name="T111"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 h="129">
                  <a:moveTo>
                    <a:pt x="35" y="114"/>
                  </a:moveTo>
                  <a:lnTo>
                    <a:pt x="35" y="114"/>
                  </a:lnTo>
                  <a:lnTo>
                    <a:pt x="40" y="109"/>
                  </a:lnTo>
                  <a:lnTo>
                    <a:pt x="46" y="101"/>
                  </a:lnTo>
                  <a:lnTo>
                    <a:pt x="50" y="94"/>
                  </a:lnTo>
                  <a:lnTo>
                    <a:pt x="51" y="87"/>
                  </a:lnTo>
                  <a:lnTo>
                    <a:pt x="48" y="87"/>
                  </a:lnTo>
                  <a:lnTo>
                    <a:pt x="48" y="79"/>
                  </a:lnTo>
                  <a:lnTo>
                    <a:pt x="72" y="79"/>
                  </a:lnTo>
                  <a:lnTo>
                    <a:pt x="72" y="87"/>
                  </a:lnTo>
                  <a:lnTo>
                    <a:pt x="68" y="87"/>
                  </a:lnTo>
                  <a:lnTo>
                    <a:pt x="68" y="87"/>
                  </a:lnTo>
                  <a:lnTo>
                    <a:pt x="70" y="94"/>
                  </a:lnTo>
                  <a:lnTo>
                    <a:pt x="73" y="101"/>
                  </a:lnTo>
                  <a:lnTo>
                    <a:pt x="79" y="109"/>
                  </a:lnTo>
                  <a:lnTo>
                    <a:pt x="86" y="114"/>
                  </a:lnTo>
                  <a:lnTo>
                    <a:pt x="97" y="114"/>
                  </a:lnTo>
                  <a:lnTo>
                    <a:pt x="97" y="129"/>
                  </a:lnTo>
                  <a:lnTo>
                    <a:pt x="22" y="129"/>
                  </a:lnTo>
                  <a:lnTo>
                    <a:pt x="22" y="114"/>
                  </a:lnTo>
                  <a:lnTo>
                    <a:pt x="35" y="114"/>
                  </a:lnTo>
                  <a:lnTo>
                    <a:pt x="35" y="114"/>
                  </a:lnTo>
                  <a:close/>
                  <a:moveTo>
                    <a:pt x="48" y="11"/>
                  </a:moveTo>
                  <a:lnTo>
                    <a:pt x="46" y="61"/>
                  </a:lnTo>
                  <a:lnTo>
                    <a:pt x="44" y="66"/>
                  </a:lnTo>
                  <a:lnTo>
                    <a:pt x="44" y="66"/>
                  </a:lnTo>
                  <a:lnTo>
                    <a:pt x="37" y="61"/>
                  </a:lnTo>
                  <a:lnTo>
                    <a:pt x="37" y="61"/>
                  </a:lnTo>
                  <a:lnTo>
                    <a:pt x="35" y="59"/>
                  </a:lnTo>
                  <a:lnTo>
                    <a:pt x="33" y="55"/>
                  </a:lnTo>
                  <a:lnTo>
                    <a:pt x="33" y="55"/>
                  </a:lnTo>
                  <a:lnTo>
                    <a:pt x="33" y="54"/>
                  </a:lnTo>
                  <a:lnTo>
                    <a:pt x="33" y="54"/>
                  </a:lnTo>
                  <a:lnTo>
                    <a:pt x="39" y="33"/>
                  </a:lnTo>
                  <a:lnTo>
                    <a:pt x="39" y="33"/>
                  </a:lnTo>
                  <a:lnTo>
                    <a:pt x="42" y="11"/>
                  </a:lnTo>
                  <a:lnTo>
                    <a:pt x="48" y="11"/>
                  </a:lnTo>
                  <a:lnTo>
                    <a:pt x="48" y="11"/>
                  </a:lnTo>
                  <a:close/>
                  <a:moveTo>
                    <a:pt x="31" y="21"/>
                  </a:moveTo>
                  <a:lnTo>
                    <a:pt x="24" y="19"/>
                  </a:lnTo>
                  <a:lnTo>
                    <a:pt x="24" y="13"/>
                  </a:lnTo>
                  <a:lnTo>
                    <a:pt x="9" y="13"/>
                  </a:lnTo>
                  <a:lnTo>
                    <a:pt x="9" y="13"/>
                  </a:lnTo>
                  <a:lnTo>
                    <a:pt x="13" y="24"/>
                  </a:lnTo>
                  <a:lnTo>
                    <a:pt x="16" y="33"/>
                  </a:lnTo>
                  <a:lnTo>
                    <a:pt x="16" y="33"/>
                  </a:lnTo>
                  <a:lnTo>
                    <a:pt x="22" y="39"/>
                  </a:lnTo>
                  <a:lnTo>
                    <a:pt x="29" y="46"/>
                  </a:lnTo>
                  <a:lnTo>
                    <a:pt x="29" y="46"/>
                  </a:lnTo>
                  <a:lnTo>
                    <a:pt x="33" y="30"/>
                  </a:lnTo>
                  <a:lnTo>
                    <a:pt x="35" y="13"/>
                  </a:lnTo>
                  <a:lnTo>
                    <a:pt x="35" y="13"/>
                  </a:lnTo>
                  <a:lnTo>
                    <a:pt x="33" y="13"/>
                  </a:lnTo>
                  <a:lnTo>
                    <a:pt x="31" y="21"/>
                  </a:lnTo>
                  <a:lnTo>
                    <a:pt x="31" y="21"/>
                  </a:lnTo>
                  <a:close/>
                  <a:moveTo>
                    <a:pt x="24" y="6"/>
                  </a:moveTo>
                  <a:lnTo>
                    <a:pt x="5" y="6"/>
                  </a:lnTo>
                  <a:lnTo>
                    <a:pt x="0" y="6"/>
                  </a:lnTo>
                  <a:lnTo>
                    <a:pt x="2" y="11"/>
                  </a:lnTo>
                  <a:lnTo>
                    <a:pt x="2" y="11"/>
                  </a:lnTo>
                  <a:lnTo>
                    <a:pt x="5" y="24"/>
                  </a:lnTo>
                  <a:lnTo>
                    <a:pt x="11" y="37"/>
                  </a:lnTo>
                  <a:lnTo>
                    <a:pt x="11" y="37"/>
                  </a:lnTo>
                  <a:lnTo>
                    <a:pt x="18" y="46"/>
                  </a:lnTo>
                  <a:lnTo>
                    <a:pt x="27" y="54"/>
                  </a:lnTo>
                  <a:lnTo>
                    <a:pt x="27" y="54"/>
                  </a:lnTo>
                  <a:lnTo>
                    <a:pt x="26" y="57"/>
                  </a:lnTo>
                  <a:lnTo>
                    <a:pt x="26" y="57"/>
                  </a:lnTo>
                  <a:lnTo>
                    <a:pt x="31" y="66"/>
                  </a:lnTo>
                  <a:lnTo>
                    <a:pt x="39" y="72"/>
                  </a:lnTo>
                  <a:lnTo>
                    <a:pt x="50" y="76"/>
                  </a:lnTo>
                  <a:lnTo>
                    <a:pt x="59" y="76"/>
                  </a:lnTo>
                  <a:lnTo>
                    <a:pt x="70" y="76"/>
                  </a:lnTo>
                  <a:lnTo>
                    <a:pt x="79" y="72"/>
                  </a:lnTo>
                  <a:lnTo>
                    <a:pt x="86" y="66"/>
                  </a:lnTo>
                  <a:lnTo>
                    <a:pt x="94" y="57"/>
                  </a:lnTo>
                  <a:lnTo>
                    <a:pt x="94" y="57"/>
                  </a:lnTo>
                  <a:lnTo>
                    <a:pt x="90" y="54"/>
                  </a:lnTo>
                  <a:lnTo>
                    <a:pt x="90" y="54"/>
                  </a:lnTo>
                  <a:lnTo>
                    <a:pt x="99" y="46"/>
                  </a:lnTo>
                  <a:lnTo>
                    <a:pt x="106" y="37"/>
                  </a:lnTo>
                  <a:lnTo>
                    <a:pt x="106" y="37"/>
                  </a:lnTo>
                  <a:lnTo>
                    <a:pt x="112" y="24"/>
                  </a:lnTo>
                  <a:lnTo>
                    <a:pt x="116" y="11"/>
                  </a:lnTo>
                  <a:lnTo>
                    <a:pt x="117" y="6"/>
                  </a:lnTo>
                  <a:lnTo>
                    <a:pt x="112" y="6"/>
                  </a:lnTo>
                  <a:lnTo>
                    <a:pt x="94" y="6"/>
                  </a:lnTo>
                  <a:lnTo>
                    <a:pt x="94" y="6"/>
                  </a:lnTo>
                  <a:lnTo>
                    <a:pt x="97" y="0"/>
                  </a:lnTo>
                  <a:lnTo>
                    <a:pt x="79" y="0"/>
                  </a:lnTo>
                  <a:lnTo>
                    <a:pt x="39" y="0"/>
                  </a:lnTo>
                  <a:lnTo>
                    <a:pt x="20" y="0"/>
                  </a:lnTo>
                  <a:lnTo>
                    <a:pt x="20" y="0"/>
                  </a:lnTo>
                  <a:lnTo>
                    <a:pt x="24" y="6"/>
                  </a:lnTo>
                  <a:lnTo>
                    <a:pt x="24" y="6"/>
                  </a:lnTo>
                  <a:close/>
                  <a:moveTo>
                    <a:pt x="84" y="13"/>
                  </a:moveTo>
                  <a:lnTo>
                    <a:pt x="88" y="21"/>
                  </a:lnTo>
                  <a:lnTo>
                    <a:pt x="94" y="19"/>
                  </a:lnTo>
                  <a:lnTo>
                    <a:pt x="94" y="13"/>
                  </a:lnTo>
                  <a:lnTo>
                    <a:pt x="108" y="13"/>
                  </a:lnTo>
                  <a:lnTo>
                    <a:pt x="108" y="13"/>
                  </a:lnTo>
                  <a:lnTo>
                    <a:pt x="105" y="24"/>
                  </a:lnTo>
                  <a:lnTo>
                    <a:pt x="101" y="33"/>
                  </a:lnTo>
                  <a:lnTo>
                    <a:pt x="101" y="33"/>
                  </a:lnTo>
                  <a:lnTo>
                    <a:pt x="95" y="39"/>
                  </a:lnTo>
                  <a:lnTo>
                    <a:pt x="88" y="46"/>
                  </a:lnTo>
                  <a:lnTo>
                    <a:pt x="88" y="46"/>
                  </a:lnTo>
                  <a:lnTo>
                    <a:pt x="84" y="30"/>
                  </a:lnTo>
                  <a:lnTo>
                    <a:pt x="84" y="13"/>
                  </a:lnTo>
                  <a:lnTo>
                    <a:pt x="84" y="13"/>
                  </a:lnTo>
                  <a:lnTo>
                    <a:pt x="84" y="13"/>
                  </a:lnTo>
                  <a:lnTo>
                    <a:pt x="84" y="13"/>
                  </a:lnTo>
                  <a:close/>
                </a:path>
              </a:pathLst>
            </a:custGeom>
            <a:solidFill>
              <a:schemeClr val="bg1"/>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9" name="矩形 28"/>
            <p:cNvSpPr/>
            <p:nvPr/>
          </p:nvSpPr>
          <p:spPr>
            <a:xfrm>
              <a:off x="2698369" y="4080204"/>
              <a:ext cx="557147" cy="5744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01</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grpSp>
        <p:nvGrpSpPr>
          <p:cNvPr id="57" name="组合 56"/>
          <p:cNvGrpSpPr/>
          <p:nvPr/>
        </p:nvGrpSpPr>
        <p:grpSpPr>
          <a:xfrm>
            <a:off x="698500" y="4086091"/>
            <a:ext cx="10795000" cy="574499"/>
            <a:chOff x="1984448" y="5518798"/>
            <a:chExt cx="8784850" cy="574498"/>
          </a:xfrm>
        </p:grpSpPr>
        <p:sp>
          <p:nvSpPr>
            <p:cNvPr id="58" name="矩形 57"/>
            <p:cNvSpPr/>
            <p:nvPr/>
          </p:nvSpPr>
          <p:spPr>
            <a:xfrm>
              <a:off x="1984448" y="5518798"/>
              <a:ext cx="8784850" cy="574498"/>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9" name="Freeform 468"/>
            <p:cNvSpPr>
              <a:spLocks noEditPoints="1"/>
            </p:cNvSpPr>
            <p:nvPr/>
          </p:nvSpPr>
          <p:spPr bwMode="auto">
            <a:xfrm>
              <a:off x="2219134" y="5626931"/>
              <a:ext cx="411519" cy="358230"/>
            </a:xfrm>
            <a:custGeom>
              <a:avLst/>
              <a:gdLst>
                <a:gd name="T0" fmla="*/ 139 w 139"/>
                <a:gd name="T1" fmla="*/ 112 h 121"/>
                <a:gd name="T2" fmla="*/ 0 w 139"/>
                <a:gd name="T3" fmla="*/ 112 h 121"/>
                <a:gd name="T4" fmla="*/ 117 w 139"/>
                <a:gd name="T5" fmla="*/ 66 h 121"/>
                <a:gd name="T6" fmla="*/ 33 w 139"/>
                <a:gd name="T7" fmla="*/ 95 h 121"/>
                <a:gd name="T8" fmla="*/ 33 w 139"/>
                <a:gd name="T9" fmla="*/ 95 h 121"/>
                <a:gd name="T10" fmla="*/ 24 w 139"/>
                <a:gd name="T11" fmla="*/ 95 h 121"/>
                <a:gd name="T12" fmla="*/ 40 w 139"/>
                <a:gd name="T13" fmla="*/ 101 h 121"/>
                <a:gd name="T14" fmla="*/ 53 w 139"/>
                <a:gd name="T15" fmla="*/ 95 h 121"/>
                <a:gd name="T16" fmla="*/ 57 w 139"/>
                <a:gd name="T17" fmla="*/ 95 h 121"/>
                <a:gd name="T18" fmla="*/ 33 w 139"/>
                <a:gd name="T19" fmla="*/ 24 h 121"/>
                <a:gd name="T20" fmla="*/ 33 w 139"/>
                <a:gd name="T21" fmla="*/ 24 h 121"/>
                <a:gd name="T22" fmla="*/ 29 w 139"/>
                <a:gd name="T23" fmla="*/ 29 h 121"/>
                <a:gd name="T24" fmla="*/ 46 w 139"/>
                <a:gd name="T25" fmla="*/ 24 h 121"/>
                <a:gd name="T26" fmla="*/ 40 w 139"/>
                <a:gd name="T27" fmla="*/ 24 h 121"/>
                <a:gd name="T28" fmla="*/ 50 w 139"/>
                <a:gd name="T29" fmla="*/ 29 h 121"/>
                <a:gd name="T30" fmla="*/ 61 w 139"/>
                <a:gd name="T31" fmla="*/ 24 h 121"/>
                <a:gd name="T32" fmla="*/ 33 w 139"/>
                <a:gd name="T33" fmla="*/ 38 h 121"/>
                <a:gd name="T34" fmla="*/ 33 w 139"/>
                <a:gd name="T35" fmla="*/ 44 h 121"/>
                <a:gd name="T36" fmla="*/ 29 w 139"/>
                <a:gd name="T37" fmla="*/ 44 h 121"/>
                <a:gd name="T38" fmla="*/ 40 w 139"/>
                <a:gd name="T39" fmla="*/ 38 h 121"/>
                <a:gd name="T40" fmla="*/ 40 w 139"/>
                <a:gd name="T41" fmla="*/ 38 h 121"/>
                <a:gd name="T42" fmla="*/ 53 w 139"/>
                <a:gd name="T43" fmla="*/ 44 h 121"/>
                <a:gd name="T44" fmla="*/ 61 w 139"/>
                <a:gd name="T45" fmla="*/ 38 h 121"/>
                <a:gd name="T46" fmla="*/ 57 w 139"/>
                <a:gd name="T47" fmla="*/ 38 h 121"/>
                <a:gd name="T48" fmla="*/ 33 w 139"/>
                <a:gd name="T49" fmla="*/ 58 h 121"/>
                <a:gd name="T50" fmla="*/ 29 w 139"/>
                <a:gd name="T51" fmla="*/ 51 h 121"/>
                <a:gd name="T52" fmla="*/ 40 w 139"/>
                <a:gd name="T53" fmla="*/ 51 h 121"/>
                <a:gd name="T54" fmla="*/ 40 w 139"/>
                <a:gd name="T55" fmla="*/ 58 h 121"/>
                <a:gd name="T56" fmla="*/ 53 w 139"/>
                <a:gd name="T57" fmla="*/ 58 h 121"/>
                <a:gd name="T58" fmla="*/ 57 w 139"/>
                <a:gd name="T59" fmla="*/ 51 h 121"/>
                <a:gd name="T60" fmla="*/ 57 w 139"/>
                <a:gd name="T61" fmla="*/ 51 h 121"/>
                <a:gd name="T62" fmla="*/ 37 w 139"/>
                <a:gd name="T63" fmla="*/ 71 h 121"/>
                <a:gd name="T64" fmla="*/ 29 w 139"/>
                <a:gd name="T65" fmla="*/ 66 h 121"/>
                <a:gd name="T66" fmla="*/ 24 w 139"/>
                <a:gd name="T67" fmla="*/ 66 h 121"/>
                <a:gd name="T68" fmla="*/ 40 w 139"/>
                <a:gd name="T69" fmla="*/ 71 h 121"/>
                <a:gd name="T70" fmla="*/ 53 w 139"/>
                <a:gd name="T71" fmla="*/ 66 h 121"/>
                <a:gd name="T72" fmla="*/ 57 w 139"/>
                <a:gd name="T73" fmla="*/ 66 h 121"/>
                <a:gd name="T74" fmla="*/ 57 w 139"/>
                <a:gd name="T75" fmla="*/ 71 h 121"/>
                <a:gd name="T76" fmla="*/ 37 w 139"/>
                <a:gd name="T77" fmla="*/ 86 h 121"/>
                <a:gd name="T78" fmla="*/ 24 w 139"/>
                <a:gd name="T79" fmla="*/ 80 h 121"/>
                <a:gd name="T80" fmla="*/ 24 w 139"/>
                <a:gd name="T81" fmla="*/ 80 h 121"/>
                <a:gd name="T82" fmla="*/ 46 w 139"/>
                <a:gd name="T83" fmla="*/ 86 h 121"/>
                <a:gd name="T84" fmla="*/ 53 w 139"/>
                <a:gd name="T85" fmla="*/ 80 h 121"/>
                <a:gd name="T86" fmla="*/ 50 w 139"/>
                <a:gd name="T87" fmla="*/ 80 h 121"/>
                <a:gd name="T88" fmla="*/ 57 w 139"/>
                <a:gd name="T89" fmla="*/ 86 h 121"/>
                <a:gd name="T90" fmla="*/ 37 w 139"/>
                <a:gd name="T91" fmla="*/ 9 h 121"/>
                <a:gd name="T92" fmla="*/ 24 w 139"/>
                <a:gd name="T93" fmla="*/ 9 h 121"/>
                <a:gd name="T94" fmla="*/ 40 w 139"/>
                <a:gd name="T95" fmla="*/ 9 h 121"/>
                <a:gd name="T96" fmla="*/ 40 w 139"/>
                <a:gd name="T97" fmla="*/ 9 h 121"/>
                <a:gd name="T98" fmla="*/ 53 w 139"/>
                <a:gd name="T99" fmla="*/ 14 h 121"/>
                <a:gd name="T100" fmla="*/ 61 w 139"/>
                <a:gd name="T101" fmla="*/ 14 h 121"/>
                <a:gd name="T102" fmla="*/ 77 w 139"/>
                <a:gd name="T103" fmla="*/ 55 h 121"/>
                <a:gd name="T104" fmla="*/ 117 w 139"/>
                <a:gd name="T105" fmla="*/ 77 h 121"/>
                <a:gd name="T106" fmla="*/ 77 w 139"/>
                <a:gd name="T107" fmla="*/ 84 h 121"/>
                <a:gd name="T108" fmla="*/ 77 w 139"/>
                <a:gd name="T109"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 h="121">
                  <a:moveTo>
                    <a:pt x="0" y="121"/>
                  </a:moveTo>
                  <a:lnTo>
                    <a:pt x="15" y="121"/>
                  </a:lnTo>
                  <a:lnTo>
                    <a:pt x="66" y="121"/>
                  </a:lnTo>
                  <a:lnTo>
                    <a:pt x="72" y="121"/>
                  </a:lnTo>
                  <a:lnTo>
                    <a:pt x="127" y="121"/>
                  </a:lnTo>
                  <a:lnTo>
                    <a:pt x="139" y="121"/>
                  </a:lnTo>
                  <a:lnTo>
                    <a:pt x="139" y="112"/>
                  </a:lnTo>
                  <a:lnTo>
                    <a:pt x="127" y="112"/>
                  </a:lnTo>
                  <a:lnTo>
                    <a:pt x="127" y="40"/>
                  </a:lnTo>
                  <a:lnTo>
                    <a:pt x="72" y="40"/>
                  </a:lnTo>
                  <a:lnTo>
                    <a:pt x="72" y="0"/>
                  </a:lnTo>
                  <a:lnTo>
                    <a:pt x="15" y="0"/>
                  </a:lnTo>
                  <a:lnTo>
                    <a:pt x="15" y="112"/>
                  </a:lnTo>
                  <a:lnTo>
                    <a:pt x="0" y="112"/>
                  </a:lnTo>
                  <a:lnTo>
                    <a:pt x="0" y="121"/>
                  </a:lnTo>
                  <a:lnTo>
                    <a:pt x="0" y="121"/>
                  </a:lnTo>
                  <a:close/>
                  <a:moveTo>
                    <a:pt x="77" y="60"/>
                  </a:moveTo>
                  <a:lnTo>
                    <a:pt x="77" y="60"/>
                  </a:lnTo>
                  <a:lnTo>
                    <a:pt x="117" y="60"/>
                  </a:lnTo>
                  <a:lnTo>
                    <a:pt x="117" y="60"/>
                  </a:lnTo>
                  <a:lnTo>
                    <a:pt x="117" y="66"/>
                  </a:lnTo>
                  <a:lnTo>
                    <a:pt x="117" y="66"/>
                  </a:lnTo>
                  <a:lnTo>
                    <a:pt x="77" y="66"/>
                  </a:lnTo>
                  <a:lnTo>
                    <a:pt x="77" y="66"/>
                  </a:lnTo>
                  <a:lnTo>
                    <a:pt x="77" y="60"/>
                  </a:lnTo>
                  <a:lnTo>
                    <a:pt x="77" y="60"/>
                  </a:lnTo>
                  <a:close/>
                  <a:moveTo>
                    <a:pt x="33" y="95"/>
                  </a:moveTo>
                  <a:lnTo>
                    <a:pt x="33" y="95"/>
                  </a:lnTo>
                  <a:lnTo>
                    <a:pt x="37" y="95"/>
                  </a:lnTo>
                  <a:lnTo>
                    <a:pt x="37" y="95"/>
                  </a:lnTo>
                  <a:lnTo>
                    <a:pt x="37" y="101"/>
                  </a:lnTo>
                  <a:lnTo>
                    <a:pt x="37" y="101"/>
                  </a:lnTo>
                  <a:lnTo>
                    <a:pt x="33" y="101"/>
                  </a:lnTo>
                  <a:lnTo>
                    <a:pt x="33" y="101"/>
                  </a:lnTo>
                  <a:lnTo>
                    <a:pt x="33" y="95"/>
                  </a:lnTo>
                  <a:lnTo>
                    <a:pt x="33" y="95"/>
                  </a:lnTo>
                  <a:close/>
                  <a:moveTo>
                    <a:pt x="24" y="95"/>
                  </a:moveTo>
                  <a:lnTo>
                    <a:pt x="29" y="95"/>
                  </a:lnTo>
                  <a:lnTo>
                    <a:pt x="29" y="101"/>
                  </a:lnTo>
                  <a:lnTo>
                    <a:pt x="24" y="101"/>
                  </a:lnTo>
                  <a:lnTo>
                    <a:pt x="24" y="95"/>
                  </a:lnTo>
                  <a:lnTo>
                    <a:pt x="24" y="95"/>
                  </a:lnTo>
                  <a:close/>
                  <a:moveTo>
                    <a:pt x="40" y="95"/>
                  </a:moveTo>
                  <a:lnTo>
                    <a:pt x="40" y="95"/>
                  </a:lnTo>
                  <a:lnTo>
                    <a:pt x="46" y="95"/>
                  </a:lnTo>
                  <a:lnTo>
                    <a:pt x="46" y="95"/>
                  </a:lnTo>
                  <a:lnTo>
                    <a:pt x="46" y="101"/>
                  </a:lnTo>
                  <a:lnTo>
                    <a:pt x="46" y="101"/>
                  </a:lnTo>
                  <a:lnTo>
                    <a:pt x="40" y="101"/>
                  </a:lnTo>
                  <a:lnTo>
                    <a:pt x="40" y="101"/>
                  </a:lnTo>
                  <a:lnTo>
                    <a:pt x="40" y="95"/>
                  </a:lnTo>
                  <a:lnTo>
                    <a:pt x="40" y="95"/>
                  </a:lnTo>
                  <a:close/>
                  <a:moveTo>
                    <a:pt x="50" y="95"/>
                  </a:moveTo>
                  <a:lnTo>
                    <a:pt x="50" y="95"/>
                  </a:lnTo>
                  <a:lnTo>
                    <a:pt x="53" y="95"/>
                  </a:lnTo>
                  <a:lnTo>
                    <a:pt x="53" y="95"/>
                  </a:lnTo>
                  <a:lnTo>
                    <a:pt x="53" y="101"/>
                  </a:lnTo>
                  <a:lnTo>
                    <a:pt x="53" y="101"/>
                  </a:lnTo>
                  <a:lnTo>
                    <a:pt x="50" y="101"/>
                  </a:lnTo>
                  <a:lnTo>
                    <a:pt x="50" y="101"/>
                  </a:lnTo>
                  <a:lnTo>
                    <a:pt x="50" y="95"/>
                  </a:lnTo>
                  <a:lnTo>
                    <a:pt x="50" y="95"/>
                  </a:lnTo>
                  <a:close/>
                  <a:moveTo>
                    <a:pt x="57" y="95"/>
                  </a:moveTo>
                  <a:lnTo>
                    <a:pt x="61" y="95"/>
                  </a:lnTo>
                  <a:lnTo>
                    <a:pt x="61" y="101"/>
                  </a:lnTo>
                  <a:lnTo>
                    <a:pt x="57" y="101"/>
                  </a:lnTo>
                  <a:lnTo>
                    <a:pt x="57" y="95"/>
                  </a:lnTo>
                  <a:lnTo>
                    <a:pt x="57" y="95"/>
                  </a:lnTo>
                  <a:close/>
                  <a:moveTo>
                    <a:pt x="33" y="24"/>
                  </a:moveTo>
                  <a:lnTo>
                    <a:pt x="33" y="24"/>
                  </a:lnTo>
                  <a:lnTo>
                    <a:pt x="37" y="24"/>
                  </a:lnTo>
                  <a:lnTo>
                    <a:pt x="37" y="24"/>
                  </a:lnTo>
                  <a:lnTo>
                    <a:pt x="37" y="29"/>
                  </a:lnTo>
                  <a:lnTo>
                    <a:pt x="37" y="29"/>
                  </a:lnTo>
                  <a:lnTo>
                    <a:pt x="33" y="29"/>
                  </a:lnTo>
                  <a:lnTo>
                    <a:pt x="33" y="29"/>
                  </a:lnTo>
                  <a:lnTo>
                    <a:pt x="33" y="24"/>
                  </a:lnTo>
                  <a:lnTo>
                    <a:pt x="33" y="24"/>
                  </a:lnTo>
                  <a:close/>
                  <a:moveTo>
                    <a:pt x="24" y="24"/>
                  </a:moveTo>
                  <a:lnTo>
                    <a:pt x="24" y="24"/>
                  </a:lnTo>
                  <a:lnTo>
                    <a:pt x="29" y="24"/>
                  </a:lnTo>
                  <a:lnTo>
                    <a:pt x="29" y="24"/>
                  </a:lnTo>
                  <a:lnTo>
                    <a:pt x="29" y="29"/>
                  </a:lnTo>
                  <a:lnTo>
                    <a:pt x="29" y="29"/>
                  </a:lnTo>
                  <a:lnTo>
                    <a:pt x="24" y="29"/>
                  </a:lnTo>
                  <a:lnTo>
                    <a:pt x="24" y="29"/>
                  </a:lnTo>
                  <a:lnTo>
                    <a:pt x="24" y="24"/>
                  </a:lnTo>
                  <a:lnTo>
                    <a:pt x="24" y="24"/>
                  </a:lnTo>
                  <a:close/>
                  <a:moveTo>
                    <a:pt x="40" y="24"/>
                  </a:moveTo>
                  <a:lnTo>
                    <a:pt x="40" y="24"/>
                  </a:lnTo>
                  <a:lnTo>
                    <a:pt x="46" y="24"/>
                  </a:lnTo>
                  <a:lnTo>
                    <a:pt x="46" y="24"/>
                  </a:lnTo>
                  <a:lnTo>
                    <a:pt x="46" y="29"/>
                  </a:lnTo>
                  <a:lnTo>
                    <a:pt x="46" y="29"/>
                  </a:lnTo>
                  <a:lnTo>
                    <a:pt x="40" y="29"/>
                  </a:lnTo>
                  <a:lnTo>
                    <a:pt x="40" y="29"/>
                  </a:lnTo>
                  <a:lnTo>
                    <a:pt x="40" y="24"/>
                  </a:lnTo>
                  <a:lnTo>
                    <a:pt x="40" y="24"/>
                  </a:lnTo>
                  <a:close/>
                  <a:moveTo>
                    <a:pt x="50" y="24"/>
                  </a:moveTo>
                  <a:lnTo>
                    <a:pt x="50" y="24"/>
                  </a:lnTo>
                  <a:lnTo>
                    <a:pt x="53" y="24"/>
                  </a:lnTo>
                  <a:lnTo>
                    <a:pt x="53" y="24"/>
                  </a:lnTo>
                  <a:lnTo>
                    <a:pt x="53" y="29"/>
                  </a:lnTo>
                  <a:lnTo>
                    <a:pt x="53" y="29"/>
                  </a:lnTo>
                  <a:lnTo>
                    <a:pt x="50" y="29"/>
                  </a:lnTo>
                  <a:lnTo>
                    <a:pt x="50" y="29"/>
                  </a:lnTo>
                  <a:lnTo>
                    <a:pt x="50" y="24"/>
                  </a:lnTo>
                  <a:lnTo>
                    <a:pt x="50" y="24"/>
                  </a:lnTo>
                  <a:close/>
                  <a:moveTo>
                    <a:pt x="57" y="24"/>
                  </a:moveTo>
                  <a:lnTo>
                    <a:pt x="57" y="24"/>
                  </a:lnTo>
                  <a:lnTo>
                    <a:pt x="61" y="24"/>
                  </a:lnTo>
                  <a:lnTo>
                    <a:pt x="61" y="24"/>
                  </a:lnTo>
                  <a:lnTo>
                    <a:pt x="61" y="29"/>
                  </a:lnTo>
                  <a:lnTo>
                    <a:pt x="61" y="29"/>
                  </a:lnTo>
                  <a:lnTo>
                    <a:pt x="57" y="29"/>
                  </a:lnTo>
                  <a:lnTo>
                    <a:pt x="57" y="29"/>
                  </a:lnTo>
                  <a:lnTo>
                    <a:pt x="57" y="24"/>
                  </a:lnTo>
                  <a:lnTo>
                    <a:pt x="57" y="24"/>
                  </a:lnTo>
                  <a:close/>
                  <a:moveTo>
                    <a:pt x="33" y="38"/>
                  </a:moveTo>
                  <a:lnTo>
                    <a:pt x="33" y="38"/>
                  </a:lnTo>
                  <a:lnTo>
                    <a:pt x="37" y="38"/>
                  </a:lnTo>
                  <a:lnTo>
                    <a:pt x="37" y="38"/>
                  </a:lnTo>
                  <a:lnTo>
                    <a:pt x="37" y="44"/>
                  </a:lnTo>
                  <a:lnTo>
                    <a:pt x="37" y="44"/>
                  </a:lnTo>
                  <a:lnTo>
                    <a:pt x="33" y="44"/>
                  </a:lnTo>
                  <a:lnTo>
                    <a:pt x="33" y="44"/>
                  </a:lnTo>
                  <a:lnTo>
                    <a:pt x="33" y="38"/>
                  </a:lnTo>
                  <a:lnTo>
                    <a:pt x="33" y="38"/>
                  </a:lnTo>
                  <a:close/>
                  <a:moveTo>
                    <a:pt x="24" y="38"/>
                  </a:moveTo>
                  <a:lnTo>
                    <a:pt x="24" y="38"/>
                  </a:lnTo>
                  <a:lnTo>
                    <a:pt x="29" y="38"/>
                  </a:lnTo>
                  <a:lnTo>
                    <a:pt x="29" y="38"/>
                  </a:lnTo>
                  <a:lnTo>
                    <a:pt x="29" y="44"/>
                  </a:lnTo>
                  <a:lnTo>
                    <a:pt x="29" y="44"/>
                  </a:lnTo>
                  <a:lnTo>
                    <a:pt x="24" y="44"/>
                  </a:lnTo>
                  <a:lnTo>
                    <a:pt x="24" y="44"/>
                  </a:lnTo>
                  <a:lnTo>
                    <a:pt x="24" y="38"/>
                  </a:lnTo>
                  <a:lnTo>
                    <a:pt x="24" y="38"/>
                  </a:lnTo>
                  <a:close/>
                  <a:moveTo>
                    <a:pt x="40" y="38"/>
                  </a:moveTo>
                  <a:lnTo>
                    <a:pt x="40" y="38"/>
                  </a:lnTo>
                  <a:lnTo>
                    <a:pt x="46" y="38"/>
                  </a:lnTo>
                  <a:lnTo>
                    <a:pt x="46" y="38"/>
                  </a:lnTo>
                  <a:lnTo>
                    <a:pt x="46" y="44"/>
                  </a:lnTo>
                  <a:lnTo>
                    <a:pt x="46" y="44"/>
                  </a:lnTo>
                  <a:lnTo>
                    <a:pt x="40" y="44"/>
                  </a:lnTo>
                  <a:lnTo>
                    <a:pt x="40" y="44"/>
                  </a:lnTo>
                  <a:lnTo>
                    <a:pt x="40" y="38"/>
                  </a:lnTo>
                  <a:lnTo>
                    <a:pt x="40" y="38"/>
                  </a:lnTo>
                  <a:close/>
                  <a:moveTo>
                    <a:pt x="50" y="38"/>
                  </a:moveTo>
                  <a:lnTo>
                    <a:pt x="50" y="38"/>
                  </a:lnTo>
                  <a:lnTo>
                    <a:pt x="53" y="38"/>
                  </a:lnTo>
                  <a:lnTo>
                    <a:pt x="53" y="38"/>
                  </a:lnTo>
                  <a:lnTo>
                    <a:pt x="53" y="44"/>
                  </a:lnTo>
                  <a:lnTo>
                    <a:pt x="53" y="44"/>
                  </a:lnTo>
                  <a:lnTo>
                    <a:pt x="50" y="44"/>
                  </a:lnTo>
                  <a:lnTo>
                    <a:pt x="50" y="44"/>
                  </a:lnTo>
                  <a:lnTo>
                    <a:pt x="50" y="38"/>
                  </a:lnTo>
                  <a:lnTo>
                    <a:pt x="50" y="38"/>
                  </a:lnTo>
                  <a:close/>
                  <a:moveTo>
                    <a:pt x="57" y="38"/>
                  </a:moveTo>
                  <a:lnTo>
                    <a:pt x="57" y="38"/>
                  </a:lnTo>
                  <a:lnTo>
                    <a:pt x="61" y="38"/>
                  </a:lnTo>
                  <a:lnTo>
                    <a:pt x="61" y="38"/>
                  </a:lnTo>
                  <a:lnTo>
                    <a:pt x="61" y="44"/>
                  </a:lnTo>
                  <a:lnTo>
                    <a:pt x="61" y="44"/>
                  </a:lnTo>
                  <a:lnTo>
                    <a:pt x="57" y="44"/>
                  </a:lnTo>
                  <a:lnTo>
                    <a:pt x="57" y="44"/>
                  </a:lnTo>
                  <a:lnTo>
                    <a:pt x="57" y="38"/>
                  </a:lnTo>
                  <a:lnTo>
                    <a:pt x="57" y="38"/>
                  </a:lnTo>
                  <a:close/>
                  <a:moveTo>
                    <a:pt x="33" y="51"/>
                  </a:moveTo>
                  <a:lnTo>
                    <a:pt x="33" y="51"/>
                  </a:lnTo>
                  <a:lnTo>
                    <a:pt x="37" y="51"/>
                  </a:lnTo>
                  <a:lnTo>
                    <a:pt x="37" y="51"/>
                  </a:lnTo>
                  <a:lnTo>
                    <a:pt x="37" y="58"/>
                  </a:lnTo>
                  <a:lnTo>
                    <a:pt x="37" y="58"/>
                  </a:lnTo>
                  <a:lnTo>
                    <a:pt x="33" y="58"/>
                  </a:lnTo>
                  <a:lnTo>
                    <a:pt x="33" y="58"/>
                  </a:lnTo>
                  <a:lnTo>
                    <a:pt x="33" y="51"/>
                  </a:lnTo>
                  <a:lnTo>
                    <a:pt x="33" y="51"/>
                  </a:lnTo>
                  <a:close/>
                  <a:moveTo>
                    <a:pt x="24" y="51"/>
                  </a:moveTo>
                  <a:lnTo>
                    <a:pt x="24" y="51"/>
                  </a:lnTo>
                  <a:lnTo>
                    <a:pt x="29" y="51"/>
                  </a:lnTo>
                  <a:lnTo>
                    <a:pt x="29" y="51"/>
                  </a:lnTo>
                  <a:lnTo>
                    <a:pt x="29" y="58"/>
                  </a:lnTo>
                  <a:lnTo>
                    <a:pt x="29" y="58"/>
                  </a:lnTo>
                  <a:lnTo>
                    <a:pt x="24" y="58"/>
                  </a:lnTo>
                  <a:lnTo>
                    <a:pt x="24" y="58"/>
                  </a:lnTo>
                  <a:lnTo>
                    <a:pt x="24" y="51"/>
                  </a:lnTo>
                  <a:lnTo>
                    <a:pt x="24" y="51"/>
                  </a:lnTo>
                  <a:close/>
                  <a:moveTo>
                    <a:pt x="40" y="51"/>
                  </a:moveTo>
                  <a:lnTo>
                    <a:pt x="40" y="51"/>
                  </a:lnTo>
                  <a:lnTo>
                    <a:pt x="46" y="51"/>
                  </a:lnTo>
                  <a:lnTo>
                    <a:pt x="46" y="51"/>
                  </a:lnTo>
                  <a:lnTo>
                    <a:pt x="46" y="58"/>
                  </a:lnTo>
                  <a:lnTo>
                    <a:pt x="46" y="58"/>
                  </a:lnTo>
                  <a:lnTo>
                    <a:pt x="40" y="58"/>
                  </a:lnTo>
                  <a:lnTo>
                    <a:pt x="40" y="58"/>
                  </a:lnTo>
                  <a:lnTo>
                    <a:pt x="40" y="51"/>
                  </a:lnTo>
                  <a:lnTo>
                    <a:pt x="40" y="51"/>
                  </a:lnTo>
                  <a:close/>
                  <a:moveTo>
                    <a:pt x="50" y="51"/>
                  </a:moveTo>
                  <a:lnTo>
                    <a:pt x="50" y="51"/>
                  </a:lnTo>
                  <a:lnTo>
                    <a:pt x="53" y="51"/>
                  </a:lnTo>
                  <a:lnTo>
                    <a:pt x="53" y="51"/>
                  </a:lnTo>
                  <a:lnTo>
                    <a:pt x="53" y="58"/>
                  </a:lnTo>
                  <a:lnTo>
                    <a:pt x="53" y="58"/>
                  </a:lnTo>
                  <a:lnTo>
                    <a:pt x="50" y="58"/>
                  </a:lnTo>
                  <a:lnTo>
                    <a:pt x="50" y="58"/>
                  </a:lnTo>
                  <a:lnTo>
                    <a:pt x="50" y="51"/>
                  </a:lnTo>
                  <a:lnTo>
                    <a:pt x="50" y="51"/>
                  </a:lnTo>
                  <a:close/>
                  <a:moveTo>
                    <a:pt x="57" y="51"/>
                  </a:moveTo>
                  <a:lnTo>
                    <a:pt x="57" y="51"/>
                  </a:lnTo>
                  <a:lnTo>
                    <a:pt x="61" y="51"/>
                  </a:lnTo>
                  <a:lnTo>
                    <a:pt x="61" y="51"/>
                  </a:lnTo>
                  <a:lnTo>
                    <a:pt x="61" y="58"/>
                  </a:lnTo>
                  <a:lnTo>
                    <a:pt x="61" y="58"/>
                  </a:lnTo>
                  <a:lnTo>
                    <a:pt x="57" y="58"/>
                  </a:lnTo>
                  <a:lnTo>
                    <a:pt x="57" y="58"/>
                  </a:lnTo>
                  <a:lnTo>
                    <a:pt x="57" y="51"/>
                  </a:lnTo>
                  <a:lnTo>
                    <a:pt x="57" y="51"/>
                  </a:lnTo>
                  <a:close/>
                  <a:moveTo>
                    <a:pt x="33" y="66"/>
                  </a:moveTo>
                  <a:lnTo>
                    <a:pt x="33" y="66"/>
                  </a:lnTo>
                  <a:lnTo>
                    <a:pt x="37" y="66"/>
                  </a:lnTo>
                  <a:lnTo>
                    <a:pt x="37" y="66"/>
                  </a:lnTo>
                  <a:lnTo>
                    <a:pt x="37" y="71"/>
                  </a:lnTo>
                  <a:lnTo>
                    <a:pt x="37" y="71"/>
                  </a:lnTo>
                  <a:lnTo>
                    <a:pt x="33" y="71"/>
                  </a:lnTo>
                  <a:lnTo>
                    <a:pt x="33" y="71"/>
                  </a:lnTo>
                  <a:lnTo>
                    <a:pt x="33" y="66"/>
                  </a:lnTo>
                  <a:lnTo>
                    <a:pt x="33" y="66"/>
                  </a:lnTo>
                  <a:close/>
                  <a:moveTo>
                    <a:pt x="24" y="66"/>
                  </a:moveTo>
                  <a:lnTo>
                    <a:pt x="24" y="66"/>
                  </a:lnTo>
                  <a:lnTo>
                    <a:pt x="29" y="66"/>
                  </a:lnTo>
                  <a:lnTo>
                    <a:pt x="29" y="66"/>
                  </a:lnTo>
                  <a:lnTo>
                    <a:pt x="29" y="71"/>
                  </a:lnTo>
                  <a:lnTo>
                    <a:pt x="29" y="71"/>
                  </a:lnTo>
                  <a:lnTo>
                    <a:pt x="24" y="71"/>
                  </a:lnTo>
                  <a:lnTo>
                    <a:pt x="24" y="71"/>
                  </a:lnTo>
                  <a:lnTo>
                    <a:pt x="24" y="66"/>
                  </a:lnTo>
                  <a:lnTo>
                    <a:pt x="24" y="66"/>
                  </a:lnTo>
                  <a:close/>
                  <a:moveTo>
                    <a:pt x="40" y="66"/>
                  </a:moveTo>
                  <a:lnTo>
                    <a:pt x="40" y="66"/>
                  </a:lnTo>
                  <a:lnTo>
                    <a:pt x="46" y="66"/>
                  </a:lnTo>
                  <a:lnTo>
                    <a:pt x="46" y="66"/>
                  </a:lnTo>
                  <a:lnTo>
                    <a:pt x="46" y="71"/>
                  </a:lnTo>
                  <a:lnTo>
                    <a:pt x="46" y="71"/>
                  </a:lnTo>
                  <a:lnTo>
                    <a:pt x="40" y="71"/>
                  </a:lnTo>
                  <a:lnTo>
                    <a:pt x="40" y="71"/>
                  </a:lnTo>
                  <a:lnTo>
                    <a:pt x="40" y="66"/>
                  </a:lnTo>
                  <a:lnTo>
                    <a:pt x="40" y="66"/>
                  </a:lnTo>
                  <a:close/>
                  <a:moveTo>
                    <a:pt x="50" y="66"/>
                  </a:moveTo>
                  <a:lnTo>
                    <a:pt x="50" y="66"/>
                  </a:lnTo>
                  <a:lnTo>
                    <a:pt x="53" y="66"/>
                  </a:lnTo>
                  <a:lnTo>
                    <a:pt x="53" y="66"/>
                  </a:lnTo>
                  <a:lnTo>
                    <a:pt x="53" y="71"/>
                  </a:lnTo>
                  <a:lnTo>
                    <a:pt x="53" y="71"/>
                  </a:lnTo>
                  <a:lnTo>
                    <a:pt x="50" y="71"/>
                  </a:lnTo>
                  <a:lnTo>
                    <a:pt x="50" y="71"/>
                  </a:lnTo>
                  <a:lnTo>
                    <a:pt x="50" y="66"/>
                  </a:lnTo>
                  <a:lnTo>
                    <a:pt x="50" y="66"/>
                  </a:lnTo>
                  <a:close/>
                  <a:moveTo>
                    <a:pt x="57" y="66"/>
                  </a:moveTo>
                  <a:lnTo>
                    <a:pt x="57" y="66"/>
                  </a:lnTo>
                  <a:lnTo>
                    <a:pt x="61" y="66"/>
                  </a:lnTo>
                  <a:lnTo>
                    <a:pt x="61" y="66"/>
                  </a:lnTo>
                  <a:lnTo>
                    <a:pt x="61" y="71"/>
                  </a:lnTo>
                  <a:lnTo>
                    <a:pt x="61" y="71"/>
                  </a:lnTo>
                  <a:lnTo>
                    <a:pt x="57" y="71"/>
                  </a:lnTo>
                  <a:lnTo>
                    <a:pt x="57" y="71"/>
                  </a:lnTo>
                  <a:lnTo>
                    <a:pt x="57" y="66"/>
                  </a:lnTo>
                  <a:lnTo>
                    <a:pt x="57" y="66"/>
                  </a:lnTo>
                  <a:close/>
                  <a:moveTo>
                    <a:pt x="33" y="80"/>
                  </a:moveTo>
                  <a:lnTo>
                    <a:pt x="33" y="80"/>
                  </a:lnTo>
                  <a:lnTo>
                    <a:pt x="37" y="80"/>
                  </a:lnTo>
                  <a:lnTo>
                    <a:pt x="37" y="80"/>
                  </a:lnTo>
                  <a:lnTo>
                    <a:pt x="37" y="86"/>
                  </a:lnTo>
                  <a:lnTo>
                    <a:pt x="37" y="86"/>
                  </a:lnTo>
                  <a:lnTo>
                    <a:pt x="33" y="86"/>
                  </a:lnTo>
                  <a:lnTo>
                    <a:pt x="33" y="86"/>
                  </a:lnTo>
                  <a:lnTo>
                    <a:pt x="33" y="80"/>
                  </a:lnTo>
                  <a:lnTo>
                    <a:pt x="33" y="80"/>
                  </a:lnTo>
                  <a:close/>
                  <a:moveTo>
                    <a:pt x="24" y="80"/>
                  </a:moveTo>
                  <a:lnTo>
                    <a:pt x="24" y="80"/>
                  </a:lnTo>
                  <a:lnTo>
                    <a:pt x="29" y="80"/>
                  </a:lnTo>
                  <a:lnTo>
                    <a:pt x="29" y="80"/>
                  </a:lnTo>
                  <a:lnTo>
                    <a:pt x="29" y="86"/>
                  </a:lnTo>
                  <a:lnTo>
                    <a:pt x="29" y="86"/>
                  </a:lnTo>
                  <a:lnTo>
                    <a:pt x="24" y="86"/>
                  </a:lnTo>
                  <a:lnTo>
                    <a:pt x="24" y="86"/>
                  </a:lnTo>
                  <a:lnTo>
                    <a:pt x="24" y="80"/>
                  </a:lnTo>
                  <a:lnTo>
                    <a:pt x="24" y="80"/>
                  </a:lnTo>
                  <a:close/>
                  <a:moveTo>
                    <a:pt x="40" y="80"/>
                  </a:moveTo>
                  <a:lnTo>
                    <a:pt x="40" y="80"/>
                  </a:lnTo>
                  <a:lnTo>
                    <a:pt x="46" y="80"/>
                  </a:lnTo>
                  <a:lnTo>
                    <a:pt x="46" y="80"/>
                  </a:lnTo>
                  <a:lnTo>
                    <a:pt x="46" y="86"/>
                  </a:lnTo>
                  <a:lnTo>
                    <a:pt x="46" y="86"/>
                  </a:lnTo>
                  <a:lnTo>
                    <a:pt x="40" y="86"/>
                  </a:lnTo>
                  <a:lnTo>
                    <a:pt x="40" y="86"/>
                  </a:lnTo>
                  <a:lnTo>
                    <a:pt x="40" y="80"/>
                  </a:lnTo>
                  <a:lnTo>
                    <a:pt x="40" y="80"/>
                  </a:lnTo>
                  <a:close/>
                  <a:moveTo>
                    <a:pt x="50" y="80"/>
                  </a:moveTo>
                  <a:lnTo>
                    <a:pt x="50" y="80"/>
                  </a:lnTo>
                  <a:lnTo>
                    <a:pt x="53" y="80"/>
                  </a:lnTo>
                  <a:lnTo>
                    <a:pt x="53" y="80"/>
                  </a:lnTo>
                  <a:lnTo>
                    <a:pt x="53" y="86"/>
                  </a:lnTo>
                  <a:lnTo>
                    <a:pt x="53" y="86"/>
                  </a:lnTo>
                  <a:lnTo>
                    <a:pt x="50" y="86"/>
                  </a:lnTo>
                  <a:lnTo>
                    <a:pt x="50" y="86"/>
                  </a:lnTo>
                  <a:lnTo>
                    <a:pt x="50" y="80"/>
                  </a:lnTo>
                  <a:lnTo>
                    <a:pt x="50" y="80"/>
                  </a:lnTo>
                  <a:close/>
                  <a:moveTo>
                    <a:pt x="57" y="80"/>
                  </a:moveTo>
                  <a:lnTo>
                    <a:pt x="57" y="80"/>
                  </a:lnTo>
                  <a:lnTo>
                    <a:pt x="61" y="80"/>
                  </a:lnTo>
                  <a:lnTo>
                    <a:pt x="61" y="80"/>
                  </a:lnTo>
                  <a:lnTo>
                    <a:pt x="61" y="86"/>
                  </a:lnTo>
                  <a:lnTo>
                    <a:pt x="61" y="86"/>
                  </a:lnTo>
                  <a:lnTo>
                    <a:pt x="57" y="86"/>
                  </a:lnTo>
                  <a:lnTo>
                    <a:pt x="57" y="86"/>
                  </a:lnTo>
                  <a:lnTo>
                    <a:pt x="57" y="80"/>
                  </a:lnTo>
                  <a:lnTo>
                    <a:pt x="57" y="80"/>
                  </a:lnTo>
                  <a:close/>
                  <a:moveTo>
                    <a:pt x="33" y="9"/>
                  </a:moveTo>
                  <a:lnTo>
                    <a:pt x="33" y="9"/>
                  </a:lnTo>
                  <a:lnTo>
                    <a:pt x="37" y="9"/>
                  </a:lnTo>
                  <a:lnTo>
                    <a:pt x="37" y="9"/>
                  </a:lnTo>
                  <a:lnTo>
                    <a:pt x="37" y="14"/>
                  </a:lnTo>
                  <a:lnTo>
                    <a:pt x="37" y="14"/>
                  </a:lnTo>
                  <a:lnTo>
                    <a:pt x="33" y="14"/>
                  </a:lnTo>
                  <a:lnTo>
                    <a:pt x="33" y="14"/>
                  </a:lnTo>
                  <a:lnTo>
                    <a:pt x="33" y="9"/>
                  </a:lnTo>
                  <a:lnTo>
                    <a:pt x="33" y="9"/>
                  </a:lnTo>
                  <a:close/>
                  <a:moveTo>
                    <a:pt x="24" y="9"/>
                  </a:moveTo>
                  <a:lnTo>
                    <a:pt x="29" y="9"/>
                  </a:lnTo>
                  <a:lnTo>
                    <a:pt x="29" y="14"/>
                  </a:lnTo>
                  <a:lnTo>
                    <a:pt x="24" y="14"/>
                  </a:lnTo>
                  <a:lnTo>
                    <a:pt x="24" y="9"/>
                  </a:lnTo>
                  <a:lnTo>
                    <a:pt x="24" y="9"/>
                  </a:lnTo>
                  <a:close/>
                  <a:moveTo>
                    <a:pt x="40" y="9"/>
                  </a:moveTo>
                  <a:lnTo>
                    <a:pt x="40" y="9"/>
                  </a:lnTo>
                  <a:lnTo>
                    <a:pt x="46" y="9"/>
                  </a:lnTo>
                  <a:lnTo>
                    <a:pt x="46" y="9"/>
                  </a:lnTo>
                  <a:lnTo>
                    <a:pt x="46" y="14"/>
                  </a:lnTo>
                  <a:lnTo>
                    <a:pt x="46" y="14"/>
                  </a:lnTo>
                  <a:lnTo>
                    <a:pt x="40" y="14"/>
                  </a:lnTo>
                  <a:lnTo>
                    <a:pt x="40" y="14"/>
                  </a:lnTo>
                  <a:lnTo>
                    <a:pt x="40" y="9"/>
                  </a:lnTo>
                  <a:lnTo>
                    <a:pt x="40" y="9"/>
                  </a:lnTo>
                  <a:close/>
                  <a:moveTo>
                    <a:pt x="50" y="9"/>
                  </a:moveTo>
                  <a:lnTo>
                    <a:pt x="50" y="9"/>
                  </a:lnTo>
                  <a:lnTo>
                    <a:pt x="53" y="9"/>
                  </a:lnTo>
                  <a:lnTo>
                    <a:pt x="53" y="9"/>
                  </a:lnTo>
                  <a:lnTo>
                    <a:pt x="53" y="14"/>
                  </a:lnTo>
                  <a:lnTo>
                    <a:pt x="53" y="14"/>
                  </a:lnTo>
                  <a:lnTo>
                    <a:pt x="50" y="14"/>
                  </a:lnTo>
                  <a:lnTo>
                    <a:pt x="50" y="14"/>
                  </a:lnTo>
                  <a:lnTo>
                    <a:pt x="50" y="9"/>
                  </a:lnTo>
                  <a:lnTo>
                    <a:pt x="50" y="9"/>
                  </a:lnTo>
                  <a:close/>
                  <a:moveTo>
                    <a:pt x="57" y="9"/>
                  </a:moveTo>
                  <a:lnTo>
                    <a:pt x="61" y="9"/>
                  </a:lnTo>
                  <a:lnTo>
                    <a:pt x="61" y="14"/>
                  </a:lnTo>
                  <a:lnTo>
                    <a:pt x="57" y="14"/>
                  </a:lnTo>
                  <a:lnTo>
                    <a:pt x="57" y="9"/>
                  </a:lnTo>
                  <a:lnTo>
                    <a:pt x="57" y="9"/>
                  </a:lnTo>
                  <a:close/>
                  <a:moveTo>
                    <a:pt x="77" y="49"/>
                  </a:moveTo>
                  <a:lnTo>
                    <a:pt x="117" y="49"/>
                  </a:lnTo>
                  <a:lnTo>
                    <a:pt x="117" y="55"/>
                  </a:lnTo>
                  <a:lnTo>
                    <a:pt x="77" y="55"/>
                  </a:lnTo>
                  <a:lnTo>
                    <a:pt x="77" y="49"/>
                  </a:lnTo>
                  <a:lnTo>
                    <a:pt x="77" y="49"/>
                  </a:lnTo>
                  <a:close/>
                  <a:moveTo>
                    <a:pt x="77" y="71"/>
                  </a:moveTo>
                  <a:lnTo>
                    <a:pt x="77" y="71"/>
                  </a:lnTo>
                  <a:lnTo>
                    <a:pt x="117" y="71"/>
                  </a:lnTo>
                  <a:lnTo>
                    <a:pt x="117" y="71"/>
                  </a:lnTo>
                  <a:lnTo>
                    <a:pt x="117" y="77"/>
                  </a:lnTo>
                  <a:lnTo>
                    <a:pt x="117" y="77"/>
                  </a:lnTo>
                  <a:lnTo>
                    <a:pt x="77" y="77"/>
                  </a:lnTo>
                  <a:lnTo>
                    <a:pt x="77" y="77"/>
                  </a:lnTo>
                  <a:lnTo>
                    <a:pt x="77" y="71"/>
                  </a:lnTo>
                  <a:lnTo>
                    <a:pt x="77" y="71"/>
                  </a:lnTo>
                  <a:close/>
                  <a:moveTo>
                    <a:pt x="77" y="84"/>
                  </a:moveTo>
                  <a:lnTo>
                    <a:pt x="77" y="84"/>
                  </a:lnTo>
                  <a:lnTo>
                    <a:pt x="117" y="84"/>
                  </a:lnTo>
                  <a:lnTo>
                    <a:pt x="117" y="84"/>
                  </a:lnTo>
                  <a:lnTo>
                    <a:pt x="117" y="90"/>
                  </a:lnTo>
                  <a:lnTo>
                    <a:pt x="117" y="90"/>
                  </a:lnTo>
                  <a:lnTo>
                    <a:pt x="77" y="90"/>
                  </a:lnTo>
                  <a:lnTo>
                    <a:pt x="77" y="90"/>
                  </a:lnTo>
                  <a:lnTo>
                    <a:pt x="77" y="84"/>
                  </a:lnTo>
                  <a:lnTo>
                    <a:pt x="77" y="84"/>
                  </a:lnTo>
                  <a:close/>
                  <a:moveTo>
                    <a:pt x="77" y="95"/>
                  </a:moveTo>
                  <a:lnTo>
                    <a:pt x="117" y="95"/>
                  </a:lnTo>
                  <a:lnTo>
                    <a:pt x="117" y="101"/>
                  </a:lnTo>
                  <a:lnTo>
                    <a:pt x="77" y="101"/>
                  </a:lnTo>
                  <a:lnTo>
                    <a:pt x="77" y="95"/>
                  </a:lnTo>
                  <a:close/>
                </a:path>
              </a:pathLst>
            </a:custGeom>
            <a:solidFill>
              <a:schemeClr val="bg1"/>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0" name="矩形 59"/>
            <p:cNvSpPr/>
            <p:nvPr/>
          </p:nvSpPr>
          <p:spPr>
            <a:xfrm>
              <a:off x="2680437" y="5518798"/>
              <a:ext cx="557147" cy="5744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03</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pic>
        <p:nvPicPr>
          <p:cNvPr id="62" name="Picture 3"/>
          <p:cNvPicPr>
            <a:picLocks noChangeAspect="1" noChangeArrowheads="1"/>
          </p:cNvPicPr>
          <p:nvPr/>
        </p:nvPicPr>
        <p:blipFill>
          <a:blip r:embed="rId1" cstate="print"/>
          <a:srcRect l="2766" t="57680" r="7205"/>
          <a:stretch>
            <a:fillRect/>
          </a:stretch>
        </p:blipFill>
        <p:spPr bwMode="auto">
          <a:xfrm>
            <a:off x="660400" y="2357079"/>
            <a:ext cx="9249629" cy="60940"/>
          </a:xfrm>
          <a:prstGeom prst="rect">
            <a:avLst/>
          </a:prstGeom>
          <a:noFill/>
          <a:ln w="9525">
            <a:noFill/>
            <a:miter lim="800000"/>
            <a:headEnd/>
            <a:tailEnd/>
          </a:ln>
        </p:spPr>
      </p:pic>
      <p:sp>
        <p:nvSpPr>
          <p:cNvPr id="63" name="矩形 62"/>
          <p:cNvSpPr/>
          <p:nvPr/>
        </p:nvSpPr>
        <p:spPr>
          <a:xfrm>
            <a:off x="1613768" y="1518547"/>
            <a:ext cx="9445432" cy="828675"/>
          </a:xfrm>
          <a:prstGeom prst="rect">
            <a:avLst/>
          </a:prstGeom>
        </p:spPr>
        <p:txBody>
          <a:bodyPr wrap="square" lIns="91424" tIns="45713" rIns="91424" bIns="45713">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ea"/>
                <a:sym typeface="Arial" panose="020B0604020202020204" pitchFamily="34" charset="0"/>
              </a:rPr>
              <a:t>2</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ea"/>
                <a:sym typeface="Arial" panose="020B0604020202020204" pitchFamily="34" charset="0"/>
              </a:rPr>
              <a:t>）由于用户界面原型可用性的正式测试工作量庞大，所以除了让用户自己评价原型然后把他们的想法告诉你以外，通过实际观察用户使用原型以获得更多的信息</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ea"/>
              <a:sym typeface="Arial" panose="020B0604020202020204" pitchFamily="34" charset="0"/>
            </a:endParaRPr>
          </a:p>
        </p:txBody>
      </p:sp>
      <p:sp>
        <p:nvSpPr>
          <p:cNvPr id="64" name="矩形 63"/>
          <p:cNvSpPr/>
          <p:nvPr/>
        </p:nvSpPr>
        <p:spPr>
          <a:xfrm>
            <a:off x="2246812" y="2612837"/>
            <a:ext cx="9249863" cy="574499"/>
          </a:xfrm>
          <a:prstGeom prst="rect">
            <a:avLst/>
          </a:prstGeom>
          <a:solidFill>
            <a:schemeClr val="bg1"/>
          </a:solidFill>
          <a:ln>
            <a:solidFill>
              <a:schemeClr val="accent6"/>
            </a:solidFill>
          </a:ln>
        </p:spPr>
        <p:txBody>
          <a:bodyPr wrap="square" lIns="91424" tIns="45713" rIns="91424" bIns="45713" anchor="ctr" anchorCtr="0">
            <a:noAutofit/>
          </a:bodyPr>
          <a:lstStyle/>
          <a:p>
            <a:pPr defTabSz="5334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要注意用户所指出那些原型部分</a:t>
            </a:r>
            <a:endParaRPr lang="zh-CN" altLang="en-US" sz="2000" b="1" dirty="0">
              <a:latin typeface="宋体" panose="02010600030101010101" pitchFamily="2" charset="-122"/>
              <a:ea typeface="宋体" panose="02010600030101010101" pitchFamily="2" charset="-122"/>
            </a:endParaRPr>
          </a:p>
        </p:txBody>
      </p:sp>
      <p:sp>
        <p:nvSpPr>
          <p:cNvPr id="66" name="矩形 65"/>
          <p:cNvSpPr/>
          <p:nvPr/>
        </p:nvSpPr>
        <p:spPr>
          <a:xfrm>
            <a:off x="2246812" y="4108836"/>
            <a:ext cx="9249863" cy="550215"/>
          </a:xfrm>
          <a:prstGeom prst="rect">
            <a:avLst/>
          </a:prstGeom>
          <a:solidFill>
            <a:schemeClr val="bg1"/>
          </a:solidFill>
          <a:ln>
            <a:solidFill>
              <a:schemeClr val="accent4"/>
            </a:solidFill>
          </a:ln>
        </p:spPr>
        <p:txBody>
          <a:bodyPr wrap="square" lIns="91424" tIns="45713" rIns="91424" bIns="45713" anchor="ctr" anchorCtr="0">
            <a:noAutofit/>
          </a:bodyPr>
          <a:lstStyle/>
          <a:p>
            <a:pPr defTabSz="5334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寻找那些有疑惑的用户，他们不知道该如何做才能达到满意的程度</a:t>
            </a:r>
            <a:endParaRPr lang="zh-CN" altLang="en-US" sz="2000" b="1" dirty="0">
              <a:latin typeface="宋体" panose="02010600030101010101" pitchFamily="2" charset="-122"/>
              <a:ea typeface="宋体" panose="02010600030101010101" pitchFamily="2" charset="-122"/>
            </a:endParaRPr>
          </a:p>
        </p:txBody>
      </p:sp>
      <p:grpSp>
        <p:nvGrpSpPr>
          <p:cNvPr id="67" name="组合 66"/>
          <p:cNvGrpSpPr/>
          <p:nvPr/>
        </p:nvGrpSpPr>
        <p:grpSpPr>
          <a:xfrm>
            <a:off x="690658" y="5520102"/>
            <a:ext cx="10795000" cy="672001"/>
            <a:chOff x="1984448" y="4798718"/>
            <a:chExt cx="8784850" cy="452845"/>
          </a:xfrm>
        </p:grpSpPr>
        <p:sp>
          <p:nvSpPr>
            <p:cNvPr id="68" name="矩形 67"/>
            <p:cNvSpPr/>
            <p:nvPr/>
          </p:nvSpPr>
          <p:spPr>
            <a:xfrm>
              <a:off x="1984448" y="4798718"/>
              <a:ext cx="8784850" cy="452845"/>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70" name="矩形 69"/>
            <p:cNvSpPr/>
            <p:nvPr/>
          </p:nvSpPr>
          <p:spPr>
            <a:xfrm>
              <a:off x="2698368" y="4801627"/>
              <a:ext cx="557147" cy="4499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04</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sp>
        <p:nvSpPr>
          <p:cNvPr id="71" name="矩形 70"/>
          <p:cNvSpPr/>
          <p:nvPr/>
        </p:nvSpPr>
        <p:spPr>
          <a:xfrm>
            <a:off x="2244503" y="5528562"/>
            <a:ext cx="9241155" cy="677291"/>
          </a:xfrm>
          <a:prstGeom prst="rect">
            <a:avLst/>
          </a:prstGeom>
          <a:solidFill>
            <a:schemeClr val="bg1"/>
          </a:solidFill>
          <a:ln>
            <a:solidFill>
              <a:srgbClr val="7030A0"/>
            </a:solidFill>
          </a:ln>
        </p:spPr>
        <p:txBody>
          <a:bodyPr wrap="square" lIns="91424" tIns="45713" rIns="91424" bIns="45713" anchor="ctr" anchorCtr="0">
            <a:noAutofit/>
          </a:bodyPr>
          <a:lstStyle/>
          <a:p>
            <a:pPr defTabSz="5334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努力创造一个公平的环境，这样可使评价者畅所欲言，表达他们的想法和所关心的事物，要避免用户在评价原型时诱导用户用设计好的特定方法执行一些功能</a:t>
            </a:r>
            <a:endParaRPr lang="zh-CN" altLang="en-US" sz="2000" b="1" dirty="0">
              <a:latin typeface="宋体" panose="02010600030101010101" pitchFamily="2" charset="-122"/>
              <a:ea typeface="宋体" panose="02010600030101010101" pitchFamily="2" charset="-122"/>
            </a:endParaRPr>
          </a:p>
        </p:txBody>
      </p:sp>
      <p:grpSp>
        <p:nvGrpSpPr>
          <p:cNvPr id="5" name="组合 4"/>
          <p:cNvGrpSpPr/>
          <p:nvPr/>
        </p:nvGrpSpPr>
        <p:grpSpPr>
          <a:xfrm>
            <a:off x="698500" y="3316352"/>
            <a:ext cx="10795000" cy="659523"/>
            <a:chOff x="2090149" y="3316352"/>
            <a:chExt cx="8783282" cy="755962"/>
          </a:xfrm>
        </p:grpSpPr>
        <p:grpSp>
          <p:nvGrpSpPr>
            <p:cNvPr id="30" name="组合 29"/>
            <p:cNvGrpSpPr/>
            <p:nvPr/>
          </p:nvGrpSpPr>
          <p:grpSpPr>
            <a:xfrm>
              <a:off x="2090149" y="3316352"/>
              <a:ext cx="8783282" cy="753315"/>
              <a:chOff x="1984448" y="4798720"/>
              <a:chExt cx="8784850" cy="574498"/>
            </a:xfrm>
            <a:solidFill>
              <a:schemeClr val="accent1">
                <a:lumMod val="40000"/>
                <a:lumOff val="60000"/>
              </a:schemeClr>
            </a:solidFill>
          </p:grpSpPr>
          <p:sp>
            <p:nvSpPr>
              <p:cNvPr id="54" name="矩形 53"/>
              <p:cNvSpPr/>
              <p:nvPr/>
            </p:nvSpPr>
            <p:spPr>
              <a:xfrm>
                <a:off x="1984448" y="4798720"/>
                <a:ext cx="8784850" cy="574498"/>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5" name="Freeform 471"/>
              <p:cNvSpPr>
                <a:spLocks noEditPoints="1"/>
              </p:cNvSpPr>
              <p:nvPr/>
            </p:nvSpPr>
            <p:spPr bwMode="auto">
              <a:xfrm>
                <a:off x="2139198" y="4927072"/>
                <a:ext cx="438166" cy="367112"/>
              </a:xfrm>
              <a:custGeom>
                <a:avLst/>
                <a:gdLst>
                  <a:gd name="T0" fmla="*/ 139 w 148"/>
                  <a:gd name="T1" fmla="*/ 0 h 124"/>
                  <a:gd name="T2" fmla="*/ 148 w 148"/>
                  <a:gd name="T3" fmla="*/ 5 h 124"/>
                  <a:gd name="T4" fmla="*/ 148 w 148"/>
                  <a:gd name="T5" fmla="*/ 18 h 124"/>
                  <a:gd name="T6" fmla="*/ 148 w 148"/>
                  <a:gd name="T7" fmla="*/ 86 h 124"/>
                  <a:gd name="T8" fmla="*/ 147 w 148"/>
                  <a:gd name="T9" fmla="*/ 91 h 124"/>
                  <a:gd name="T10" fmla="*/ 128 w 148"/>
                  <a:gd name="T11" fmla="*/ 95 h 124"/>
                  <a:gd name="T12" fmla="*/ 134 w 148"/>
                  <a:gd name="T13" fmla="*/ 86 h 124"/>
                  <a:gd name="T14" fmla="*/ 134 w 148"/>
                  <a:gd name="T15" fmla="*/ 14 h 124"/>
                  <a:gd name="T16" fmla="*/ 130 w 148"/>
                  <a:gd name="T17" fmla="*/ 9 h 124"/>
                  <a:gd name="T18" fmla="*/ 42 w 148"/>
                  <a:gd name="T19" fmla="*/ 9 h 124"/>
                  <a:gd name="T20" fmla="*/ 33 w 148"/>
                  <a:gd name="T21" fmla="*/ 51 h 124"/>
                  <a:gd name="T22" fmla="*/ 33 w 148"/>
                  <a:gd name="T23" fmla="*/ 35 h 124"/>
                  <a:gd name="T24" fmla="*/ 31 w 148"/>
                  <a:gd name="T25" fmla="*/ 33 h 124"/>
                  <a:gd name="T26" fmla="*/ 27 w 148"/>
                  <a:gd name="T27" fmla="*/ 51 h 124"/>
                  <a:gd name="T28" fmla="*/ 24 w 148"/>
                  <a:gd name="T29" fmla="*/ 9 h 124"/>
                  <a:gd name="T30" fmla="*/ 29 w 148"/>
                  <a:gd name="T31" fmla="*/ 0 h 124"/>
                  <a:gd name="T32" fmla="*/ 47 w 148"/>
                  <a:gd name="T33" fmla="*/ 0 h 124"/>
                  <a:gd name="T34" fmla="*/ 132 w 148"/>
                  <a:gd name="T35" fmla="*/ 0 h 124"/>
                  <a:gd name="T36" fmla="*/ 9 w 148"/>
                  <a:gd name="T37" fmla="*/ 112 h 124"/>
                  <a:gd name="T38" fmla="*/ 38 w 148"/>
                  <a:gd name="T39" fmla="*/ 112 h 124"/>
                  <a:gd name="T40" fmla="*/ 2 w 148"/>
                  <a:gd name="T41" fmla="*/ 69 h 124"/>
                  <a:gd name="T42" fmla="*/ 0 w 148"/>
                  <a:gd name="T43" fmla="*/ 79 h 124"/>
                  <a:gd name="T44" fmla="*/ 33 w 148"/>
                  <a:gd name="T45" fmla="*/ 110 h 124"/>
                  <a:gd name="T46" fmla="*/ 36 w 148"/>
                  <a:gd name="T47" fmla="*/ 99 h 124"/>
                  <a:gd name="T48" fmla="*/ 35 w 148"/>
                  <a:gd name="T49" fmla="*/ 88 h 124"/>
                  <a:gd name="T50" fmla="*/ 27 w 148"/>
                  <a:gd name="T51" fmla="*/ 57 h 124"/>
                  <a:gd name="T52" fmla="*/ 25 w 148"/>
                  <a:gd name="T53" fmla="*/ 73 h 124"/>
                  <a:gd name="T54" fmla="*/ 16 w 148"/>
                  <a:gd name="T55" fmla="*/ 53 h 124"/>
                  <a:gd name="T56" fmla="*/ 125 w 148"/>
                  <a:gd name="T57" fmla="*/ 106 h 124"/>
                  <a:gd name="T58" fmla="*/ 126 w 148"/>
                  <a:gd name="T59" fmla="*/ 115 h 124"/>
                  <a:gd name="T60" fmla="*/ 103 w 148"/>
                  <a:gd name="T61" fmla="*/ 40 h 124"/>
                  <a:gd name="T62" fmla="*/ 97 w 148"/>
                  <a:gd name="T63" fmla="*/ 40 h 124"/>
                  <a:gd name="T64" fmla="*/ 93 w 148"/>
                  <a:gd name="T65" fmla="*/ 75 h 124"/>
                  <a:gd name="T66" fmla="*/ 88 w 148"/>
                  <a:gd name="T67" fmla="*/ 68 h 124"/>
                  <a:gd name="T68" fmla="*/ 93 w 148"/>
                  <a:gd name="T69" fmla="*/ 101 h 124"/>
                  <a:gd name="T70" fmla="*/ 117 w 148"/>
                  <a:gd name="T71" fmla="*/ 104 h 124"/>
                  <a:gd name="T72" fmla="*/ 125 w 148"/>
                  <a:gd name="T73" fmla="*/ 75 h 124"/>
                  <a:gd name="T74" fmla="*/ 121 w 148"/>
                  <a:gd name="T75" fmla="*/ 73 h 124"/>
                  <a:gd name="T76" fmla="*/ 117 w 148"/>
                  <a:gd name="T77" fmla="*/ 68 h 124"/>
                  <a:gd name="T78" fmla="*/ 114 w 148"/>
                  <a:gd name="T79" fmla="*/ 69 h 124"/>
                  <a:gd name="T80" fmla="*/ 114 w 148"/>
                  <a:gd name="T81" fmla="*/ 62 h 124"/>
                  <a:gd name="T82" fmla="*/ 106 w 148"/>
                  <a:gd name="T83" fmla="*/ 66 h 124"/>
                  <a:gd name="T84" fmla="*/ 104 w 148"/>
                  <a:gd name="T85" fmla="*/ 66 h 124"/>
                  <a:gd name="T86" fmla="*/ 103 w 148"/>
                  <a:gd name="T87" fmla="*/ 40 h 124"/>
                  <a:gd name="T88" fmla="*/ 82 w 148"/>
                  <a:gd name="T89" fmla="*/ 86 h 124"/>
                  <a:gd name="T90" fmla="*/ 42 w 148"/>
                  <a:gd name="T91" fmla="*/ 88 h 124"/>
                  <a:gd name="T92" fmla="*/ 84 w 148"/>
                  <a:gd name="T93" fmla="*/ 9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 h="124">
                    <a:moveTo>
                      <a:pt x="132" y="0"/>
                    </a:moveTo>
                    <a:lnTo>
                      <a:pt x="139" y="0"/>
                    </a:lnTo>
                    <a:lnTo>
                      <a:pt x="139" y="0"/>
                    </a:lnTo>
                    <a:lnTo>
                      <a:pt x="143" y="0"/>
                    </a:lnTo>
                    <a:lnTo>
                      <a:pt x="147" y="2"/>
                    </a:lnTo>
                    <a:lnTo>
                      <a:pt x="148" y="5"/>
                    </a:lnTo>
                    <a:lnTo>
                      <a:pt x="148" y="9"/>
                    </a:lnTo>
                    <a:lnTo>
                      <a:pt x="148" y="11"/>
                    </a:lnTo>
                    <a:lnTo>
                      <a:pt x="148" y="18"/>
                    </a:lnTo>
                    <a:lnTo>
                      <a:pt x="148" y="57"/>
                    </a:lnTo>
                    <a:lnTo>
                      <a:pt x="148" y="77"/>
                    </a:lnTo>
                    <a:lnTo>
                      <a:pt x="148" y="86"/>
                    </a:lnTo>
                    <a:lnTo>
                      <a:pt x="148" y="86"/>
                    </a:lnTo>
                    <a:lnTo>
                      <a:pt x="148" y="90"/>
                    </a:lnTo>
                    <a:lnTo>
                      <a:pt x="147" y="91"/>
                    </a:lnTo>
                    <a:lnTo>
                      <a:pt x="143" y="93"/>
                    </a:lnTo>
                    <a:lnTo>
                      <a:pt x="139" y="95"/>
                    </a:lnTo>
                    <a:lnTo>
                      <a:pt x="128" y="95"/>
                    </a:lnTo>
                    <a:lnTo>
                      <a:pt x="128" y="95"/>
                    </a:lnTo>
                    <a:lnTo>
                      <a:pt x="130" y="86"/>
                    </a:lnTo>
                    <a:lnTo>
                      <a:pt x="134" y="86"/>
                    </a:lnTo>
                    <a:lnTo>
                      <a:pt x="134" y="77"/>
                    </a:lnTo>
                    <a:lnTo>
                      <a:pt x="134" y="62"/>
                    </a:lnTo>
                    <a:lnTo>
                      <a:pt x="134" y="14"/>
                    </a:lnTo>
                    <a:lnTo>
                      <a:pt x="134" y="11"/>
                    </a:lnTo>
                    <a:lnTo>
                      <a:pt x="134" y="9"/>
                    </a:lnTo>
                    <a:lnTo>
                      <a:pt x="130" y="9"/>
                    </a:lnTo>
                    <a:lnTo>
                      <a:pt x="128" y="9"/>
                    </a:lnTo>
                    <a:lnTo>
                      <a:pt x="47" y="9"/>
                    </a:lnTo>
                    <a:lnTo>
                      <a:pt x="42" y="9"/>
                    </a:lnTo>
                    <a:lnTo>
                      <a:pt x="35" y="9"/>
                    </a:lnTo>
                    <a:lnTo>
                      <a:pt x="35" y="51"/>
                    </a:lnTo>
                    <a:lnTo>
                      <a:pt x="33" y="51"/>
                    </a:lnTo>
                    <a:lnTo>
                      <a:pt x="33" y="35"/>
                    </a:lnTo>
                    <a:lnTo>
                      <a:pt x="33" y="35"/>
                    </a:lnTo>
                    <a:lnTo>
                      <a:pt x="33" y="35"/>
                    </a:lnTo>
                    <a:lnTo>
                      <a:pt x="31" y="33"/>
                    </a:lnTo>
                    <a:lnTo>
                      <a:pt x="31" y="33"/>
                    </a:lnTo>
                    <a:lnTo>
                      <a:pt x="31" y="33"/>
                    </a:lnTo>
                    <a:lnTo>
                      <a:pt x="29" y="35"/>
                    </a:lnTo>
                    <a:lnTo>
                      <a:pt x="27" y="35"/>
                    </a:lnTo>
                    <a:lnTo>
                      <a:pt x="27" y="51"/>
                    </a:lnTo>
                    <a:lnTo>
                      <a:pt x="24" y="51"/>
                    </a:lnTo>
                    <a:lnTo>
                      <a:pt x="24" y="9"/>
                    </a:lnTo>
                    <a:lnTo>
                      <a:pt x="24" y="9"/>
                    </a:lnTo>
                    <a:lnTo>
                      <a:pt x="25" y="5"/>
                    </a:lnTo>
                    <a:lnTo>
                      <a:pt x="27" y="2"/>
                    </a:lnTo>
                    <a:lnTo>
                      <a:pt x="29" y="0"/>
                    </a:lnTo>
                    <a:lnTo>
                      <a:pt x="33" y="0"/>
                    </a:lnTo>
                    <a:lnTo>
                      <a:pt x="42" y="0"/>
                    </a:lnTo>
                    <a:lnTo>
                      <a:pt x="47" y="0"/>
                    </a:lnTo>
                    <a:lnTo>
                      <a:pt x="128" y="0"/>
                    </a:lnTo>
                    <a:lnTo>
                      <a:pt x="130" y="0"/>
                    </a:lnTo>
                    <a:lnTo>
                      <a:pt x="132" y="0"/>
                    </a:lnTo>
                    <a:lnTo>
                      <a:pt x="132" y="0"/>
                    </a:lnTo>
                    <a:close/>
                    <a:moveTo>
                      <a:pt x="38" y="112"/>
                    </a:moveTo>
                    <a:lnTo>
                      <a:pt x="9" y="112"/>
                    </a:lnTo>
                    <a:lnTo>
                      <a:pt x="9" y="124"/>
                    </a:lnTo>
                    <a:lnTo>
                      <a:pt x="38" y="124"/>
                    </a:lnTo>
                    <a:lnTo>
                      <a:pt x="38" y="112"/>
                    </a:lnTo>
                    <a:lnTo>
                      <a:pt x="38" y="112"/>
                    </a:lnTo>
                    <a:close/>
                    <a:moveTo>
                      <a:pt x="2" y="69"/>
                    </a:moveTo>
                    <a:lnTo>
                      <a:pt x="2" y="69"/>
                    </a:lnTo>
                    <a:lnTo>
                      <a:pt x="0" y="73"/>
                    </a:lnTo>
                    <a:lnTo>
                      <a:pt x="0" y="79"/>
                    </a:lnTo>
                    <a:lnTo>
                      <a:pt x="0" y="79"/>
                    </a:lnTo>
                    <a:lnTo>
                      <a:pt x="7" y="93"/>
                    </a:lnTo>
                    <a:lnTo>
                      <a:pt x="14" y="110"/>
                    </a:lnTo>
                    <a:lnTo>
                      <a:pt x="33" y="110"/>
                    </a:lnTo>
                    <a:lnTo>
                      <a:pt x="33" y="110"/>
                    </a:lnTo>
                    <a:lnTo>
                      <a:pt x="36" y="104"/>
                    </a:lnTo>
                    <a:lnTo>
                      <a:pt x="36" y="99"/>
                    </a:lnTo>
                    <a:lnTo>
                      <a:pt x="36" y="93"/>
                    </a:lnTo>
                    <a:lnTo>
                      <a:pt x="35" y="88"/>
                    </a:lnTo>
                    <a:lnTo>
                      <a:pt x="35" y="88"/>
                    </a:lnTo>
                    <a:lnTo>
                      <a:pt x="36" y="73"/>
                    </a:lnTo>
                    <a:lnTo>
                      <a:pt x="35" y="57"/>
                    </a:lnTo>
                    <a:lnTo>
                      <a:pt x="27" y="57"/>
                    </a:lnTo>
                    <a:lnTo>
                      <a:pt x="27" y="57"/>
                    </a:lnTo>
                    <a:lnTo>
                      <a:pt x="25" y="66"/>
                    </a:lnTo>
                    <a:lnTo>
                      <a:pt x="25" y="73"/>
                    </a:lnTo>
                    <a:lnTo>
                      <a:pt x="16" y="73"/>
                    </a:lnTo>
                    <a:lnTo>
                      <a:pt x="16" y="53"/>
                    </a:lnTo>
                    <a:lnTo>
                      <a:pt x="16" y="53"/>
                    </a:lnTo>
                    <a:lnTo>
                      <a:pt x="2" y="69"/>
                    </a:lnTo>
                    <a:lnTo>
                      <a:pt x="2" y="69"/>
                    </a:lnTo>
                    <a:close/>
                    <a:moveTo>
                      <a:pt x="125" y="106"/>
                    </a:moveTo>
                    <a:lnTo>
                      <a:pt x="93" y="113"/>
                    </a:lnTo>
                    <a:lnTo>
                      <a:pt x="95" y="123"/>
                    </a:lnTo>
                    <a:lnTo>
                      <a:pt x="126" y="115"/>
                    </a:lnTo>
                    <a:lnTo>
                      <a:pt x="125" y="106"/>
                    </a:lnTo>
                    <a:lnTo>
                      <a:pt x="125" y="106"/>
                    </a:lnTo>
                    <a:close/>
                    <a:moveTo>
                      <a:pt x="103" y="40"/>
                    </a:moveTo>
                    <a:lnTo>
                      <a:pt x="103" y="40"/>
                    </a:lnTo>
                    <a:lnTo>
                      <a:pt x="97" y="40"/>
                    </a:lnTo>
                    <a:lnTo>
                      <a:pt x="97" y="40"/>
                    </a:lnTo>
                    <a:lnTo>
                      <a:pt x="95" y="57"/>
                    </a:lnTo>
                    <a:lnTo>
                      <a:pt x="97" y="73"/>
                    </a:lnTo>
                    <a:lnTo>
                      <a:pt x="93" y="75"/>
                    </a:lnTo>
                    <a:lnTo>
                      <a:pt x="93" y="62"/>
                    </a:lnTo>
                    <a:lnTo>
                      <a:pt x="88" y="68"/>
                    </a:lnTo>
                    <a:lnTo>
                      <a:pt x="88" y="68"/>
                    </a:lnTo>
                    <a:lnTo>
                      <a:pt x="88" y="80"/>
                    </a:lnTo>
                    <a:lnTo>
                      <a:pt x="90" y="91"/>
                    </a:lnTo>
                    <a:lnTo>
                      <a:pt x="93" y="101"/>
                    </a:lnTo>
                    <a:lnTo>
                      <a:pt x="97" y="108"/>
                    </a:lnTo>
                    <a:lnTo>
                      <a:pt x="97" y="108"/>
                    </a:lnTo>
                    <a:lnTo>
                      <a:pt x="117" y="104"/>
                    </a:lnTo>
                    <a:lnTo>
                      <a:pt x="117" y="104"/>
                    </a:lnTo>
                    <a:lnTo>
                      <a:pt x="123" y="91"/>
                    </a:lnTo>
                    <a:lnTo>
                      <a:pt x="125" y="75"/>
                    </a:lnTo>
                    <a:lnTo>
                      <a:pt x="125" y="75"/>
                    </a:lnTo>
                    <a:lnTo>
                      <a:pt x="121" y="73"/>
                    </a:lnTo>
                    <a:lnTo>
                      <a:pt x="121" y="73"/>
                    </a:lnTo>
                    <a:lnTo>
                      <a:pt x="121" y="68"/>
                    </a:lnTo>
                    <a:lnTo>
                      <a:pt x="121" y="68"/>
                    </a:lnTo>
                    <a:lnTo>
                      <a:pt x="117" y="68"/>
                    </a:lnTo>
                    <a:lnTo>
                      <a:pt x="117" y="68"/>
                    </a:lnTo>
                    <a:lnTo>
                      <a:pt x="115" y="69"/>
                    </a:lnTo>
                    <a:lnTo>
                      <a:pt x="114" y="69"/>
                    </a:lnTo>
                    <a:lnTo>
                      <a:pt x="114" y="69"/>
                    </a:lnTo>
                    <a:lnTo>
                      <a:pt x="114" y="62"/>
                    </a:lnTo>
                    <a:lnTo>
                      <a:pt x="114" y="62"/>
                    </a:lnTo>
                    <a:lnTo>
                      <a:pt x="108" y="62"/>
                    </a:lnTo>
                    <a:lnTo>
                      <a:pt x="108" y="62"/>
                    </a:lnTo>
                    <a:lnTo>
                      <a:pt x="106" y="66"/>
                    </a:lnTo>
                    <a:lnTo>
                      <a:pt x="106" y="66"/>
                    </a:lnTo>
                    <a:lnTo>
                      <a:pt x="104" y="66"/>
                    </a:lnTo>
                    <a:lnTo>
                      <a:pt x="104" y="66"/>
                    </a:lnTo>
                    <a:lnTo>
                      <a:pt x="104" y="53"/>
                    </a:lnTo>
                    <a:lnTo>
                      <a:pt x="103" y="40"/>
                    </a:lnTo>
                    <a:lnTo>
                      <a:pt x="103" y="40"/>
                    </a:lnTo>
                    <a:close/>
                    <a:moveTo>
                      <a:pt x="84" y="95"/>
                    </a:moveTo>
                    <a:lnTo>
                      <a:pt x="84" y="95"/>
                    </a:lnTo>
                    <a:lnTo>
                      <a:pt x="82" y="86"/>
                    </a:lnTo>
                    <a:lnTo>
                      <a:pt x="42" y="86"/>
                    </a:lnTo>
                    <a:lnTo>
                      <a:pt x="42" y="86"/>
                    </a:lnTo>
                    <a:lnTo>
                      <a:pt x="42" y="88"/>
                    </a:lnTo>
                    <a:lnTo>
                      <a:pt x="42" y="88"/>
                    </a:lnTo>
                    <a:lnTo>
                      <a:pt x="44" y="95"/>
                    </a:lnTo>
                    <a:lnTo>
                      <a:pt x="84" y="95"/>
                    </a:lnTo>
                    <a:close/>
                  </a:path>
                </a:pathLst>
              </a:custGeom>
              <a:grp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72" name="Freeform 471"/>
            <p:cNvSpPr>
              <a:spLocks noEditPoints="1"/>
            </p:cNvSpPr>
            <p:nvPr/>
          </p:nvSpPr>
          <p:spPr bwMode="auto">
            <a:xfrm>
              <a:off x="2210146" y="3530278"/>
              <a:ext cx="438088" cy="446164"/>
            </a:xfrm>
            <a:custGeom>
              <a:avLst/>
              <a:gdLst>
                <a:gd name="T0" fmla="*/ 139 w 148"/>
                <a:gd name="T1" fmla="*/ 0 h 124"/>
                <a:gd name="T2" fmla="*/ 148 w 148"/>
                <a:gd name="T3" fmla="*/ 5 h 124"/>
                <a:gd name="T4" fmla="*/ 148 w 148"/>
                <a:gd name="T5" fmla="*/ 18 h 124"/>
                <a:gd name="T6" fmla="*/ 148 w 148"/>
                <a:gd name="T7" fmla="*/ 86 h 124"/>
                <a:gd name="T8" fmla="*/ 147 w 148"/>
                <a:gd name="T9" fmla="*/ 91 h 124"/>
                <a:gd name="T10" fmla="*/ 128 w 148"/>
                <a:gd name="T11" fmla="*/ 95 h 124"/>
                <a:gd name="T12" fmla="*/ 134 w 148"/>
                <a:gd name="T13" fmla="*/ 86 h 124"/>
                <a:gd name="T14" fmla="*/ 134 w 148"/>
                <a:gd name="T15" fmla="*/ 14 h 124"/>
                <a:gd name="T16" fmla="*/ 130 w 148"/>
                <a:gd name="T17" fmla="*/ 9 h 124"/>
                <a:gd name="T18" fmla="*/ 42 w 148"/>
                <a:gd name="T19" fmla="*/ 9 h 124"/>
                <a:gd name="T20" fmla="*/ 33 w 148"/>
                <a:gd name="T21" fmla="*/ 51 h 124"/>
                <a:gd name="T22" fmla="*/ 33 w 148"/>
                <a:gd name="T23" fmla="*/ 35 h 124"/>
                <a:gd name="T24" fmla="*/ 31 w 148"/>
                <a:gd name="T25" fmla="*/ 33 h 124"/>
                <a:gd name="T26" fmla="*/ 27 w 148"/>
                <a:gd name="T27" fmla="*/ 51 h 124"/>
                <a:gd name="T28" fmla="*/ 24 w 148"/>
                <a:gd name="T29" fmla="*/ 9 h 124"/>
                <a:gd name="T30" fmla="*/ 29 w 148"/>
                <a:gd name="T31" fmla="*/ 0 h 124"/>
                <a:gd name="T32" fmla="*/ 47 w 148"/>
                <a:gd name="T33" fmla="*/ 0 h 124"/>
                <a:gd name="T34" fmla="*/ 132 w 148"/>
                <a:gd name="T35" fmla="*/ 0 h 124"/>
                <a:gd name="T36" fmla="*/ 9 w 148"/>
                <a:gd name="T37" fmla="*/ 112 h 124"/>
                <a:gd name="T38" fmla="*/ 38 w 148"/>
                <a:gd name="T39" fmla="*/ 112 h 124"/>
                <a:gd name="T40" fmla="*/ 2 w 148"/>
                <a:gd name="T41" fmla="*/ 69 h 124"/>
                <a:gd name="T42" fmla="*/ 0 w 148"/>
                <a:gd name="T43" fmla="*/ 79 h 124"/>
                <a:gd name="T44" fmla="*/ 33 w 148"/>
                <a:gd name="T45" fmla="*/ 110 h 124"/>
                <a:gd name="T46" fmla="*/ 36 w 148"/>
                <a:gd name="T47" fmla="*/ 99 h 124"/>
                <a:gd name="T48" fmla="*/ 35 w 148"/>
                <a:gd name="T49" fmla="*/ 88 h 124"/>
                <a:gd name="T50" fmla="*/ 27 w 148"/>
                <a:gd name="T51" fmla="*/ 57 h 124"/>
                <a:gd name="T52" fmla="*/ 25 w 148"/>
                <a:gd name="T53" fmla="*/ 73 h 124"/>
                <a:gd name="T54" fmla="*/ 16 w 148"/>
                <a:gd name="T55" fmla="*/ 53 h 124"/>
                <a:gd name="T56" fmla="*/ 125 w 148"/>
                <a:gd name="T57" fmla="*/ 106 h 124"/>
                <a:gd name="T58" fmla="*/ 126 w 148"/>
                <a:gd name="T59" fmla="*/ 115 h 124"/>
                <a:gd name="T60" fmla="*/ 103 w 148"/>
                <a:gd name="T61" fmla="*/ 40 h 124"/>
                <a:gd name="T62" fmla="*/ 97 w 148"/>
                <a:gd name="T63" fmla="*/ 40 h 124"/>
                <a:gd name="T64" fmla="*/ 93 w 148"/>
                <a:gd name="T65" fmla="*/ 75 h 124"/>
                <a:gd name="T66" fmla="*/ 88 w 148"/>
                <a:gd name="T67" fmla="*/ 68 h 124"/>
                <a:gd name="T68" fmla="*/ 93 w 148"/>
                <a:gd name="T69" fmla="*/ 101 h 124"/>
                <a:gd name="T70" fmla="*/ 117 w 148"/>
                <a:gd name="T71" fmla="*/ 104 h 124"/>
                <a:gd name="T72" fmla="*/ 125 w 148"/>
                <a:gd name="T73" fmla="*/ 75 h 124"/>
                <a:gd name="T74" fmla="*/ 121 w 148"/>
                <a:gd name="T75" fmla="*/ 73 h 124"/>
                <a:gd name="T76" fmla="*/ 117 w 148"/>
                <a:gd name="T77" fmla="*/ 68 h 124"/>
                <a:gd name="T78" fmla="*/ 114 w 148"/>
                <a:gd name="T79" fmla="*/ 69 h 124"/>
                <a:gd name="T80" fmla="*/ 114 w 148"/>
                <a:gd name="T81" fmla="*/ 62 h 124"/>
                <a:gd name="T82" fmla="*/ 106 w 148"/>
                <a:gd name="T83" fmla="*/ 66 h 124"/>
                <a:gd name="T84" fmla="*/ 104 w 148"/>
                <a:gd name="T85" fmla="*/ 66 h 124"/>
                <a:gd name="T86" fmla="*/ 103 w 148"/>
                <a:gd name="T87" fmla="*/ 40 h 124"/>
                <a:gd name="T88" fmla="*/ 82 w 148"/>
                <a:gd name="T89" fmla="*/ 86 h 124"/>
                <a:gd name="T90" fmla="*/ 42 w 148"/>
                <a:gd name="T91" fmla="*/ 88 h 124"/>
                <a:gd name="T92" fmla="*/ 84 w 148"/>
                <a:gd name="T93" fmla="*/ 9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 h="124">
                  <a:moveTo>
                    <a:pt x="132" y="0"/>
                  </a:moveTo>
                  <a:lnTo>
                    <a:pt x="139" y="0"/>
                  </a:lnTo>
                  <a:lnTo>
                    <a:pt x="139" y="0"/>
                  </a:lnTo>
                  <a:lnTo>
                    <a:pt x="143" y="0"/>
                  </a:lnTo>
                  <a:lnTo>
                    <a:pt x="147" y="2"/>
                  </a:lnTo>
                  <a:lnTo>
                    <a:pt x="148" y="5"/>
                  </a:lnTo>
                  <a:lnTo>
                    <a:pt x="148" y="9"/>
                  </a:lnTo>
                  <a:lnTo>
                    <a:pt x="148" y="11"/>
                  </a:lnTo>
                  <a:lnTo>
                    <a:pt x="148" y="18"/>
                  </a:lnTo>
                  <a:lnTo>
                    <a:pt x="148" y="57"/>
                  </a:lnTo>
                  <a:lnTo>
                    <a:pt x="148" y="77"/>
                  </a:lnTo>
                  <a:lnTo>
                    <a:pt x="148" y="86"/>
                  </a:lnTo>
                  <a:lnTo>
                    <a:pt x="148" y="86"/>
                  </a:lnTo>
                  <a:lnTo>
                    <a:pt x="148" y="90"/>
                  </a:lnTo>
                  <a:lnTo>
                    <a:pt x="147" y="91"/>
                  </a:lnTo>
                  <a:lnTo>
                    <a:pt x="143" y="93"/>
                  </a:lnTo>
                  <a:lnTo>
                    <a:pt x="139" y="95"/>
                  </a:lnTo>
                  <a:lnTo>
                    <a:pt x="128" y="95"/>
                  </a:lnTo>
                  <a:lnTo>
                    <a:pt x="128" y="95"/>
                  </a:lnTo>
                  <a:lnTo>
                    <a:pt x="130" y="86"/>
                  </a:lnTo>
                  <a:lnTo>
                    <a:pt x="134" y="86"/>
                  </a:lnTo>
                  <a:lnTo>
                    <a:pt x="134" y="77"/>
                  </a:lnTo>
                  <a:lnTo>
                    <a:pt x="134" y="62"/>
                  </a:lnTo>
                  <a:lnTo>
                    <a:pt x="134" y="14"/>
                  </a:lnTo>
                  <a:lnTo>
                    <a:pt x="134" y="11"/>
                  </a:lnTo>
                  <a:lnTo>
                    <a:pt x="134" y="9"/>
                  </a:lnTo>
                  <a:lnTo>
                    <a:pt x="130" y="9"/>
                  </a:lnTo>
                  <a:lnTo>
                    <a:pt x="128" y="9"/>
                  </a:lnTo>
                  <a:lnTo>
                    <a:pt x="47" y="9"/>
                  </a:lnTo>
                  <a:lnTo>
                    <a:pt x="42" y="9"/>
                  </a:lnTo>
                  <a:lnTo>
                    <a:pt x="35" y="9"/>
                  </a:lnTo>
                  <a:lnTo>
                    <a:pt x="35" y="51"/>
                  </a:lnTo>
                  <a:lnTo>
                    <a:pt x="33" y="51"/>
                  </a:lnTo>
                  <a:lnTo>
                    <a:pt x="33" y="35"/>
                  </a:lnTo>
                  <a:lnTo>
                    <a:pt x="33" y="35"/>
                  </a:lnTo>
                  <a:lnTo>
                    <a:pt x="33" y="35"/>
                  </a:lnTo>
                  <a:lnTo>
                    <a:pt x="31" y="33"/>
                  </a:lnTo>
                  <a:lnTo>
                    <a:pt x="31" y="33"/>
                  </a:lnTo>
                  <a:lnTo>
                    <a:pt x="31" y="33"/>
                  </a:lnTo>
                  <a:lnTo>
                    <a:pt x="29" y="35"/>
                  </a:lnTo>
                  <a:lnTo>
                    <a:pt x="27" y="35"/>
                  </a:lnTo>
                  <a:lnTo>
                    <a:pt x="27" y="51"/>
                  </a:lnTo>
                  <a:lnTo>
                    <a:pt x="24" y="51"/>
                  </a:lnTo>
                  <a:lnTo>
                    <a:pt x="24" y="9"/>
                  </a:lnTo>
                  <a:lnTo>
                    <a:pt x="24" y="9"/>
                  </a:lnTo>
                  <a:lnTo>
                    <a:pt x="25" y="5"/>
                  </a:lnTo>
                  <a:lnTo>
                    <a:pt x="27" y="2"/>
                  </a:lnTo>
                  <a:lnTo>
                    <a:pt x="29" y="0"/>
                  </a:lnTo>
                  <a:lnTo>
                    <a:pt x="33" y="0"/>
                  </a:lnTo>
                  <a:lnTo>
                    <a:pt x="42" y="0"/>
                  </a:lnTo>
                  <a:lnTo>
                    <a:pt x="47" y="0"/>
                  </a:lnTo>
                  <a:lnTo>
                    <a:pt x="128" y="0"/>
                  </a:lnTo>
                  <a:lnTo>
                    <a:pt x="130" y="0"/>
                  </a:lnTo>
                  <a:lnTo>
                    <a:pt x="132" y="0"/>
                  </a:lnTo>
                  <a:lnTo>
                    <a:pt x="132" y="0"/>
                  </a:lnTo>
                  <a:close/>
                  <a:moveTo>
                    <a:pt x="38" y="112"/>
                  </a:moveTo>
                  <a:lnTo>
                    <a:pt x="9" y="112"/>
                  </a:lnTo>
                  <a:lnTo>
                    <a:pt x="9" y="124"/>
                  </a:lnTo>
                  <a:lnTo>
                    <a:pt x="38" y="124"/>
                  </a:lnTo>
                  <a:lnTo>
                    <a:pt x="38" y="112"/>
                  </a:lnTo>
                  <a:lnTo>
                    <a:pt x="38" y="112"/>
                  </a:lnTo>
                  <a:close/>
                  <a:moveTo>
                    <a:pt x="2" y="69"/>
                  </a:moveTo>
                  <a:lnTo>
                    <a:pt x="2" y="69"/>
                  </a:lnTo>
                  <a:lnTo>
                    <a:pt x="0" y="73"/>
                  </a:lnTo>
                  <a:lnTo>
                    <a:pt x="0" y="79"/>
                  </a:lnTo>
                  <a:lnTo>
                    <a:pt x="0" y="79"/>
                  </a:lnTo>
                  <a:lnTo>
                    <a:pt x="7" y="93"/>
                  </a:lnTo>
                  <a:lnTo>
                    <a:pt x="14" y="110"/>
                  </a:lnTo>
                  <a:lnTo>
                    <a:pt x="33" y="110"/>
                  </a:lnTo>
                  <a:lnTo>
                    <a:pt x="33" y="110"/>
                  </a:lnTo>
                  <a:lnTo>
                    <a:pt x="36" y="104"/>
                  </a:lnTo>
                  <a:lnTo>
                    <a:pt x="36" y="99"/>
                  </a:lnTo>
                  <a:lnTo>
                    <a:pt x="36" y="93"/>
                  </a:lnTo>
                  <a:lnTo>
                    <a:pt x="35" y="88"/>
                  </a:lnTo>
                  <a:lnTo>
                    <a:pt x="35" y="88"/>
                  </a:lnTo>
                  <a:lnTo>
                    <a:pt x="36" y="73"/>
                  </a:lnTo>
                  <a:lnTo>
                    <a:pt x="35" y="57"/>
                  </a:lnTo>
                  <a:lnTo>
                    <a:pt x="27" y="57"/>
                  </a:lnTo>
                  <a:lnTo>
                    <a:pt x="27" y="57"/>
                  </a:lnTo>
                  <a:lnTo>
                    <a:pt x="25" y="66"/>
                  </a:lnTo>
                  <a:lnTo>
                    <a:pt x="25" y="73"/>
                  </a:lnTo>
                  <a:lnTo>
                    <a:pt x="16" y="73"/>
                  </a:lnTo>
                  <a:lnTo>
                    <a:pt x="16" y="53"/>
                  </a:lnTo>
                  <a:lnTo>
                    <a:pt x="16" y="53"/>
                  </a:lnTo>
                  <a:lnTo>
                    <a:pt x="2" y="69"/>
                  </a:lnTo>
                  <a:lnTo>
                    <a:pt x="2" y="69"/>
                  </a:lnTo>
                  <a:close/>
                  <a:moveTo>
                    <a:pt x="125" y="106"/>
                  </a:moveTo>
                  <a:lnTo>
                    <a:pt x="93" y="113"/>
                  </a:lnTo>
                  <a:lnTo>
                    <a:pt x="95" y="123"/>
                  </a:lnTo>
                  <a:lnTo>
                    <a:pt x="126" y="115"/>
                  </a:lnTo>
                  <a:lnTo>
                    <a:pt x="125" y="106"/>
                  </a:lnTo>
                  <a:lnTo>
                    <a:pt x="125" y="106"/>
                  </a:lnTo>
                  <a:close/>
                  <a:moveTo>
                    <a:pt x="103" y="40"/>
                  </a:moveTo>
                  <a:lnTo>
                    <a:pt x="103" y="40"/>
                  </a:lnTo>
                  <a:lnTo>
                    <a:pt x="97" y="40"/>
                  </a:lnTo>
                  <a:lnTo>
                    <a:pt x="97" y="40"/>
                  </a:lnTo>
                  <a:lnTo>
                    <a:pt x="95" y="57"/>
                  </a:lnTo>
                  <a:lnTo>
                    <a:pt x="97" y="73"/>
                  </a:lnTo>
                  <a:lnTo>
                    <a:pt x="93" y="75"/>
                  </a:lnTo>
                  <a:lnTo>
                    <a:pt x="93" y="62"/>
                  </a:lnTo>
                  <a:lnTo>
                    <a:pt x="88" y="68"/>
                  </a:lnTo>
                  <a:lnTo>
                    <a:pt x="88" y="68"/>
                  </a:lnTo>
                  <a:lnTo>
                    <a:pt x="88" y="80"/>
                  </a:lnTo>
                  <a:lnTo>
                    <a:pt x="90" y="91"/>
                  </a:lnTo>
                  <a:lnTo>
                    <a:pt x="93" y="101"/>
                  </a:lnTo>
                  <a:lnTo>
                    <a:pt x="97" y="108"/>
                  </a:lnTo>
                  <a:lnTo>
                    <a:pt x="97" y="108"/>
                  </a:lnTo>
                  <a:lnTo>
                    <a:pt x="117" y="104"/>
                  </a:lnTo>
                  <a:lnTo>
                    <a:pt x="117" y="104"/>
                  </a:lnTo>
                  <a:lnTo>
                    <a:pt x="123" y="91"/>
                  </a:lnTo>
                  <a:lnTo>
                    <a:pt x="125" y="75"/>
                  </a:lnTo>
                  <a:lnTo>
                    <a:pt x="125" y="75"/>
                  </a:lnTo>
                  <a:lnTo>
                    <a:pt x="121" y="73"/>
                  </a:lnTo>
                  <a:lnTo>
                    <a:pt x="121" y="73"/>
                  </a:lnTo>
                  <a:lnTo>
                    <a:pt x="121" y="68"/>
                  </a:lnTo>
                  <a:lnTo>
                    <a:pt x="121" y="68"/>
                  </a:lnTo>
                  <a:lnTo>
                    <a:pt x="117" y="68"/>
                  </a:lnTo>
                  <a:lnTo>
                    <a:pt x="117" y="68"/>
                  </a:lnTo>
                  <a:lnTo>
                    <a:pt x="115" y="69"/>
                  </a:lnTo>
                  <a:lnTo>
                    <a:pt x="114" y="69"/>
                  </a:lnTo>
                  <a:lnTo>
                    <a:pt x="114" y="69"/>
                  </a:lnTo>
                  <a:lnTo>
                    <a:pt x="114" y="62"/>
                  </a:lnTo>
                  <a:lnTo>
                    <a:pt x="114" y="62"/>
                  </a:lnTo>
                  <a:lnTo>
                    <a:pt x="108" y="62"/>
                  </a:lnTo>
                  <a:lnTo>
                    <a:pt x="108" y="62"/>
                  </a:lnTo>
                  <a:lnTo>
                    <a:pt x="106" y="66"/>
                  </a:lnTo>
                  <a:lnTo>
                    <a:pt x="106" y="66"/>
                  </a:lnTo>
                  <a:lnTo>
                    <a:pt x="104" y="66"/>
                  </a:lnTo>
                  <a:lnTo>
                    <a:pt x="104" y="66"/>
                  </a:lnTo>
                  <a:lnTo>
                    <a:pt x="104" y="53"/>
                  </a:lnTo>
                  <a:lnTo>
                    <a:pt x="103" y="40"/>
                  </a:lnTo>
                  <a:lnTo>
                    <a:pt x="103" y="40"/>
                  </a:lnTo>
                  <a:close/>
                  <a:moveTo>
                    <a:pt x="84" y="95"/>
                  </a:moveTo>
                  <a:lnTo>
                    <a:pt x="84" y="95"/>
                  </a:lnTo>
                  <a:lnTo>
                    <a:pt x="82" y="86"/>
                  </a:lnTo>
                  <a:lnTo>
                    <a:pt x="42" y="86"/>
                  </a:lnTo>
                  <a:lnTo>
                    <a:pt x="42" y="86"/>
                  </a:lnTo>
                  <a:lnTo>
                    <a:pt x="42" y="88"/>
                  </a:lnTo>
                  <a:lnTo>
                    <a:pt x="42" y="88"/>
                  </a:lnTo>
                  <a:lnTo>
                    <a:pt x="44" y="95"/>
                  </a:lnTo>
                  <a:lnTo>
                    <a:pt x="84" y="95"/>
                  </a:lnTo>
                  <a:close/>
                </a:path>
              </a:pathLst>
            </a:custGeom>
            <a:solidFill>
              <a:schemeClr val="tx2"/>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74" name="矩形 73"/>
            <p:cNvSpPr/>
            <p:nvPr/>
          </p:nvSpPr>
          <p:spPr>
            <a:xfrm>
              <a:off x="2792367" y="3318999"/>
              <a:ext cx="552717" cy="7533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02</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sp>
        <p:nvSpPr>
          <p:cNvPr id="33" name="Freeform 45"/>
          <p:cNvSpPr>
            <a:spLocks noEditPoints="1"/>
          </p:cNvSpPr>
          <p:nvPr/>
        </p:nvSpPr>
        <p:spPr bwMode="auto">
          <a:xfrm flipH="1">
            <a:off x="994845" y="1581751"/>
            <a:ext cx="551288" cy="691175"/>
          </a:xfrm>
          <a:custGeom>
            <a:avLst/>
            <a:gdLst>
              <a:gd name="T0" fmla="*/ 41 w 95"/>
              <a:gd name="T1" fmla="*/ 0 h 120"/>
              <a:gd name="T2" fmla="*/ 29 w 95"/>
              <a:gd name="T3" fmla="*/ 7 h 120"/>
              <a:gd name="T4" fmla="*/ 29 w 95"/>
              <a:gd name="T5" fmla="*/ 7 h 120"/>
              <a:gd name="T6" fmla="*/ 14 w 95"/>
              <a:gd name="T7" fmla="*/ 1 h 120"/>
              <a:gd name="T8" fmla="*/ 3 w 95"/>
              <a:gd name="T9" fmla="*/ 8 h 120"/>
              <a:gd name="T10" fmla="*/ 0 w 95"/>
              <a:gd name="T11" fmla="*/ 21 h 120"/>
              <a:gd name="T12" fmla="*/ 3 w 95"/>
              <a:gd name="T13" fmla="*/ 34 h 120"/>
              <a:gd name="T14" fmla="*/ 14 w 95"/>
              <a:gd name="T15" fmla="*/ 40 h 120"/>
              <a:gd name="T16" fmla="*/ 31 w 95"/>
              <a:gd name="T17" fmla="*/ 37 h 120"/>
              <a:gd name="T18" fmla="*/ 41 w 95"/>
              <a:gd name="T19" fmla="*/ 41 h 120"/>
              <a:gd name="T20" fmla="*/ 43 w 95"/>
              <a:gd name="T21" fmla="*/ 41 h 120"/>
              <a:gd name="T22" fmla="*/ 57 w 95"/>
              <a:gd name="T23" fmla="*/ 56 h 120"/>
              <a:gd name="T24" fmla="*/ 68 w 95"/>
              <a:gd name="T25" fmla="*/ 58 h 120"/>
              <a:gd name="T26" fmla="*/ 66 w 95"/>
              <a:gd name="T27" fmla="*/ 78 h 120"/>
              <a:gd name="T28" fmla="*/ 65 w 95"/>
              <a:gd name="T29" fmla="*/ 120 h 120"/>
              <a:gd name="T30" fmla="*/ 75 w 95"/>
              <a:gd name="T31" fmla="*/ 120 h 120"/>
              <a:gd name="T32" fmla="*/ 77 w 95"/>
              <a:gd name="T33" fmla="*/ 84 h 120"/>
              <a:gd name="T34" fmla="*/ 82 w 95"/>
              <a:gd name="T35" fmla="*/ 84 h 120"/>
              <a:gd name="T36" fmla="*/ 84 w 95"/>
              <a:gd name="T37" fmla="*/ 120 h 120"/>
              <a:gd name="T38" fmla="*/ 95 w 95"/>
              <a:gd name="T39" fmla="*/ 120 h 120"/>
              <a:gd name="T40" fmla="*/ 92 w 95"/>
              <a:gd name="T41" fmla="*/ 78 h 120"/>
              <a:gd name="T42" fmla="*/ 94 w 95"/>
              <a:gd name="T43" fmla="*/ 41 h 120"/>
              <a:gd name="T44" fmla="*/ 74 w 95"/>
              <a:gd name="T45" fmla="*/ 41 h 120"/>
              <a:gd name="T46" fmla="*/ 70 w 95"/>
              <a:gd name="T47" fmla="*/ 35 h 120"/>
              <a:gd name="T48" fmla="*/ 71 w 95"/>
              <a:gd name="T49" fmla="*/ 35 h 120"/>
              <a:gd name="T50" fmla="*/ 79 w 95"/>
              <a:gd name="T51" fmla="*/ 38 h 120"/>
              <a:gd name="T52" fmla="*/ 91 w 95"/>
              <a:gd name="T53" fmla="*/ 26 h 120"/>
              <a:gd name="T54" fmla="*/ 79 w 95"/>
              <a:gd name="T55" fmla="*/ 14 h 120"/>
              <a:gd name="T56" fmla="*/ 71 w 95"/>
              <a:gd name="T57" fmla="*/ 18 h 120"/>
              <a:gd name="T58" fmla="*/ 48 w 95"/>
              <a:gd name="T59" fmla="*/ 2 h 120"/>
              <a:gd name="T60" fmla="*/ 41 w 95"/>
              <a:gd name="T61" fmla="*/ 0 h 120"/>
              <a:gd name="T62" fmla="*/ 65 w 95"/>
              <a:gd name="T63" fmla="*/ 43 h 120"/>
              <a:gd name="T64" fmla="*/ 58 w 95"/>
              <a:gd name="T65" fmla="*/ 46 h 120"/>
              <a:gd name="T66" fmla="*/ 51 w 95"/>
              <a:gd name="T67" fmla="*/ 39 h 120"/>
              <a:gd name="T68" fmla="*/ 62 w 95"/>
              <a:gd name="T69" fmla="*/ 37 h 120"/>
              <a:gd name="T70" fmla="*/ 65 w 95"/>
              <a:gd name="T71" fmla="*/ 43 h 120"/>
              <a:gd name="T72" fmla="*/ 10 w 95"/>
              <a:gd name="T73" fmla="*/ 12 h 120"/>
              <a:gd name="T74" fmla="*/ 14 w 95"/>
              <a:gd name="T75" fmla="*/ 9 h 120"/>
              <a:gd name="T76" fmla="*/ 18 w 95"/>
              <a:gd name="T77" fmla="*/ 12 h 120"/>
              <a:gd name="T78" fmla="*/ 21 w 95"/>
              <a:gd name="T79" fmla="*/ 21 h 120"/>
              <a:gd name="T80" fmla="*/ 18 w 95"/>
              <a:gd name="T81" fmla="*/ 30 h 120"/>
              <a:gd name="T82" fmla="*/ 14 w 95"/>
              <a:gd name="T83" fmla="*/ 32 h 120"/>
              <a:gd name="T84" fmla="*/ 10 w 95"/>
              <a:gd name="T85" fmla="*/ 30 h 120"/>
              <a:gd name="T86" fmla="*/ 7 w 95"/>
              <a:gd name="T87" fmla="*/ 21 h 120"/>
              <a:gd name="T88" fmla="*/ 10 w 95"/>
              <a:gd name="T89" fmla="*/ 12 h 120"/>
              <a:gd name="T90" fmla="*/ 35 w 95"/>
              <a:gd name="T91" fmla="*/ 11 h 120"/>
              <a:gd name="T92" fmla="*/ 41 w 95"/>
              <a:gd name="T93" fmla="*/ 8 h 120"/>
              <a:gd name="T94" fmla="*/ 47 w 95"/>
              <a:gd name="T95" fmla="*/ 11 h 120"/>
              <a:gd name="T96" fmla="*/ 50 w 95"/>
              <a:gd name="T97" fmla="*/ 21 h 120"/>
              <a:gd name="T98" fmla="*/ 47 w 95"/>
              <a:gd name="T99" fmla="*/ 30 h 120"/>
              <a:gd name="T100" fmla="*/ 41 w 95"/>
              <a:gd name="T101" fmla="*/ 34 h 120"/>
              <a:gd name="T102" fmla="*/ 35 w 95"/>
              <a:gd name="T103" fmla="*/ 30 h 120"/>
              <a:gd name="T104" fmla="*/ 33 w 95"/>
              <a:gd name="T105" fmla="*/ 21 h 120"/>
              <a:gd name="T106" fmla="*/ 35 w 95"/>
              <a:gd name="T107"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5" name="矩形 64"/>
          <p:cNvSpPr/>
          <p:nvPr/>
        </p:nvSpPr>
        <p:spPr>
          <a:xfrm>
            <a:off x="2246812" y="3314043"/>
            <a:ext cx="9249863" cy="657317"/>
          </a:xfrm>
          <a:prstGeom prst="rect">
            <a:avLst/>
          </a:prstGeom>
          <a:solidFill>
            <a:schemeClr val="bg1"/>
          </a:solidFill>
          <a:ln>
            <a:solidFill>
              <a:schemeClr val="accent5"/>
            </a:solidFill>
          </a:ln>
        </p:spPr>
        <p:txBody>
          <a:bodyPr wrap="square" lIns="91424" tIns="45713" rIns="91424" bIns="45713" anchor="ctr" anchorCtr="0">
            <a:noAutofit/>
          </a:bodyPr>
          <a:lstStyle/>
          <a:p>
            <a:pPr defTabSz="5334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善于发现与原型的方法相冲突的用户所习惯的应用程序的操作规范</a:t>
            </a:r>
            <a:endParaRPr lang="zh-CN" altLang="en-US" sz="2000" b="1"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32"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34"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10</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）原型评价</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grpSp>
        <p:nvGrpSpPr>
          <p:cNvPr id="31" name="组合 30"/>
          <p:cNvGrpSpPr/>
          <p:nvPr/>
        </p:nvGrpSpPr>
        <p:grpSpPr>
          <a:xfrm>
            <a:off x="692150" y="4826768"/>
            <a:ext cx="10798175" cy="574499"/>
            <a:chOff x="1990876" y="4080204"/>
            <a:chExt cx="8784850" cy="574498"/>
          </a:xfrm>
        </p:grpSpPr>
        <p:sp>
          <p:nvSpPr>
            <p:cNvPr id="35" name="矩形 34"/>
            <p:cNvSpPr/>
            <p:nvPr/>
          </p:nvSpPr>
          <p:spPr>
            <a:xfrm>
              <a:off x="1990876" y="4080204"/>
              <a:ext cx="8784850" cy="57449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6" name="Freeform 464"/>
            <p:cNvSpPr>
              <a:spLocks noEditPoints="1"/>
            </p:cNvSpPr>
            <p:nvPr/>
          </p:nvSpPr>
          <p:spPr bwMode="auto">
            <a:xfrm>
              <a:off x="2166491" y="4203176"/>
              <a:ext cx="346389" cy="381916"/>
            </a:xfrm>
            <a:custGeom>
              <a:avLst/>
              <a:gdLst>
                <a:gd name="T0" fmla="*/ 35 w 117"/>
                <a:gd name="T1" fmla="*/ 114 h 129"/>
                <a:gd name="T2" fmla="*/ 46 w 117"/>
                <a:gd name="T3" fmla="*/ 101 h 129"/>
                <a:gd name="T4" fmla="*/ 51 w 117"/>
                <a:gd name="T5" fmla="*/ 87 h 129"/>
                <a:gd name="T6" fmla="*/ 48 w 117"/>
                <a:gd name="T7" fmla="*/ 79 h 129"/>
                <a:gd name="T8" fmla="*/ 72 w 117"/>
                <a:gd name="T9" fmla="*/ 87 h 129"/>
                <a:gd name="T10" fmla="*/ 68 w 117"/>
                <a:gd name="T11" fmla="*/ 87 h 129"/>
                <a:gd name="T12" fmla="*/ 73 w 117"/>
                <a:gd name="T13" fmla="*/ 101 h 129"/>
                <a:gd name="T14" fmla="*/ 86 w 117"/>
                <a:gd name="T15" fmla="*/ 114 h 129"/>
                <a:gd name="T16" fmla="*/ 97 w 117"/>
                <a:gd name="T17" fmla="*/ 129 h 129"/>
                <a:gd name="T18" fmla="*/ 22 w 117"/>
                <a:gd name="T19" fmla="*/ 114 h 129"/>
                <a:gd name="T20" fmla="*/ 35 w 117"/>
                <a:gd name="T21" fmla="*/ 114 h 129"/>
                <a:gd name="T22" fmla="*/ 46 w 117"/>
                <a:gd name="T23" fmla="*/ 61 h 129"/>
                <a:gd name="T24" fmla="*/ 44 w 117"/>
                <a:gd name="T25" fmla="*/ 66 h 129"/>
                <a:gd name="T26" fmla="*/ 37 w 117"/>
                <a:gd name="T27" fmla="*/ 61 h 129"/>
                <a:gd name="T28" fmla="*/ 33 w 117"/>
                <a:gd name="T29" fmla="*/ 55 h 129"/>
                <a:gd name="T30" fmla="*/ 33 w 117"/>
                <a:gd name="T31" fmla="*/ 54 h 129"/>
                <a:gd name="T32" fmla="*/ 39 w 117"/>
                <a:gd name="T33" fmla="*/ 33 h 129"/>
                <a:gd name="T34" fmla="*/ 42 w 117"/>
                <a:gd name="T35" fmla="*/ 11 h 129"/>
                <a:gd name="T36" fmla="*/ 48 w 117"/>
                <a:gd name="T37" fmla="*/ 11 h 129"/>
                <a:gd name="T38" fmla="*/ 24 w 117"/>
                <a:gd name="T39" fmla="*/ 19 h 129"/>
                <a:gd name="T40" fmla="*/ 9 w 117"/>
                <a:gd name="T41" fmla="*/ 13 h 129"/>
                <a:gd name="T42" fmla="*/ 13 w 117"/>
                <a:gd name="T43" fmla="*/ 24 h 129"/>
                <a:gd name="T44" fmla="*/ 16 w 117"/>
                <a:gd name="T45" fmla="*/ 33 h 129"/>
                <a:gd name="T46" fmla="*/ 29 w 117"/>
                <a:gd name="T47" fmla="*/ 46 h 129"/>
                <a:gd name="T48" fmla="*/ 33 w 117"/>
                <a:gd name="T49" fmla="*/ 30 h 129"/>
                <a:gd name="T50" fmla="*/ 35 w 117"/>
                <a:gd name="T51" fmla="*/ 13 h 129"/>
                <a:gd name="T52" fmla="*/ 31 w 117"/>
                <a:gd name="T53" fmla="*/ 21 h 129"/>
                <a:gd name="T54" fmla="*/ 24 w 117"/>
                <a:gd name="T55" fmla="*/ 6 h 129"/>
                <a:gd name="T56" fmla="*/ 0 w 117"/>
                <a:gd name="T57" fmla="*/ 6 h 129"/>
                <a:gd name="T58" fmla="*/ 2 w 117"/>
                <a:gd name="T59" fmla="*/ 11 h 129"/>
                <a:gd name="T60" fmla="*/ 11 w 117"/>
                <a:gd name="T61" fmla="*/ 37 h 129"/>
                <a:gd name="T62" fmla="*/ 18 w 117"/>
                <a:gd name="T63" fmla="*/ 46 h 129"/>
                <a:gd name="T64" fmla="*/ 27 w 117"/>
                <a:gd name="T65" fmla="*/ 54 h 129"/>
                <a:gd name="T66" fmla="*/ 26 w 117"/>
                <a:gd name="T67" fmla="*/ 57 h 129"/>
                <a:gd name="T68" fmla="*/ 39 w 117"/>
                <a:gd name="T69" fmla="*/ 72 h 129"/>
                <a:gd name="T70" fmla="*/ 59 w 117"/>
                <a:gd name="T71" fmla="*/ 76 h 129"/>
                <a:gd name="T72" fmla="*/ 79 w 117"/>
                <a:gd name="T73" fmla="*/ 72 h 129"/>
                <a:gd name="T74" fmla="*/ 94 w 117"/>
                <a:gd name="T75" fmla="*/ 57 h 129"/>
                <a:gd name="T76" fmla="*/ 90 w 117"/>
                <a:gd name="T77" fmla="*/ 54 h 129"/>
                <a:gd name="T78" fmla="*/ 99 w 117"/>
                <a:gd name="T79" fmla="*/ 46 h 129"/>
                <a:gd name="T80" fmla="*/ 106 w 117"/>
                <a:gd name="T81" fmla="*/ 37 h 129"/>
                <a:gd name="T82" fmla="*/ 116 w 117"/>
                <a:gd name="T83" fmla="*/ 11 h 129"/>
                <a:gd name="T84" fmla="*/ 112 w 117"/>
                <a:gd name="T85" fmla="*/ 6 h 129"/>
                <a:gd name="T86" fmla="*/ 94 w 117"/>
                <a:gd name="T87" fmla="*/ 6 h 129"/>
                <a:gd name="T88" fmla="*/ 79 w 117"/>
                <a:gd name="T89" fmla="*/ 0 h 129"/>
                <a:gd name="T90" fmla="*/ 20 w 117"/>
                <a:gd name="T91" fmla="*/ 0 h 129"/>
                <a:gd name="T92" fmla="*/ 24 w 117"/>
                <a:gd name="T93" fmla="*/ 6 h 129"/>
                <a:gd name="T94" fmla="*/ 84 w 117"/>
                <a:gd name="T95" fmla="*/ 13 h 129"/>
                <a:gd name="T96" fmla="*/ 94 w 117"/>
                <a:gd name="T97" fmla="*/ 19 h 129"/>
                <a:gd name="T98" fmla="*/ 108 w 117"/>
                <a:gd name="T99" fmla="*/ 13 h 129"/>
                <a:gd name="T100" fmla="*/ 105 w 117"/>
                <a:gd name="T101" fmla="*/ 24 h 129"/>
                <a:gd name="T102" fmla="*/ 101 w 117"/>
                <a:gd name="T103" fmla="*/ 33 h 129"/>
                <a:gd name="T104" fmla="*/ 88 w 117"/>
                <a:gd name="T105" fmla="*/ 46 h 129"/>
                <a:gd name="T106" fmla="*/ 84 w 117"/>
                <a:gd name="T107" fmla="*/ 30 h 129"/>
                <a:gd name="T108" fmla="*/ 84 w 117"/>
                <a:gd name="T109" fmla="*/ 13 h 129"/>
                <a:gd name="T110" fmla="*/ 84 w 117"/>
                <a:gd name="T111"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 h="129">
                  <a:moveTo>
                    <a:pt x="35" y="114"/>
                  </a:moveTo>
                  <a:lnTo>
                    <a:pt x="35" y="114"/>
                  </a:lnTo>
                  <a:lnTo>
                    <a:pt x="40" y="109"/>
                  </a:lnTo>
                  <a:lnTo>
                    <a:pt x="46" y="101"/>
                  </a:lnTo>
                  <a:lnTo>
                    <a:pt x="50" y="94"/>
                  </a:lnTo>
                  <a:lnTo>
                    <a:pt x="51" y="87"/>
                  </a:lnTo>
                  <a:lnTo>
                    <a:pt x="48" y="87"/>
                  </a:lnTo>
                  <a:lnTo>
                    <a:pt x="48" y="79"/>
                  </a:lnTo>
                  <a:lnTo>
                    <a:pt x="72" y="79"/>
                  </a:lnTo>
                  <a:lnTo>
                    <a:pt x="72" y="87"/>
                  </a:lnTo>
                  <a:lnTo>
                    <a:pt x="68" y="87"/>
                  </a:lnTo>
                  <a:lnTo>
                    <a:pt x="68" y="87"/>
                  </a:lnTo>
                  <a:lnTo>
                    <a:pt x="70" y="94"/>
                  </a:lnTo>
                  <a:lnTo>
                    <a:pt x="73" y="101"/>
                  </a:lnTo>
                  <a:lnTo>
                    <a:pt x="79" y="109"/>
                  </a:lnTo>
                  <a:lnTo>
                    <a:pt x="86" y="114"/>
                  </a:lnTo>
                  <a:lnTo>
                    <a:pt x="97" y="114"/>
                  </a:lnTo>
                  <a:lnTo>
                    <a:pt x="97" y="129"/>
                  </a:lnTo>
                  <a:lnTo>
                    <a:pt x="22" y="129"/>
                  </a:lnTo>
                  <a:lnTo>
                    <a:pt x="22" y="114"/>
                  </a:lnTo>
                  <a:lnTo>
                    <a:pt x="35" y="114"/>
                  </a:lnTo>
                  <a:lnTo>
                    <a:pt x="35" y="114"/>
                  </a:lnTo>
                  <a:close/>
                  <a:moveTo>
                    <a:pt x="48" y="11"/>
                  </a:moveTo>
                  <a:lnTo>
                    <a:pt x="46" y="61"/>
                  </a:lnTo>
                  <a:lnTo>
                    <a:pt x="44" y="66"/>
                  </a:lnTo>
                  <a:lnTo>
                    <a:pt x="44" y="66"/>
                  </a:lnTo>
                  <a:lnTo>
                    <a:pt x="37" y="61"/>
                  </a:lnTo>
                  <a:lnTo>
                    <a:pt x="37" y="61"/>
                  </a:lnTo>
                  <a:lnTo>
                    <a:pt x="35" y="59"/>
                  </a:lnTo>
                  <a:lnTo>
                    <a:pt x="33" y="55"/>
                  </a:lnTo>
                  <a:lnTo>
                    <a:pt x="33" y="55"/>
                  </a:lnTo>
                  <a:lnTo>
                    <a:pt x="33" y="54"/>
                  </a:lnTo>
                  <a:lnTo>
                    <a:pt x="33" y="54"/>
                  </a:lnTo>
                  <a:lnTo>
                    <a:pt x="39" y="33"/>
                  </a:lnTo>
                  <a:lnTo>
                    <a:pt x="39" y="33"/>
                  </a:lnTo>
                  <a:lnTo>
                    <a:pt x="42" y="11"/>
                  </a:lnTo>
                  <a:lnTo>
                    <a:pt x="48" y="11"/>
                  </a:lnTo>
                  <a:lnTo>
                    <a:pt x="48" y="11"/>
                  </a:lnTo>
                  <a:close/>
                  <a:moveTo>
                    <a:pt x="31" y="21"/>
                  </a:moveTo>
                  <a:lnTo>
                    <a:pt x="24" y="19"/>
                  </a:lnTo>
                  <a:lnTo>
                    <a:pt x="24" y="13"/>
                  </a:lnTo>
                  <a:lnTo>
                    <a:pt x="9" y="13"/>
                  </a:lnTo>
                  <a:lnTo>
                    <a:pt x="9" y="13"/>
                  </a:lnTo>
                  <a:lnTo>
                    <a:pt x="13" y="24"/>
                  </a:lnTo>
                  <a:lnTo>
                    <a:pt x="16" y="33"/>
                  </a:lnTo>
                  <a:lnTo>
                    <a:pt x="16" y="33"/>
                  </a:lnTo>
                  <a:lnTo>
                    <a:pt x="22" y="39"/>
                  </a:lnTo>
                  <a:lnTo>
                    <a:pt x="29" y="46"/>
                  </a:lnTo>
                  <a:lnTo>
                    <a:pt x="29" y="46"/>
                  </a:lnTo>
                  <a:lnTo>
                    <a:pt x="33" y="30"/>
                  </a:lnTo>
                  <a:lnTo>
                    <a:pt x="35" y="13"/>
                  </a:lnTo>
                  <a:lnTo>
                    <a:pt x="35" y="13"/>
                  </a:lnTo>
                  <a:lnTo>
                    <a:pt x="33" y="13"/>
                  </a:lnTo>
                  <a:lnTo>
                    <a:pt x="31" y="21"/>
                  </a:lnTo>
                  <a:lnTo>
                    <a:pt x="31" y="21"/>
                  </a:lnTo>
                  <a:close/>
                  <a:moveTo>
                    <a:pt x="24" y="6"/>
                  </a:moveTo>
                  <a:lnTo>
                    <a:pt x="5" y="6"/>
                  </a:lnTo>
                  <a:lnTo>
                    <a:pt x="0" y="6"/>
                  </a:lnTo>
                  <a:lnTo>
                    <a:pt x="2" y="11"/>
                  </a:lnTo>
                  <a:lnTo>
                    <a:pt x="2" y="11"/>
                  </a:lnTo>
                  <a:lnTo>
                    <a:pt x="5" y="24"/>
                  </a:lnTo>
                  <a:lnTo>
                    <a:pt x="11" y="37"/>
                  </a:lnTo>
                  <a:lnTo>
                    <a:pt x="11" y="37"/>
                  </a:lnTo>
                  <a:lnTo>
                    <a:pt x="18" y="46"/>
                  </a:lnTo>
                  <a:lnTo>
                    <a:pt x="27" y="54"/>
                  </a:lnTo>
                  <a:lnTo>
                    <a:pt x="27" y="54"/>
                  </a:lnTo>
                  <a:lnTo>
                    <a:pt x="26" y="57"/>
                  </a:lnTo>
                  <a:lnTo>
                    <a:pt x="26" y="57"/>
                  </a:lnTo>
                  <a:lnTo>
                    <a:pt x="31" y="66"/>
                  </a:lnTo>
                  <a:lnTo>
                    <a:pt x="39" y="72"/>
                  </a:lnTo>
                  <a:lnTo>
                    <a:pt x="50" y="76"/>
                  </a:lnTo>
                  <a:lnTo>
                    <a:pt x="59" y="76"/>
                  </a:lnTo>
                  <a:lnTo>
                    <a:pt x="70" y="76"/>
                  </a:lnTo>
                  <a:lnTo>
                    <a:pt x="79" y="72"/>
                  </a:lnTo>
                  <a:lnTo>
                    <a:pt x="86" y="66"/>
                  </a:lnTo>
                  <a:lnTo>
                    <a:pt x="94" y="57"/>
                  </a:lnTo>
                  <a:lnTo>
                    <a:pt x="94" y="57"/>
                  </a:lnTo>
                  <a:lnTo>
                    <a:pt x="90" y="54"/>
                  </a:lnTo>
                  <a:lnTo>
                    <a:pt x="90" y="54"/>
                  </a:lnTo>
                  <a:lnTo>
                    <a:pt x="99" y="46"/>
                  </a:lnTo>
                  <a:lnTo>
                    <a:pt x="106" y="37"/>
                  </a:lnTo>
                  <a:lnTo>
                    <a:pt x="106" y="37"/>
                  </a:lnTo>
                  <a:lnTo>
                    <a:pt x="112" y="24"/>
                  </a:lnTo>
                  <a:lnTo>
                    <a:pt x="116" y="11"/>
                  </a:lnTo>
                  <a:lnTo>
                    <a:pt x="117" y="6"/>
                  </a:lnTo>
                  <a:lnTo>
                    <a:pt x="112" y="6"/>
                  </a:lnTo>
                  <a:lnTo>
                    <a:pt x="94" y="6"/>
                  </a:lnTo>
                  <a:lnTo>
                    <a:pt x="94" y="6"/>
                  </a:lnTo>
                  <a:lnTo>
                    <a:pt x="97" y="0"/>
                  </a:lnTo>
                  <a:lnTo>
                    <a:pt x="79" y="0"/>
                  </a:lnTo>
                  <a:lnTo>
                    <a:pt x="39" y="0"/>
                  </a:lnTo>
                  <a:lnTo>
                    <a:pt x="20" y="0"/>
                  </a:lnTo>
                  <a:lnTo>
                    <a:pt x="20" y="0"/>
                  </a:lnTo>
                  <a:lnTo>
                    <a:pt x="24" y="6"/>
                  </a:lnTo>
                  <a:lnTo>
                    <a:pt x="24" y="6"/>
                  </a:lnTo>
                  <a:close/>
                  <a:moveTo>
                    <a:pt x="84" y="13"/>
                  </a:moveTo>
                  <a:lnTo>
                    <a:pt x="88" y="21"/>
                  </a:lnTo>
                  <a:lnTo>
                    <a:pt x="94" y="19"/>
                  </a:lnTo>
                  <a:lnTo>
                    <a:pt x="94" y="13"/>
                  </a:lnTo>
                  <a:lnTo>
                    <a:pt x="108" y="13"/>
                  </a:lnTo>
                  <a:lnTo>
                    <a:pt x="108" y="13"/>
                  </a:lnTo>
                  <a:lnTo>
                    <a:pt x="105" y="24"/>
                  </a:lnTo>
                  <a:lnTo>
                    <a:pt x="101" y="33"/>
                  </a:lnTo>
                  <a:lnTo>
                    <a:pt x="101" y="33"/>
                  </a:lnTo>
                  <a:lnTo>
                    <a:pt x="95" y="39"/>
                  </a:lnTo>
                  <a:lnTo>
                    <a:pt x="88" y="46"/>
                  </a:lnTo>
                  <a:lnTo>
                    <a:pt x="88" y="46"/>
                  </a:lnTo>
                  <a:lnTo>
                    <a:pt x="84" y="30"/>
                  </a:lnTo>
                  <a:lnTo>
                    <a:pt x="84" y="13"/>
                  </a:lnTo>
                  <a:lnTo>
                    <a:pt x="84" y="13"/>
                  </a:lnTo>
                  <a:lnTo>
                    <a:pt x="84" y="13"/>
                  </a:lnTo>
                  <a:lnTo>
                    <a:pt x="84" y="13"/>
                  </a:lnTo>
                  <a:close/>
                </a:path>
              </a:pathLst>
            </a:custGeom>
            <a:solidFill>
              <a:schemeClr val="bg1"/>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7" name="矩形 36"/>
            <p:cNvSpPr/>
            <p:nvPr/>
          </p:nvSpPr>
          <p:spPr>
            <a:xfrm>
              <a:off x="2698369" y="4080204"/>
              <a:ext cx="557147" cy="5744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01</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sp>
        <p:nvSpPr>
          <p:cNvPr id="38" name="矩形 37"/>
          <p:cNvSpPr/>
          <p:nvPr/>
        </p:nvSpPr>
        <p:spPr>
          <a:xfrm>
            <a:off x="2240462" y="4826767"/>
            <a:ext cx="9249863" cy="582961"/>
          </a:xfrm>
          <a:prstGeom prst="rect">
            <a:avLst/>
          </a:prstGeom>
          <a:solidFill>
            <a:schemeClr val="bg1"/>
          </a:solidFill>
          <a:ln>
            <a:solidFill>
              <a:schemeClr val="accent2"/>
            </a:solidFill>
          </a:ln>
        </p:spPr>
        <p:txBody>
          <a:bodyPr wrap="square" lIns="91424" tIns="45713" rIns="91424" bIns="45713" anchor="ctr" anchorCtr="0">
            <a:noAutofit/>
          </a:bodyPr>
          <a:lstStyle/>
          <a:p>
            <a:pPr defTabSz="5334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当用户在评价原型时，让用户尽量把自己的想法大胆地讲出来，这样才能真正理解他们想什么，并且能够发现原型表示的不合理的需求部分</a:t>
            </a:r>
            <a:endParaRPr lang="zh-CN" altLang="en-US" sz="2000" b="1" dirty="0">
              <a:latin typeface="宋体" panose="02010600030101010101" pitchFamily="2" charset="-122"/>
              <a:ea typeface="宋体" panose="02010600030101010101" pitchFamily="2" charset="-122"/>
            </a:endParaRPr>
          </a:p>
        </p:txBody>
      </p:sp>
      <p:sp>
        <p:nvSpPr>
          <p:cNvPr id="39" name="Freeform 471"/>
          <p:cNvSpPr>
            <a:spLocks noEditPoints="1"/>
          </p:cNvSpPr>
          <p:nvPr/>
        </p:nvSpPr>
        <p:spPr bwMode="auto">
          <a:xfrm>
            <a:off x="834963" y="5671209"/>
            <a:ext cx="538427" cy="389246"/>
          </a:xfrm>
          <a:custGeom>
            <a:avLst/>
            <a:gdLst>
              <a:gd name="T0" fmla="*/ 139 w 148"/>
              <a:gd name="T1" fmla="*/ 0 h 124"/>
              <a:gd name="T2" fmla="*/ 148 w 148"/>
              <a:gd name="T3" fmla="*/ 5 h 124"/>
              <a:gd name="T4" fmla="*/ 148 w 148"/>
              <a:gd name="T5" fmla="*/ 18 h 124"/>
              <a:gd name="T6" fmla="*/ 148 w 148"/>
              <a:gd name="T7" fmla="*/ 86 h 124"/>
              <a:gd name="T8" fmla="*/ 147 w 148"/>
              <a:gd name="T9" fmla="*/ 91 h 124"/>
              <a:gd name="T10" fmla="*/ 128 w 148"/>
              <a:gd name="T11" fmla="*/ 95 h 124"/>
              <a:gd name="T12" fmla="*/ 134 w 148"/>
              <a:gd name="T13" fmla="*/ 86 h 124"/>
              <a:gd name="T14" fmla="*/ 134 w 148"/>
              <a:gd name="T15" fmla="*/ 14 h 124"/>
              <a:gd name="T16" fmla="*/ 130 w 148"/>
              <a:gd name="T17" fmla="*/ 9 h 124"/>
              <a:gd name="T18" fmla="*/ 42 w 148"/>
              <a:gd name="T19" fmla="*/ 9 h 124"/>
              <a:gd name="T20" fmla="*/ 33 w 148"/>
              <a:gd name="T21" fmla="*/ 51 h 124"/>
              <a:gd name="T22" fmla="*/ 33 w 148"/>
              <a:gd name="T23" fmla="*/ 35 h 124"/>
              <a:gd name="T24" fmla="*/ 31 w 148"/>
              <a:gd name="T25" fmla="*/ 33 h 124"/>
              <a:gd name="T26" fmla="*/ 27 w 148"/>
              <a:gd name="T27" fmla="*/ 51 h 124"/>
              <a:gd name="T28" fmla="*/ 24 w 148"/>
              <a:gd name="T29" fmla="*/ 9 h 124"/>
              <a:gd name="T30" fmla="*/ 29 w 148"/>
              <a:gd name="T31" fmla="*/ 0 h 124"/>
              <a:gd name="T32" fmla="*/ 47 w 148"/>
              <a:gd name="T33" fmla="*/ 0 h 124"/>
              <a:gd name="T34" fmla="*/ 132 w 148"/>
              <a:gd name="T35" fmla="*/ 0 h 124"/>
              <a:gd name="T36" fmla="*/ 9 w 148"/>
              <a:gd name="T37" fmla="*/ 112 h 124"/>
              <a:gd name="T38" fmla="*/ 38 w 148"/>
              <a:gd name="T39" fmla="*/ 112 h 124"/>
              <a:gd name="T40" fmla="*/ 2 w 148"/>
              <a:gd name="T41" fmla="*/ 69 h 124"/>
              <a:gd name="T42" fmla="*/ 0 w 148"/>
              <a:gd name="T43" fmla="*/ 79 h 124"/>
              <a:gd name="T44" fmla="*/ 33 w 148"/>
              <a:gd name="T45" fmla="*/ 110 h 124"/>
              <a:gd name="T46" fmla="*/ 36 w 148"/>
              <a:gd name="T47" fmla="*/ 99 h 124"/>
              <a:gd name="T48" fmla="*/ 35 w 148"/>
              <a:gd name="T49" fmla="*/ 88 h 124"/>
              <a:gd name="T50" fmla="*/ 27 w 148"/>
              <a:gd name="T51" fmla="*/ 57 h 124"/>
              <a:gd name="T52" fmla="*/ 25 w 148"/>
              <a:gd name="T53" fmla="*/ 73 h 124"/>
              <a:gd name="T54" fmla="*/ 16 w 148"/>
              <a:gd name="T55" fmla="*/ 53 h 124"/>
              <a:gd name="T56" fmla="*/ 125 w 148"/>
              <a:gd name="T57" fmla="*/ 106 h 124"/>
              <a:gd name="T58" fmla="*/ 126 w 148"/>
              <a:gd name="T59" fmla="*/ 115 h 124"/>
              <a:gd name="T60" fmla="*/ 103 w 148"/>
              <a:gd name="T61" fmla="*/ 40 h 124"/>
              <a:gd name="T62" fmla="*/ 97 w 148"/>
              <a:gd name="T63" fmla="*/ 40 h 124"/>
              <a:gd name="T64" fmla="*/ 93 w 148"/>
              <a:gd name="T65" fmla="*/ 75 h 124"/>
              <a:gd name="T66" fmla="*/ 88 w 148"/>
              <a:gd name="T67" fmla="*/ 68 h 124"/>
              <a:gd name="T68" fmla="*/ 93 w 148"/>
              <a:gd name="T69" fmla="*/ 101 h 124"/>
              <a:gd name="T70" fmla="*/ 117 w 148"/>
              <a:gd name="T71" fmla="*/ 104 h 124"/>
              <a:gd name="T72" fmla="*/ 125 w 148"/>
              <a:gd name="T73" fmla="*/ 75 h 124"/>
              <a:gd name="T74" fmla="*/ 121 w 148"/>
              <a:gd name="T75" fmla="*/ 73 h 124"/>
              <a:gd name="T76" fmla="*/ 117 w 148"/>
              <a:gd name="T77" fmla="*/ 68 h 124"/>
              <a:gd name="T78" fmla="*/ 114 w 148"/>
              <a:gd name="T79" fmla="*/ 69 h 124"/>
              <a:gd name="T80" fmla="*/ 114 w 148"/>
              <a:gd name="T81" fmla="*/ 62 h 124"/>
              <a:gd name="T82" fmla="*/ 106 w 148"/>
              <a:gd name="T83" fmla="*/ 66 h 124"/>
              <a:gd name="T84" fmla="*/ 104 w 148"/>
              <a:gd name="T85" fmla="*/ 66 h 124"/>
              <a:gd name="T86" fmla="*/ 103 w 148"/>
              <a:gd name="T87" fmla="*/ 40 h 124"/>
              <a:gd name="T88" fmla="*/ 82 w 148"/>
              <a:gd name="T89" fmla="*/ 86 h 124"/>
              <a:gd name="T90" fmla="*/ 42 w 148"/>
              <a:gd name="T91" fmla="*/ 88 h 124"/>
              <a:gd name="T92" fmla="*/ 84 w 148"/>
              <a:gd name="T93" fmla="*/ 9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 h="124">
                <a:moveTo>
                  <a:pt x="132" y="0"/>
                </a:moveTo>
                <a:lnTo>
                  <a:pt x="139" y="0"/>
                </a:lnTo>
                <a:lnTo>
                  <a:pt x="139" y="0"/>
                </a:lnTo>
                <a:lnTo>
                  <a:pt x="143" y="0"/>
                </a:lnTo>
                <a:lnTo>
                  <a:pt x="147" y="2"/>
                </a:lnTo>
                <a:lnTo>
                  <a:pt x="148" y="5"/>
                </a:lnTo>
                <a:lnTo>
                  <a:pt x="148" y="9"/>
                </a:lnTo>
                <a:lnTo>
                  <a:pt x="148" y="11"/>
                </a:lnTo>
                <a:lnTo>
                  <a:pt x="148" y="18"/>
                </a:lnTo>
                <a:lnTo>
                  <a:pt x="148" y="57"/>
                </a:lnTo>
                <a:lnTo>
                  <a:pt x="148" y="77"/>
                </a:lnTo>
                <a:lnTo>
                  <a:pt x="148" y="86"/>
                </a:lnTo>
                <a:lnTo>
                  <a:pt x="148" y="86"/>
                </a:lnTo>
                <a:lnTo>
                  <a:pt x="148" y="90"/>
                </a:lnTo>
                <a:lnTo>
                  <a:pt x="147" y="91"/>
                </a:lnTo>
                <a:lnTo>
                  <a:pt x="143" y="93"/>
                </a:lnTo>
                <a:lnTo>
                  <a:pt x="139" y="95"/>
                </a:lnTo>
                <a:lnTo>
                  <a:pt x="128" y="95"/>
                </a:lnTo>
                <a:lnTo>
                  <a:pt x="128" y="95"/>
                </a:lnTo>
                <a:lnTo>
                  <a:pt x="130" y="86"/>
                </a:lnTo>
                <a:lnTo>
                  <a:pt x="134" y="86"/>
                </a:lnTo>
                <a:lnTo>
                  <a:pt x="134" y="77"/>
                </a:lnTo>
                <a:lnTo>
                  <a:pt x="134" y="62"/>
                </a:lnTo>
                <a:lnTo>
                  <a:pt x="134" y="14"/>
                </a:lnTo>
                <a:lnTo>
                  <a:pt x="134" y="11"/>
                </a:lnTo>
                <a:lnTo>
                  <a:pt x="134" y="9"/>
                </a:lnTo>
                <a:lnTo>
                  <a:pt x="130" y="9"/>
                </a:lnTo>
                <a:lnTo>
                  <a:pt x="128" y="9"/>
                </a:lnTo>
                <a:lnTo>
                  <a:pt x="47" y="9"/>
                </a:lnTo>
                <a:lnTo>
                  <a:pt x="42" y="9"/>
                </a:lnTo>
                <a:lnTo>
                  <a:pt x="35" y="9"/>
                </a:lnTo>
                <a:lnTo>
                  <a:pt x="35" y="51"/>
                </a:lnTo>
                <a:lnTo>
                  <a:pt x="33" y="51"/>
                </a:lnTo>
                <a:lnTo>
                  <a:pt x="33" y="35"/>
                </a:lnTo>
                <a:lnTo>
                  <a:pt x="33" y="35"/>
                </a:lnTo>
                <a:lnTo>
                  <a:pt x="33" y="35"/>
                </a:lnTo>
                <a:lnTo>
                  <a:pt x="31" y="33"/>
                </a:lnTo>
                <a:lnTo>
                  <a:pt x="31" y="33"/>
                </a:lnTo>
                <a:lnTo>
                  <a:pt x="31" y="33"/>
                </a:lnTo>
                <a:lnTo>
                  <a:pt x="29" y="35"/>
                </a:lnTo>
                <a:lnTo>
                  <a:pt x="27" y="35"/>
                </a:lnTo>
                <a:lnTo>
                  <a:pt x="27" y="51"/>
                </a:lnTo>
                <a:lnTo>
                  <a:pt x="24" y="51"/>
                </a:lnTo>
                <a:lnTo>
                  <a:pt x="24" y="9"/>
                </a:lnTo>
                <a:lnTo>
                  <a:pt x="24" y="9"/>
                </a:lnTo>
                <a:lnTo>
                  <a:pt x="25" y="5"/>
                </a:lnTo>
                <a:lnTo>
                  <a:pt x="27" y="2"/>
                </a:lnTo>
                <a:lnTo>
                  <a:pt x="29" y="0"/>
                </a:lnTo>
                <a:lnTo>
                  <a:pt x="33" y="0"/>
                </a:lnTo>
                <a:lnTo>
                  <a:pt x="42" y="0"/>
                </a:lnTo>
                <a:lnTo>
                  <a:pt x="47" y="0"/>
                </a:lnTo>
                <a:lnTo>
                  <a:pt x="128" y="0"/>
                </a:lnTo>
                <a:lnTo>
                  <a:pt x="130" y="0"/>
                </a:lnTo>
                <a:lnTo>
                  <a:pt x="132" y="0"/>
                </a:lnTo>
                <a:lnTo>
                  <a:pt x="132" y="0"/>
                </a:lnTo>
                <a:close/>
                <a:moveTo>
                  <a:pt x="38" y="112"/>
                </a:moveTo>
                <a:lnTo>
                  <a:pt x="9" y="112"/>
                </a:lnTo>
                <a:lnTo>
                  <a:pt x="9" y="124"/>
                </a:lnTo>
                <a:lnTo>
                  <a:pt x="38" y="124"/>
                </a:lnTo>
                <a:lnTo>
                  <a:pt x="38" y="112"/>
                </a:lnTo>
                <a:lnTo>
                  <a:pt x="38" y="112"/>
                </a:lnTo>
                <a:close/>
                <a:moveTo>
                  <a:pt x="2" y="69"/>
                </a:moveTo>
                <a:lnTo>
                  <a:pt x="2" y="69"/>
                </a:lnTo>
                <a:lnTo>
                  <a:pt x="0" y="73"/>
                </a:lnTo>
                <a:lnTo>
                  <a:pt x="0" y="79"/>
                </a:lnTo>
                <a:lnTo>
                  <a:pt x="0" y="79"/>
                </a:lnTo>
                <a:lnTo>
                  <a:pt x="7" y="93"/>
                </a:lnTo>
                <a:lnTo>
                  <a:pt x="14" y="110"/>
                </a:lnTo>
                <a:lnTo>
                  <a:pt x="33" y="110"/>
                </a:lnTo>
                <a:lnTo>
                  <a:pt x="33" y="110"/>
                </a:lnTo>
                <a:lnTo>
                  <a:pt x="36" y="104"/>
                </a:lnTo>
                <a:lnTo>
                  <a:pt x="36" y="99"/>
                </a:lnTo>
                <a:lnTo>
                  <a:pt x="36" y="93"/>
                </a:lnTo>
                <a:lnTo>
                  <a:pt x="35" y="88"/>
                </a:lnTo>
                <a:lnTo>
                  <a:pt x="35" y="88"/>
                </a:lnTo>
                <a:lnTo>
                  <a:pt x="36" y="73"/>
                </a:lnTo>
                <a:lnTo>
                  <a:pt x="35" y="57"/>
                </a:lnTo>
                <a:lnTo>
                  <a:pt x="27" y="57"/>
                </a:lnTo>
                <a:lnTo>
                  <a:pt x="27" y="57"/>
                </a:lnTo>
                <a:lnTo>
                  <a:pt x="25" y="66"/>
                </a:lnTo>
                <a:lnTo>
                  <a:pt x="25" y="73"/>
                </a:lnTo>
                <a:lnTo>
                  <a:pt x="16" y="73"/>
                </a:lnTo>
                <a:lnTo>
                  <a:pt x="16" y="53"/>
                </a:lnTo>
                <a:lnTo>
                  <a:pt x="16" y="53"/>
                </a:lnTo>
                <a:lnTo>
                  <a:pt x="2" y="69"/>
                </a:lnTo>
                <a:lnTo>
                  <a:pt x="2" y="69"/>
                </a:lnTo>
                <a:close/>
                <a:moveTo>
                  <a:pt x="125" y="106"/>
                </a:moveTo>
                <a:lnTo>
                  <a:pt x="93" y="113"/>
                </a:lnTo>
                <a:lnTo>
                  <a:pt x="95" y="123"/>
                </a:lnTo>
                <a:lnTo>
                  <a:pt x="126" y="115"/>
                </a:lnTo>
                <a:lnTo>
                  <a:pt x="125" y="106"/>
                </a:lnTo>
                <a:lnTo>
                  <a:pt x="125" y="106"/>
                </a:lnTo>
                <a:close/>
                <a:moveTo>
                  <a:pt x="103" y="40"/>
                </a:moveTo>
                <a:lnTo>
                  <a:pt x="103" y="40"/>
                </a:lnTo>
                <a:lnTo>
                  <a:pt x="97" y="40"/>
                </a:lnTo>
                <a:lnTo>
                  <a:pt x="97" y="40"/>
                </a:lnTo>
                <a:lnTo>
                  <a:pt x="95" y="57"/>
                </a:lnTo>
                <a:lnTo>
                  <a:pt x="97" y="73"/>
                </a:lnTo>
                <a:lnTo>
                  <a:pt x="93" y="75"/>
                </a:lnTo>
                <a:lnTo>
                  <a:pt x="93" y="62"/>
                </a:lnTo>
                <a:lnTo>
                  <a:pt x="88" y="68"/>
                </a:lnTo>
                <a:lnTo>
                  <a:pt x="88" y="68"/>
                </a:lnTo>
                <a:lnTo>
                  <a:pt x="88" y="80"/>
                </a:lnTo>
                <a:lnTo>
                  <a:pt x="90" y="91"/>
                </a:lnTo>
                <a:lnTo>
                  <a:pt x="93" y="101"/>
                </a:lnTo>
                <a:lnTo>
                  <a:pt x="97" y="108"/>
                </a:lnTo>
                <a:lnTo>
                  <a:pt x="97" y="108"/>
                </a:lnTo>
                <a:lnTo>
                  <a:pt x="117" y="104"/>
                </a:lnTo>
                <a:lnTo>
                  <a:pt x="117" y="104"/>
                </a:lnTo>
                <a:lnTo>
                  <a:pt x="123" y="91"/>
                </a:lnTo>
                <a:lnTo>
                  <a:pt x="125" y="75"/>
                </a:lnTo>
                <a:lnTo>
                  <a:pt x="125" y="75"/>
                </a:lnTo>
                <a:lnTo>
                  <a:pt x="121" y="73"/>
                </a:lnTo>
                <a:lnTo>
                  <a:pt x="121" y="73"/>
                </a:lnTo>
                <a:lnTo>
                  <a:pt x="121" y="68"/>
                </a:lnTo>
                <a:lnTo>
                  <a:pt x="121" y="68"/>
                </a:lnTo>
                <a:lnTo>
                  <a:pt x="117" y="68"/>
                </a:lnTo>
                <a:lnTo>
                  <a:pt x="117" y="68"/>
                </a:lnTo>
                <a:lnTo>
                  <a:pt x="115" y="69"/>
                </a:lnTo>
                <a:lnTo>
                  <a:pt x="114" y="69"/>
                </a:lnTo>
                <a:lnTo>
                  <a:pt x="114" y="69"/>
                </a:lnTo>
                <a:lnTo>
                  <a:pt x="114" y="62"/>
                </a:lnTo>
                <a:lnTo>
                  <a:pt x="114" y="62"/>
                </a:lnTo>
                <a:lnTo>
                  <a:pt x="108" y="62"/>
                </a:lnTo>
                <a:lnTo>
                  <a:pt x="108" y="62"/>
                </a:lnTo>
                <a:lnTo>
                  <a:pt x="106" y="66"/>
                </a:lnTo>
                <a:lnTo>
                  <a:pt x="106" y="66"/>
                </a:lnTo>
                <a:lnTo>
                  <a:pt x="104" y="66"/>
                </a:lnTo>
                <a:lnTo>
                  <a:pt x="104" y="66"/>
                </a:lnTo>
                <a:lnTo>
                  <a:pt x="104" y="53"/>
                </a:lnTo>
                <a:lnTo>
                  <a:pt x="103" y="40"/>
                </a:lnTo>
                <a:lnTo>
                  <a:pt x="103" y="40"/>
                </a:lnTo>
                <a:close/>
                <a:moveTo>
                  <a:pt x="84" y="95"/>
                </a:moveTo>
                <a:lnTo>
                  <a:pt x="84" y="95"/>
                </a:lnTo>
                <a:lnTo>
                  <a:pt x="82" y="86"/>
                </a:lnTo>
                <a:lnTo>
                  <a:pt x="42" y="86"/>
                </a:lnTo>
                <a:lnTo>
                  <a:pt x="42" y="86"/>
                </a:lnTo>
                <a:lnTo>
                  <a:pt x="42" y="88"/>
                </a:lnTo>
                <a:lnTo>
                  <a:pt x="42" y="88"/>
                </a:lnTo>
                <a:lnTo>
                  <a:pt x="44" y="95"/>
                </a:lnTo>
                <a:lnTo>
                  <a:pt x="84" y="95"/>
                </a:lnTo>
                <a:close/>
              </a:path>
            </a:pathLst>
          </a:custGeom>
          <a:solidFill>
            <a:schemeClr val="tx2"/>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ppt_x</p:attrName>
                                        </p:attrNameLst>
                                      </p:cBhvr>
                                      <p:tavLst>
                                        <p:tav tm="0">
                                          <p:val>
                                            <p:strVal val="#ppt_x+#ppt_w*1.125000"/>
                                          </p:val>
                                        </p:tav>
                                        <p:tav tm="100000">
                                          <p:val>
                                            <p:strVal val="#ppt_x"/>
                                          </p:val>
                                        </p:tav>
                                      </p:tavLst>
                                    </p:anim>
                                    <p:animEffect transition="in" filter="wipe(left)">
                                      <p:cBhvr>
                                        <p:cTn id="8" dur="500"/>
                                        <p:tgtEl>
                                          <p:spTgt spid="34"/>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animBg="1"/>
      <p:bldP spid="66" grpId="0" animBg="1"/>
      <p:bldP spid="71" grpId="0" animBg="1"/>
      <p:bldP spid="33" grpId="0" animBg="1"/>
      <p:bldP spid="65" grpId="0" animBg="1"/>
      <p:bldP spid="34" grpId="0"/>
      <p:bldP spid="38" grpId="0" animBg="1"/>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695325" y="2477306"/>
            <a:ext cx="10795000" cy="759987"/>
            <a:chOff x="1990876" y="4080204"/>
            <a:chExt cx="8784850" cy="574498"/>
          </a:xfrm>
        </p:grpSpPr>
        <p:sp>
          <p:nvSpPr>
            <p:cNvPr id="32" name="矩形 31"/>
            <p:cNvSpPr/>
            <p:nvPr/>
          </p:nvSpPr>
          <p:spPr>
            <a:xfrm>
              <a:off x="1990876" y="4080204"/>
              <a:ext cx="8784850" cy="57449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Freeform 464"/>
            <p:cNvSpPr>
              <a:spLocks noEditPoints="1"/>
            </p:cNvSpPr>
            <p:nvPr/>
          </p:nvSpPr>
          <p:spPr bwMode="auto">
            <a:xfrm>
              <a:off x="2166491" y="4203176"/>
              <a:ext cx="346389" cy="381916"/>
            </a:xfrm>
            <a:custGeom>
              <a:avLst/>
              <a:gdLst>
                <a:gd name="T0" fmla="*/ 35 w 117"/>
                <a:gd name="T1" fmla="*/ 114 h 129"/>
                <a:gd name="T2" fmla="*/ 46 w 117"/>
                <a:gd name="T3" fmla="*/ 101 h 129"/>
                <a:gd name="T4" fmla="*/ 51 w 117"/>
                <a:gd name="T5" fmla="*/ 87 h 129"/>
                <a:gd name="T6" fmla="*/ 48 w 117"/>
                <a:gd name="T7" fmla="*/ 79 h 129"/>
                <a:gd name="T8" fmla="*/ 72 w 117"/>
                <a:gd name="T9" fmla="*/ 87 h 129"/>
                <a:gd name="T10" fmla="*/ 68 w 117"/>
                <a:gd name="T11" fmla="*/ 87 h 129"/>
                <a:gd name="T12" fmla="*/ 73 w 117"/>
                <a:gd name="T13" fmla="*/ 101 h 129"/>
                <a:gd name="T14" fmla="*/ 86 w 117"/>
                <a:gd name="T15" fmla="*/ 114 h 129"/>
                <a:gd name="T16" fmla="*/ 97 w 117"/>
                <a:gd name="T17" fmla="*/ 129 h 129"/>
                <a:gd name="T18" fmla="*/ 22 w 117"/>
                <a:gd name="T19" fmla="*/ 114 h 129"/>
                <a:gd name="T20" fmla="*/ 35 w 117"/>
                <a:gd name="T21" fmla="*/ 114 h 129"/>
                <a:gd name="T22" fmla="*/ 46 w 117"/>
                <a:gd name="T23" fmla="*/ 61 h 129"/>
                <a:gd name="T24" fmla="*/ 44 w 117"/>
                <a:gd name="T25" fmla="*/ 66 h 129"/>
                <a:gd name="T26" fmla="*/ 37 w 117"/>
                <a:gd name="T27" fmla="*/ 61 h 129"/>
                <a:gd name="T28" fmla="*/ 33 w 117"/>
                <a:gd name="T29" fmla="*/ 55 h 129"/>
                <a:gd name="T30" fmla="*/ 33 w 117"/>
                <a:gd name="T31" fmla="*/ 54 h 129"/>
                <a:gd name="T32" fmla="*/ 39 w 117"/>
                <a:gd name="T33" fmla="*/ 33 h 129"/>
                <a:gd name="T34" fmla="*/ 42 w 117"/>
                <a:gd name="T35" fmla="*/ 11 h 129"/>
                <a:gd name="T36" fmla="*/ 48 w 117"/>
                <a:gd name="T37" fmla="*/ 11 h 129"/>
                <a:gd name="T38" fmla="*/ 24 w 117"/>
                <a:gd name="T39" fmla="*/ 19 h 129"/>
                <a:gd name="T40" fmla="*/ 9 w 117"/>
                <a:gd name="T41" fmla="*/ 13 h 129"/>
                <a:gd name="T42" fmla="*/ 13 w 117"/>
                <a:gd name="T43" fmla="*/ 24 h 129"/>
                <a:gd name="T44" fmla="*/ 16 w 117"/>
                <a:gd name="T45" fmla="*/ 33 h 129"/>
                <a:gd name="T46" fmla="*/ 29 w 117"/>
                <a:gd name="T47" fmla="*/ 46 h 129"/>
                <a:gd name="T48" fmla="*/ 33 w 117"/>
                <a:gd name="T49" fmla="*/ 30 h 129"/>
                <a:gd name="T50" fmla="*/ 35 w 117"/>
                <a:gd name="T51" fmla="*/ 13 h 129"/>
                <a:gd name="T52" fmla="*/ 31 w 117"/>
                <a:gd name="T53" fmla="*/ 21 h 129"/>
                <a:gd name="T54" fmla="*/ 24 w 117"/>
                <a:gd name="T55" fmla="*/ 6 h 129"/>
                <a:gd name="T56" fmla="*/ 0 w 117"/>
                <a:gd name="T57" fmla="*/ 6 h 129"/>
                <a:gd name="T58" fmla="*/ 2 w 117"/>
                <a:gd name="T59" fmla="*/ 11 h 129"/>
                <a:gd name="T60" fmla="*/ 11 w 117"/>
                <a:gd name="T61" fmla="*/ 37 h 129"/>
                <a:gd name="T62" fmla="*/ 18 w 117"/>
                <a:gd name="T63" fmla="*/ 46 h 129"/>
                <a:gd name="T64" fmla="*/ 27 w 117"/>
                <a:gd name="T65" fmla="*/ 54 h 129"/>
                <a:gd name="T66" fmla="*/ 26 w 117"/>
                <a:gd name="T67" fmla="*/ 57 h 129"/>
                <a:gd name="T68" fmla="*/ 39 w 117"/>
                <a:gd name="T69" fmla="*/ 72 h 129"/>
                <a:gd name="T70" fmla="*/ 59 w 117"/>
                <a:gd name="T71" fmla="*/ 76 h 129"/>
                <a:gd name="T72" fmla="*/ 79 w 117"/>
                <a:gd name="T73" fmla="*/ 72 h 129"/>
                <a:gd name="T74" fmla="*/ 94 w 117"/>
                <a:gd name="T75" fmla="*/ 57 h 129"/>
                <a:gd name="T76" fmla="*/ 90 w 117"/>
                <a:gd name="T77" fmla="*/ 54 h 129"/>
                <a:gd name="T78" fmla="*/ 99 w 117"/>
                <a:gd name="T79" fmla="*/ 46 h 129"/>
                <a:gd name="T80" fmla="*/ 106 w 117"/>
                <a:gd name="T81" fmla="*/ 37 h 129"/>
                <a:gd name="T82" fmla="*/ 116 w 117"/>
                <a:gd name="T83" fmla="*/ 11 h 129"/>
                <a:gd name="T84" fmla="*/ 112 w 117"/>
                <a:gd name="T85" fmla="*/ 6 h 129"/>
                <a:gd name="T86" fmla="*/ 94 w 117"/>
                <a:gd name="T87" fmla="*/ 6 h 129"/>
                <a:gd name="T88" fmla="*/ 79 w 117"/>
                <a:gd name="T89" fmla="*/ 0 h 129"/>
                <a:gd name="T90" fmla="*/ 20 w 117"/>
                <a:gd name="T91" fmla="*/ 0 h 129"/>
                <a:gd name="T92" fmla="*/ 24 w 117"/>
                <a:gd name="T93" fmla="*/ 6 h 129"/>
                <a:gd name="T94" fmla="*/ 84 w 117"/>
                <a:gd name="T95" fmla="*/ 13 h 129"/>
                <a:gd name="T96" fmla="*/ 94 w 117"/>
                <a:gd name="T97" fmla="*/ 19 h 129"/>
                <a:gd name="T98" fmla="*/ 108 w 117"/>
                <a:gd name="T99" fmla="*/ 13 h 129"/>
                <a:gd name="T100" fmla="*/ 105 w 117"/>
                <a:gd name="T101" fmla="*/ 24 h 129"/>
                <a:gd name="T102" fmla="*/ 101 w 117"/>
                <a:gd name="T103" fmla="*/ 33 h 129"/>
                <a:gd name="T104" fmla="*/ 88 w 117"/>
                <a:gd name="T105" fmla="*/ 46 h 129"/>
                <a:gd name="T106" fmla="*/ 84 w 117"/>
                <a:gd name="T107" fmla="*/ 30 h 129"/>
                <a:gd name="T108" fmla="*/ 84 w 117"/>
                <a:gd name="T109" fmla="*/ 13 h 129"/>
                <a:gd name="T110" fmla="*/ 84 w 117"/>
                <a:gd name="T111"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 h="129">
                  <a:moveTo>
                    <a:pt x="35" y="114"/>
                  </a:moveTo>
                  <a:lnTo>
                    <a:pt x="35" y="114"/>
                  </a:lnTo>
                  <a:lnTo>
                    <a:pt x="40" y="109"/>
                  </a:lnTo>
                  <a:lnTo>
                    <a:pt x="46" y="101"/>
                  </a:lnTo>
                  <a:lnTo>
                    <a:pt x="50" y="94"/>
                  </a:lnTo>
                  <a:lnTo>
                    <a:pt x="51" y="87"/>
                  </a:lnTo>
                  <a:lnTo>
                    <a:pt x="48" y="87"/>
                  </a:lnTo>
                  <a:lnTo>
                    <a:pt x="48" y="79"/>
                  </a:lnTo>
                  <a:lnTo>
                    <a:pt x="72" y="79"/>
                  </a:lnTo>
                  <a:lnTo>
                    <a:pt x="72" y="87"/>
                  </a:lnTo>
                  <a:lnTo>
                    <a:pt x="68" y="87"/>
                  </a:lnTo>
                  <a:lnTo>
                    <a:pt x="68" y="87"/>
                  </a:lnTo>
                  <a:lnTo>
                    <a:pt x="70" y="94"/>
                  </a:lnTo>
                  <a:lnTo>
                    <a:pt x="73" y="101"/>
                  </a:lnTo>
                  <a:lnTo>
                    <a:pt x="79" y="109"/>
                  </a:lnTo>
                  <a:lnTo>
                    <a:pt x="86" y="114"/>
                  </a:lnTo>
                  <a:lnTo>
                    <a:pt x="97" y="114"/>
                  </a:lnTo>
                  <a:lnTo>
                    <a:pt x="97" y="129"/>
                  </a:lnTo>
                  <a:lnTo>
                    <a:pt x="22" y="129"/>
                  </a:lnTo>
                  <a:lnTo>
                    <a:pt x="22" y="114"/>
                  </a:lnTo>
                  <a:lnTo>
                    <a:pt x="35" y="114"/>
                  </a:lnTo>
                  <a:lnTo>
                    <a:pt x="35" y="114"/>
                  </a:lnTo>
                  <a:close/>
                  <a:moveTo>
                    <a:pt x="48" y="11"/>
                  </a:moveTo>
                  <a:lnTo>
                    <a:pt x="46" y="61"/>
                  </a:lnTo>
                  <a:lnTo>
                    <a:pt x="44" y="66"/>
                  </a:lnTo>
                  <a:lnTo>
                    <a:pt x="44" y="66"/>
                  </a:lnTo>
                  <a:lnTo>
                    <a:pt x="37" y="61"/>
                  </a:lnTo>
                  <a:lnTo>
                    <a:pt x="37" y="61"/>
                  </a:lnTo>
                  <a:lnTo>
                    <a:pt x="35" y="59"/>
                  </a:lnTo>
                  <a:lnTo>
                    <a:pt x="33" y="55"/>
                  </a:lnTo>
                  <a:lnTo>
                    <a:pt x="33" y="55"/>
                  </a:lnTo>
                  <a:lnTo>
                    <a:pt x="33" y="54"/>
                  </a:lnTo>
                  <a:lnTo>
                    <a:pt x="33" y="54"/>
                  </a:lnTo>
                  <a:lnTo>
                    <a:pt x="39" y="33"/>
                  </a:lnTo>
                  <a:lnTo>
                    <a:pt x="39" y="33"/>
                  </a:lnTo>
                  <a:lnTo>
                    <a:pt x="42" y="11"/>
                  </a:lnTo>
                  <a:lnTo>
                    <a:pt x="48" y="11"/>
                  </a:lnTo>
                  <a:lnTo>
                    <a:pt x="48" y="11"/>
                  </a:lnTo>
                  <a:close/>
                  <a:moveTo>
                    <a:pt x="31" y="21"/>
                  </a:moveTo>
                  <a:lnTo>
                    <a:pt x="24" y="19"/>
                  </a:lnTo>
                  <a:lnTo>
                    <a:pt x="24" y="13"/>
                  </a:lnTo>
                  <a:lnTo>
                    <a:pt x="9" y="13"/>
                  </a:lnTo>
                  <a:lnTo>
                    <a:pt x="9" y="13"/>
                  </a:lnTo>
                  <a:lnTo>
                    <a:pt x="13" y="24"/>
                  </a:lnTo>
                  <a:lnTo>
                    <a:pt x="16" y="33"/>
                  </a:lnTo>
                  <a:lnTo>
                    <a:pt x="16" y="33"/>
                  </a:lnTo>
                  <a:lnTo>
                    <a:pt x="22" y="39"/>
                  </a:lnTo>
                  <a:lnTo>
                    <a:pt x="29" y="46"/>
                  </a:lnTo>
                  <a:lnTo>
                    <a:pt x="29" y="46"/>
                  </a:lnTo>
                  <a:lnTo>
                    <a:pt x="33" y="30"/>
                  </a:lnTo>
                  <a:lnTo>
                    <a:pt x="35" y="13"/>
                  </a:lnTo>
                  <a:lnTo>
                    <a:pt x="35" y="13"/>
                  </a:lnTo>
                  <a:lnTo>
                    <a:pt x="33" y="13"/>
                  </a:lnTo>
                  <a:lnTo>
                    <a:pt x="31" y="21"/>
                  </a:lnTo>
                  <a:lnTo>
                    <a:pt x="31" y="21"/>
                  </a:lnTo>
                  <a:close/>
                  <a:moveTo>
                    <a:pt x="24" y="6"/>
                  </a:moveTo>
                  <a:lnTo>
                    <a:pt x="5" y="6"/>
                  </a:lnTo>
                  <a:lnTo>
                    <a:pt x="0" y="6"/>
                  </a:lnTo>
                  <a:lnTo>
                    <a:pt x="2" y="11"/>
                  </a:lnTo>
                  <a:lnTo>
                    <a:pt x="2" y="11"/>
                  </a:lnTo>
                  <a:lnTo>
                    <a:pt x="5" y="24"/>
                  </a:lnTo>
                  <a:lnTo>
                    <a:pt x="11" y="37"/>
                  </a:lnTo>
                  <a:lnTo>
                    <a:pt x="11" y="37"/>
                  </a:lnTo>
                  <a:lnTo>
                    <a:pt x="18" y="46"/>
                  </a:lnTo>
                  <a:lnTo>
                    <a:pt x="27" y="54"/>
                  </a:lnTo>
                  <a:lnTo>
                    <a:pt x="27" y="54"/>
                  </a:lnTo>
                  <a:lnTo>
                    <a:pt x="26" y="57"/>
                  </a:lnTo>
                  <a:lnTo>
                    <a:pt x="26" y="57"/>
                  </a:lnTo>
                  <a:lnTo>
                    <a:pt x="31" y="66"/>
                  </a:lnTo>
                  <a:lnTo>
                    <a:pt x="39" y="72"/>
                  </a:lnTo>
                  <a:lnTo>
                    <a:pt x="50" y="76"/>
                  </a:lnTo>
                  <a:lnTo>
                    <a:pt x="59" y="76"/>
                  </a:lnTo>
                  <a:lnTo>
                    <a:pt x="70" y="76"/>
                  </a:lnTo>
                  <a:lnTo>
                    <a:pt x="79" y="72"/>
                  </a:lnTo>
                  <a:lnTo>
                    <a:pt x="86" y="66"/>
                  </a:lnTo>
                  <a:lnTo>
                    <a:pt x="94" y="57"/>
                  </a:lnTo>
                  <a:lnTo>
                    <a:pt x="94" y="57"/>
                  </a:lnTo>
                  <a:lnTo>
                    <a:pt x="90" y="54"/>
                  </a:lnTo>
                  <a:lnTo>
                    <a:pt x="90" y="54"/>
                  </a:lnTo>
                  <a:lnTo>
                    <a:pt x="99" y="46"/>
                  </a:lnTo>
                  <a:lnTo>
                    <a:pt x="106" y="37"/>
                  </a:lnTo>
                  <a:lnTo>
                    <a:pt x="106" y="37"/>
                  </a:lnTo>
                  <a:lnTo>
                    <a:pt x="112" y="24"/>
                  </a:lnTo>
                  <a:lnTo>
                    <a:pt x="116" y="11"/>
                  </a:lnTo>
                  <a:lnTo>
                    <a:pt x="117" y="6"/>
                  </a:lnTo>
                  <a:lnTo>
                    <a:pt x="112" y="6"/>
                  </a:lnTo>
                  <a:lnTo>
                    <a:pt x="94" y="6"/>
                  </a:lnTo>
                  <a:lnTo>
                    <a:pt x="94" y="6"/>
                  </a:lnTo>
                  <a:lnTo>
                    <a:pt x="97" y="0"/>
                  </a:lnTo>
                  <a:lnTo>
                    <a:pt x="79" y="0"/>
                  </a:lnTo>
                  <a:lnTo>
                    <a:pt x="39" y="0"/>
                  </a:lnTo>
                  <a:lnTo>
                    <a:pt x="20" y="0"/>
                  </a:lnTo>
                  <a:lnTo>
                    <a:pt x="20" y="0"/>
                  </a:lnTo>
                  <a:lnTo>
                    <a:pt x="24" y="6"/>
                  </a:lnTo>
                  <a:lnTo>
                    <a:pt x="24" y="6"/>
                  </a:lnTo>
                  <a:close/>
                  <a:moveTo>
                    <a:pt x="84" y="13"/>
                  </a:moveTo>
                  <a:lnTo>
                    <a:pt x="88" y="21"/>
                  </a:lnTo>
                  <a:lnTo>
                    <a:pt x="94" y="19"/>
                  </a:lnTo>
                  <a:lnTo>
                    <a:pt x="94" y="13"/>
                  </a:lnTo>
                  <a:lnTo>
                    <a:pt x="108" y="13"/>
                  </a:lnTo>
                  <a:lnTo>
                    <a:pt x="108" y="13"/>
                  </a:lnTo>
                  <a:lnTo>
                    <a:pt x="105" y="24"/>
                  </a:lnTo>
                  <a:lnTo>
                    <a:pt x="101" y="33"/>
                  </a:lnTo>
                  <a:lnTo>
                    <a:pt x="101" y="33"/>
                  </a:lnTo>
                  <a:lnTo>
                    <a:pt x="95" y="39"/>
                  </a:lnTo>
                  <a:lnTo>
                    <a:pt x="88" y="46"/>
                  </a:lnTo>
                  <a:lnTo>
                    <a:pt x="88" y="46"/>
                  </a:lnTo>
                  <a:lnTo>
                    <a:pt x="84" y="30"/>
                  </a:lnTo>
                  <a:lnTo>
                    <a:pt x="84" y="13"/>
                  </a:lnTo>
                  <a:lnTo>
                    <a:pt x="84" y="13"/>
                  </a:lnTo>
                  <a:lnTo>
                    <a:pt x="84" y="13"/>
                  </a:lnTo>
                  <a:lnTo>
                    <a:pt x="84" y="13"/>
                  </a:lnTo>
                  <a:close/>
                </a:path>
              </a:pathLst>
            </a:custGeom>
            <a:solidFill>
              <a:schemeClr val="bg1"/>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4" name="矩形 33"/>
            <p:cNvSpPr/>
            <p:nvPr/>
          </p:nvSpPr>
          <p:spPr>
            <a:xfrm>
              <a:off x="2698370" y="4080204"/>
              <a:ext cx="555089" cy="5744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01</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grpSp>
        <p:nvGrpSpPr>
          <p:cNvPr id="35" name="组合 34"/>
          <p:cNvGrpSpPr/>
          <p:nvPr/>
        </p:nvGrpSpPr>
        <p:grpSpPr>
          <a:xfrm>
            <a:off x="695325" y="3392590"/>
            <a:ext cx="10795000" cy="757129"/>
            <a:chOff x="1839008" y="4798718"/>
            <a:chExt cx="10796927" cy="577407"/>
          </a:xfrm>
        </p:grpSpPr>
        <p:sp>
          <p:nvSpPr>
            <p:cNvPr id="36" name="矩形 35"/>
            <p:cNvSpPr/>
            <p:nvPr/>
          </p:nvSpPr>
          <p:spPr>
            <a:xfrm>
              <a:off x="1839008" y="4798718"/>
              <a:ext cx="10796927" cy="574498"/>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Freeform 471"/>
            <p:cNvSpPr>
              <a:spLocks noEditPoints="1"/>
            </p:cNvSpPr>
            <p:nvPr/>
          </p:nvSpPr>
          <p:spPr bwMode="auto">
            <a:xfrm>
              <a:off x="2139198" y="4927072"/>
              <a:ext cx="438166" cy="367112"/>
            </a:xfrm>
            <a:custGeom>
              <a:avLst/>
              <a:gdLst>
                <a:gd name="T0" fmla="*/ 139 w 148"/>
                <a:gd name="T1" fmla="*/ 0 h 124"/>
                <a:gd name="T2" fmla="*/ 148 w 148"/>
                <a:gd name="T3" fmla="*/ 5 h 124"/>
                <a:gd name="T4" fmla="*/ 148 w 148"/>
                <a:gd name="T5" fmla="*/ 18 h 124"/>
                <a:gd name="T6" fmla="*/ 148 w 148"/>
                <a:gd name="T7" fmla="*/ 86 h 124"/>
                <a:gd name="T8" fmla="*/ 147 w 148"/>
                <a:gd name="T9" fmla="*/ 91 h 124"/>
                <a:gd name="T10" fmla="*/ 128 w 148"/>
                <a:gd name="T11" fmla="*/ 95 h 124"/>
                <a:gd name="T12" fmla="*/ 134 w 148"/>
                <a:gd name="T13" fmla="*/ 86 h 124"/>
                <a:gd name="T14" fmla="*/ 134 w 148"/>
                <a:gd name="T15" fmla="*/ 14 h 124"/>
                <a:gd name="T16" fmla="*/ 130 w 148"/>
                <a:gd name="T17" fmla="*/ 9 h 124"/>
                <a:gd name="T18" fmla="*/ 42 w 148"/>
                <a:gd name="T19" fmla="*/ 9 h 124"/>
                <a:gd name="T20" fmla="*/ 33 w 148"/>
                <a:gd name="T21" fmla="*/ 51 h 124"/>
                <a:gd name="T22" fmla="*/ 33 w 148"/>
                <a:gd name="T23" fmla="*/ 35 h 124"/>
                <a:gd name="T24" fmla="*/ 31 w 148"/>
                <a:gd name="T25" fmla="*/ 33 h 124"/>
                <a:gd name="T26" fmla="*/ 27 w 148"/>
                <a:gd name="T27" fmla="*/ 51 h 124"/>
                <a:gd name="T28" fmla="*/ 24 w 148"/>
                <a:gd name="T29" fmla="*/ 9 h 124"/>
                <a:gd name="T30" fmla="*/ 29 w 148"/>
                <a:gd name="T31" fmla="*/ 0 h 124"/>
                <a:gd name="T32" fmla="*/ 47 w 148"/>
                <a:gd name="T33" fmla="*/ 0 h 124"/>
                <a:gd name="T34" fmla="*/ 132 w 148"/>
                <a:gd name="T35" fmla="*/ 0 h 124"/>
                <a:gd name="T36" fmla="*/ 9 w 148"/>
                <a:gd name="T37" fmla="*/ 112 h 124"/>
                <a:gd name="T38" fmla="*/ 38 w 148"/>
                <a:gd name="T39" fmla="*/ 112 h 124"/>
                <a:gd name="T40" fmla="*/ 2 w 148"/>
                <a:gd name="T41" fmla="*/ 69 h 124"/>
                <a:gd name="T42" fmla="*/ 0 w 148"/>
                <a:gd name="T43" fmla="*/ 79 h 124"/>
                <a:gd name="T44" fmla="*/ 33 w 148"/>
                <a:gd name="T45" fmla="*/ 110 h 124"/>
                <a:gd name="T46" fmla="*/ 36 w 148"/>
                <a:gd name="T47" fmla="*/ 99 h 124"/>
                <a:gd name="T48" fmla="*/ 35 w 148"/>
                <a:gd name="T49" fmla="*/ 88 h 124"/>
                <a:gd name="T50" fmla="*/ 27 w 148"/>
                <a:gd name="T51" fmla="*/ 57 h 124"/>
                <a:gd name="T52" fmla="*/ 25 w 148"/>
                <a:gd name="T53" fmla="*/ 73 h 124"/>
                <a:gd name="T54" fmla="*/ 16 w 148"/>
                <a:gd name="T55" fmla="*/ 53 h 124"/>
                <a:gd name="T56" fmla="*/ 125 w 148"/>
                <a:gd name="T57" fmla="*/ 106 h 124"/>
                <a:gd name="T58" fmla="*/ 126 w 148"/>
                <a:gd name="T59" fmla="*/ 115 h 124"/>
                <a:gd name="T60" fmla="*/ 103 w 148"/>
                <a:gd name="T61" fmla="*/ 40 h 124"/>
                <a:gd name="T62" fmla="*/ 97 w 148"/>
                <a:gd name="T63" fmla="*/ 40 h 124"/>
                <a:gd name="T64" fmla="*/ 93 w 148"/>
                <a:gd name="T65" fmla="*/ 75 h 124"/>
                <a:gd name="T66" fmla="*/ 88 w 148"/>
                <a:gd name="T67" fmla="*/ 68 h 124"/>
                <a:gd name="T68" fmla="*/ 93 w 148"/>
                <a:gd name="T69" fmla="*/ 101 h 124"/>
                <a:gd name="T70" fmla="*/ 117 w 148"/>
                <a:gd name="T71" fmla="*/ 104 h 124"/>
                <a:gd name="T72" fmla="*/ 125 w 148"/>
                <a:gd name="T73" fmla="*/ 75 h 124"/>
                <a:gd name="T74" fmla="*/ 121 w 148"/>
                <a:gd name="T75" fmla="*/ 73 h 124"/>
                <a:gd name="T76" fmla="*/ 117 w 148"/>
                <a:gd name="T77" fmla="*/ 68 h 124"/>
                <a:gd name="T78" fmla="*/ 114 w 148"/>
                <a:gd name="T79" fmla="*/ 69 h 124"/>
                <a:gd name="T80" fmla="*/ 114 w 148"/>
                <a:gd name="T81" fmla="*/ 62 h 124"/>
                <a:gd name="T82" fmla="*/ 106 w 148"/>
                <a:gd name="T83" fmla="*/ 66 h 124"/>
                <a:gd name="T84" fmla="*/ 104 w 148"/>
                <a:gd name="T85" fmla="*/ 66 h 124"/>
                <a:gd name="T86" fmla="*/ 103 w 148"/>
                <a:gd name="T87" fmla="*/ 40 h 124"/>
                <a:gd name="T88" fmla="*/ 82 w 148"/>
                <a:gd name="T89" fmla="*/ 86 h 124"/>
                <a:gd name="T90" fmla="*/ 42 w 148"/>
                <a:gd name="T91" fmla="*/ 88 h 124"/>
                <a:gd name="T92" fmla="*/ 84 w 148"/>
                <a:gd name="T93" fmla="*/ 9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 h="124">
                  <a:moveTo>
                    <a:pt x="132" y="0"/>
                  </a:moveTo>
                  <a:lnTo>
                    <a:pt x="139" y="0"/>
                  </a:lnTo>
                  <a:lnTo>
                    <a:pt x="139" y="0"/>
                  </a:lnTo>
                  <a:lnTo>
                    <a:pt x="143" y="0"/>
                  </a:lnTo>
                  <a:lnTo>
                    <a:pt x="147" y="2"/>
                  </a:lnTo>
                  <a:lnTo>
                    <a:pt x="148" y="5"/>
                  </a:lnTo>
                  <a:lnTo>
                    <a:pt x="148" y="9"/>
                  </a:lnTo>
                  <a:lnTo>
                    <a:pt x="148" y="11"/>
                  </a:lnTo>
                  <a:lnTo>
                    <a:pt x="148" y="18"/>
                  </a:lnTo>
                  <a:lnTo>
                    <a:pt x="148" y="57"/>
                  </a:lnTo>
                  <a:lnTo>
                    <a:pt x="148" y="77"/>
                  </a:lnTo>
                  <a:lnTo>
                    <a:pt x="148" y="86"/>
                  </a:lnTo>
                  <a:lnTo>
                    <a:pt x="148" y="86"/>
                  </a:lnTo>
                  <a:lnTo>
                    <a:pt x="148" y="90"/>
                  </a:lnTo>
                  <a:lnTo>
                    <a:pt x="147" y="91"/>
                  </a:lnTo>
                  <a:lnTo>
                    <a:pt x="143" y="93"/>
                  </a:lnTo>
                  <a:lnTo>
                    <a:pt x="139" y="95"/>
                  </a:lnTo>
                  <a:lnTo>
                    <a:pt x="128" y="95"/>
                  </a:lnTo>
                  <a:lnTo>
                    <a:pt x="128" y="95"/>
                  </a:lnTo>
                  <a:lnTo>
                    <a:pt x="130" y="86"/>
                  </a:lnTo>
                  <a:lnTo>
                    <a:pt x="134" y="86"/>
                  </a:lnTo>
                  <a:lnTo>
                    <a:pt x="134" y="77"/>
                  </a:lnTo>
                  <a:lnTo>
                    <a:pt x="134" y="62"/>
                  </a:lnTo>
                  <a:lnTo>
                    <a:pt x="134" y="14"/>
                  </a:lnTo>
                  <a:lnTo>
                    <a:pt x="134" y="11"/>
                  </a:lnTo>
                  <a:lnTo>
                    <a:pt x="134" y="9"/>
                  </a:lnTo>
                  <a:lnTo>
                    <a:pt x="130" y="9"/>
                  </a:lnTo>
                  <a:lnTo>
                    <a:pt x="128" y="9"/>
                  </a:lnTo>
                  <a:lnTo>
                    <a:pt x="47" y="9"/>
                  </a:lnTo>
                  <a:lnTo>
                    <a:pt x="42" y="9"/>
                  </a:lnTo>
                  <a:lnTo>
                    <a:pt x="35" y="9"/>
                  </a:lnTo>
                  <a:lnTo>
                    <a:pt x="35" y="51"/>
                  </a:lnTo>
                  <a:lnTo>
                    <a:pt x="33" y="51"/>
                  </a:lnTo>
                  <a:lnTo>
                    <a:pt x="33" y="35"/>
                  </a:lnTo>
                  <a:lnTo>
                    <a:pt x="33" y="35"/>
                  </a:lnTo>
                  <a:lnTo>
                    <a:pt x="33" y="35"/>
                  </a:lnTo>
                  <a:lnTo>
                    <a:pt x="31" y="33"/>
                  </a:lnTo>
                  <a:lnTo>
                    <a:pt x="31" y="33"/>
                  </a:lnTo>
                  <a:lnTo>
                    <a:pt x="31" y="33"/>
                  </a:lnTo>
                  <a:lnTo>
                    <a:pt x="29" y="35"/>
                  </a:lnTo>
                  <a:lnTo>
                    <a:pt x="27" y="35"/>
                  </a:lnTo>
                  <a:lnTo>
                    <a:pt x="27" y="51"/>
                  </a:lnTo>
                  <a:lnTo>
                    <a:pt x="24" y="51"/>
                  </a:lnTo>
                  <a:lnTo>
                    <a:pt x="24" y="9"/>
                  </a:lnTo>
                  <a:lnTo>
                    <a:pt x="24" y="9"/>
                  </a:lnTo>
                  <a:lnTo>
                    <a:pt x="25" y="5"/>
                  </a:lnTo>
                  <a:lnTo>
                    <a:pt x="27" y="2"/>
                  </a:lnTo>
                  <a:lnTo>
                    <a:pt x="29" y="0"/>
                  </a:lnTo>
                  <a:lnTo>
                    <a:pt x="33" y="0"/>
                  </a:lnTo>
                  <a:lnTo>
                    <a:pt x="42" y="0"/>
                  </a:lnTo>
                  <a:lnTo>
                    <a:pt x="47" y="0"/>
                  </a:lnTo>
                  <a:lnTo>
                    <a:pt x="128" y="0"/>
                  </a:lnTo>
                  <a:lnTo>
                    <a:pt x="130" y="0"/>
                  </a:lnTo>
                  <a:lnTo>
                    <a:pt x="132" y="0"/>
                  </a:lnTo>
                  <a:lnTo>
                    <a:pt x="132" y="0"/>
                  </a:lnTo>
                  <a:close/>
                  <a:moveTo>
                    <a:pt x="38" y="112"/>
                  </a:moveTo>
                  <a:lnTo>
                    <a:pt x="9" y="112"/>
                  </a:lnTo>
                  <a:lnTo>
                    <a:pt x="9" y="124"/>
                  </a:lnTo>
                  <a:lnTo>
                    <a:pt x="38" y="124"/>
                  </a:lnTo>
                  <a:lnTo>
                    <a:pt x="38" y="112"/>
                  </a:lnTo>
                  <a:lnTo>
                    <a:pt x="38" y="112"/>
                  </a:lnTo>
                  <a:close/>
                  <a:moveTo>
                    <a:pt x="2" y="69"/>
                  </a:moveTo>
                  <a:lnTo>
                    <a:pt x="2" y="69"/>
                  </a:lnTo>
                  <a:lnTo>
                    <a:pt x="0" y="73"/>
                  </a:lnTo>
                  <a:lnTo>
                    <a:pt x="0" y="79"/>
                  </a:lnTo>
                  <a:lnTo>
                    <a:pt x="0" y="79"/>
                  </a:lnTo>
                  <a:lnTo>
                    <a:pt x="7" y="93"/>
                  </a:lnTo>
                  <a:lnTo>
                    <a:pt x="14" y="110"/>
                  </a:lnTo>
                  <a:lnTo>
                    <a:pt x="33" y="110"/>
                  </a:lnTo>
                  <a:lnTo>
                    <a:pt x="33" y="110"/>
                  </a:lnTo>
                  <a:lnTo>
                    <a:pt x="36" y="104"/>
                  </a:lnTo>
                  <a:lnTo>
                    <a:pt x="36" y="99"/>
                  </a:lnTo>
                  <a:lnTo>
                    <a:pt x="36" y="93"/>
                  </a:lnTo>
                  <a:lnTo>
                    <a:pt x="35" y="88"/>
                  </a:lnTo>
                  <a:lnTo>
                    <a:pt x="35" y="88"/>
                  </a:lnTo>
                  <a:lnTo>
                    <a:pt x="36" y="73"/>
                  </a:lnTo>
                  <a:lnTo>
                    <a:pt x="35" y="57"/>
                  </a:lnTo>
                  <a:lnTo>
                    <a:pt x="27" y="57"/>
                  </a:lnTo>
                  <a:lnTo>
                    <a:pt x="27" y="57"/>
                  </a:lnTo>
                  <a:lnTo>
                    <a:pt x="25" y="66"/>
                  </a:lnTo>
                  <a:lnTo>
                    <a:pt x="25" y="73"/>
                  </a:lnTo>
                  <a:lnTo>
                    <a:pt x="16" y="73"/>
                  </a:lnTo>
                  <a:lnTo>
                    <a:pt x="16" y="53"/>
                  </a:lnTo>
                  <a:lnTo>
                    <a:pt x="16" y="53"/>
                  </a:lnTo>
                  <a:lnTo>
                    <a:pt x="2" y="69"/>
                  </a:lnTo>
                  <a:lnTo>
                    <a:pt x="2" y="69"/>
                  </a:lnTo>
                  <a:close/>
                  <a:moveTo>
                    <a:pt x="125" y="106"/>
                  </a:moveTo>
                  <a:lnTo>
                    <a:pt x="93" y="113"/>
                  </a:lnTo>
                  <a:lnTo>
                    <a:pt x="95" y="123"/>
                  </a:lnTo>
                  <a:lnTo>
                    <a:pt x="126" y="115"/>
                  </a:lnTo>
                  <a:lnTo>
                    <a:pt x="125" y="106"/>
                  </a:lnTo>
                  <a:lnTo>
                    <a:pt x="125" y="106"/>
                  </a:lnTo>
                  <a:close/>
                  <a:moveTo>
                    <a:pt x="103" y="40"/>
                  </a:moveTo>
                  <a:lnTo>
                    <a:pt x="103" y="40"/>
                  </a:lnTo>
                  <a:lnTo>
                    <a:pt x="97" y="40"/>
                  </a:lnTo>
                  <a:lnTo>
                    <a:pt x="97" y="40"/>
                  </a:lnTo>
                  <a:lnTo>
                    <a:pt x="95" y="57"/>
                  </a:lnTo>
                  <a:lnTo>
                    <a:pt x="97" y="73"/>
                  </a:lnTo>
                  <a:lnTo>
                    <a:pt x="93" y="75"/>
                  </a:lnTo>
                  <a:lnTo>
                    <a:pt x="93" y="62"/>
                  </a:lnTo>
                  <a:lnTo>
                    <a:pt x="88" y="68"/>
                  </a:lnTo>
                  <a:lnTo>
                    <a:pt x="88" y="68"/>
                  </a:lnTo>
                  <a:lnTo>
                    <a:pt x="88" y="80"/>
                  </a:lnTo>
                  <a:lnTo>
                    <a:pt x="90" y="91"/>
                  </a:lnTo>
                  <a:lnTo>
                    <a:pt x="93" y="101"/>
                  </a:lnTo>
                  <a:lnTo>
                    <a:pt x="97" y="108"/>
                  </a:lnTo>
                  <a:lnTo>
                    <a:pt x="97" y="108"/>
                  </a:lnTo>
                  <a:lnTo>
                    <a:pt x="117" y="104"/>
                  </a:lnTo>
                  <a:lnTo>
                    <a:pt x="117" y="104"/>
                  </a:lnTo>
                  <a:lnTo>
                    <a:pt x="123" y="91"/>
                  </a:lnTo>
                  <a:lnTo>
                    <a:pt x="125" y="75"/>
                  </a:lnTo>
                  <a:lnTo>
                    <a:pt x="125" y="75"/>
                  </a:lnTo>
                  <a:lnTo>
                    <a:pt x="121" y="73"/>
                  </a:lnTo>
                  <a:lnTo>
                    <a:pt x="121" y="73"/>
                  </a:lnTo>
                  <a:lnTo>
                    <a:pt x="121" y="68"/>
                  </a:lnTo>
                  <a:lnTo>
                    <a:pt x="121" y="68"/>
                  </a:lnTo>
                  <a:lnTo>
                    <a:pt x="117" y="68"/>
                  </a:lnTo>
                  <a:lnTo>
                    <a:pt x="117" y="68"/>
                  </a:lnTo>
                  <a:lnTo>
                    <a:pt x="115" y="69"/>
                  </a:lnTo>
                  <a:lnTo>
                    <a:pt x="114" y="69"/>
                  </a:lnTo>
                  <a:lnTo>
                    <a:pt x="114" y="69"/>
                  </a:lnTo>
                  <a:lnTo>
                    <a:pt x="114" y="62"/>
                  </a:lnTo>
                  <a:lnTo>
                    <a:pt x="114" y="62"/>
                  </a:lnTo>
                  <a:lnTo>
                    <a:pt x="108" y="62"/>
                  </a:lnTo>
                  <a:lnTo>
                    <a:pt x="108" y="62"/>
                  </a:lnTo>
                  <a:lnTo>
                    <a:pt x="106" y="66"/>
                  </a:lnTo>
                  <a:lnTo>
                    <a:pt x="106" y="66"/>
                  </a:lnTo>
                  <a:lnTo>
                    <a:pt x="104" y="66"/>
                  </a:lnTo>
                  <a:lnTo>
                    <a:pt x="104" y="66"/>
                  </a:lnTo>
                  <a:lnTo>
                    <a:pt x="104" y="53"/>
                  </a:lnTo>
                  <a:lnTo>
                    <a:pt x="103" y="40"/>
                  </a:lnTo>
                  <a:lnTo>
                    <a:pt x="103" y="40"/>
                  </a:lnTo>
                  <a:close/>
                  <a:moveTo>
                    <a:pt x="84" y="95"/>
                  </a:moveTo>
                  <a:lnTo>
                    <a:pt x="84" y="95"/>
                  </a:lnTo>
                  <a:lnTo>
                    <a:pt x="82" y="86"/>
                  </a:lnTo>
                  <a:lnTo>
                    <a:pt x="42" y="86"/>
                  </a:lnTo>
                  <a:lnTo>
                    <a:pt x="42" y="86"/>
                  </a:lnTo>
                  <a:lnTo>
                    <a:pt x="42" y="88"/>
                  </a:lnTo>
                  <a:lnTo>
                    <a:pt x="42" y="88"/>
                  </a:lnTo>
                  <a:lnTo>
                    <a:pt x="44" y="95"/>
                  </a:lnTo>
                  <a:lnTo>
                    <a:pt x="84" y="95"/>
                  </a:lnTo>
                  <a:close/>
                </a:path>
              </a:pathLst>
            </a:custGeom>
            <a:solidFill>
              <a:schemeClr val="tx2"/>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 name="矩形 37"/>
            <p:cNvSpPr/>
            <p:nvPr/>
          </p:nvSpPr>
          <p:spPr>
            <a:xfrm>
              <a:off x="2698367" y="4801627"/>
              <a:ext cx="692403" cy="5744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a:ln>
                    <a:noFill/>
                  </a:ln>
                  <a:solidFill>
                    <a:prstClr val="black">
                      <a:lumMod val="75000"/>
                      <a:lumOff val="25000"/>
                    </a:prstClr>
                  </a:solidFill>
                  <a:effectLst/>
                  <a:uLnTx/>
                  <a:uFillTx/>
                  <a:latin typeface="Calibri" panose="020F0502020204030204"/>
                  <a:ea typeface="宋体" panose="02010600030101010101" pitchFamily="2" charset="-122"/>
                  <a:cs typeface="+mn-cs"/>
                </a:rPr>
                <a:t>02</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95325" y="4287995"/>
            <a:ext cx="10795000" cy="870427"/>
            <a:chOff x="1984448" y="5518798"/>
            <a:chExt cx="8784850" cy="574498"/>
          </a:xfrm>
        </p:grpSpPr>
        <p:sp>
          <p:nvSpPr>
            <p:cNvPr id="40" name="矩形 39"/>
            <p:cNvSpPr/>
            <p:nvPr/>
          </p:nvSpPr>
          <p:spPr>
            <a:xfrm>
              <a:off x="1984448" y="5518798"/>
              <a:ext cx="8784850" cy="574498"/>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1" name="Freeform 468"/>
            <p:cNvSpPr>
              <a:spLocks noEditPoints="1"/>
            </p:cNvSpPr>
            <p:nvPr/>
          </p:nvSpPr>
          <p:spPr bwMode="auto">
            <a:xfrm>
              <a:off x="2219134" y="5626931"/>
              <a:ext cx="411519" cy="358230"/>
            </a:xfrm>
            <a:custGeom>
              <a:avLst/>
              <a:gdLst>
                <a:gd name="T0" fmla="*/ 139 w 139"/>
                <a:gd name="T1" fmla="*/ 112 h 121"/>
                <a:gd name="T2" fmla="*/ 0 w 139"/>
                <a:gd name="T3" fmla="*/ 112 h 121"/>
                <a:gd name="T4" fmla="*/ 117 w 139"/>
                <a:gd name="T5" fmla="*/ 66 h 121"/>
                <a:gd name="T6" fmla="*/ 33 w 139"/>
                <a:gd name="T7" fmla="*/ 95 h 121"/>
                <a:gd name="T8" fmla="*/ 33 w 139"/>
                <a:gd name="T9" fmla="*/ 95 h 121"/>
                <a:gd name="T10" fmla="*/ 24 w 139"/>
                <a:gd name="T11" fmla="*/ 95 h 121"/>
                <a:gd name="T12" fmla="*/ 40 w 139"/>
                <a:gd name="T13" fmla="*/ 101 h 121"/>
                <a:gd name="T14" fmla="*/ 53 w 139"/>
                <a:gd name="T15" fmla="*/ 95 h 121"/>
                <a:gd name="T16" fmla="*/ 57 w 139"/>
                <a:gd name="T17" fmla="*/ 95 h 121"/>
                <a:gd name="T18" fmla="*/ 33 w 139"/>
                <a:gd name="T19" fmla="*/ 24 h 121"/>
                <a:gd name="T20" fmla="*/ 33 w 139"/>
                <a:gd name="T21" fmla="*/ 24 h 121"/>
                <a:gd name="T22" fmla="*/ 29 w 139"/>
                <a:gd name="T23" fmla="*/ 29 h 121"/>
                <a:gd name="T24" fmla="*/ 46 w 139"/>
                <a:gd name="T25" fmla="*/ 24 h 121"/>
                <a:gd name="T26" fmla="*/ 40 w 139"/>
                <a:gd name="T27" fmla="*/ 24 h 121"/>
                <a:gd name="T28" fmla="*/ 50 w 139"/>
                <a:gd name="T29" fmla="*/ 29 h 121"/>
                <a:gd name="T30" fmla="*/ 61 w 139"/>
                <a:gd name="T31" fmla="*/ 24 h 121"/>
                <a:gd name="T32" fmla="*/ 33 w 139"/>
                <a:gd name="T33" fmla="*/ 38 h 121"/>
                <a:gd name="T34" fmla="*/ 33 w 139"/>
                <a:gd name="T35" fmla="*/ 44 h 121"/>
                <a:gd name="T36" fmla="*/ 29 w 139"/>
                <a:gd name="T37" fmla="*/ 44 h 121"/>
                <a:gd name="T38" fmla="*/ 40 w 139"/>
                <a:gd name="T39" fmla="*/ 38 h 121"/>
                <a:gd name="T40" fmla="*/ 40 w 139"/>
                <a:gd name="T41" fmla="*/ 38 h 121"/>
                <a:gd name="T42" fmla="*/ 53 w 139"/>
                <a:gd name="T43" fmla="*/ 44 h 121"/>
                <a:gd name="T44" fmla="*/ 61 w 139"/>
                <a:gd name="T45" fmla="*/ 38 h 121"/>
                <a:gd name="T46" fmla="*/ 57 w 139"/>
                <a:gd name="T47" fmla="*/ 38 h 121"/>
                <a:gd name="T48" fmla="*/ 33 w 139"/>
                <a:gd name="T49" fmla="*/ 58 h 121"/>
                <a:gd name="T50" fmla="*/ 29 w 139"/>
                <a:gd name="T51" fmla="*/ 51 h 121"/>
                <a:gd name="T52" fmla="*/ 40 w 139"/>
                <a:gd name="T53" fmla="*/ 51 h 121"/>
                <a:gd name="T54" fmla="*/ 40 w 139"/>
                <a:gd name="T55" fmla="*/ 58 h 121"/>
                <a:gd name="T56" fmla="*/ 53 w 139"/>
                <a:gd name="T57" fmla="*/ 58 h 121"/>
                <a:gd name="T58" fmla="*/ 57 w 139"/>
                <a:gd name="T59" fmla="*/ 51 h 121"/>
                <a:gd name="T60" fmla="*/ 57 w 139"/>
                <a:gd name="T61" fmla="*/ 51 h 121"/>
                <a:gd name="T62" fmla="*/ 37 w 139"/>
                <a:gd name="T63" fmla="*/ 71 h 121"/>
                <a:gd name="T64" fmla="*/ 29 w 139"/>
                <a:gd name="T65" fmla="*/ 66 h 121"/>
                <a:gd name="T66" fmla="*/ 24 w 139"/>
                <a:gd name="T67" fmla="*/ 66 h 121"/>
                <a:gd name="T68" fmla="*/ 40 w 139"/>
                <a:gd name="T69" fmla="*/ 71 h 121"/>
                <a:gd name="T70" fmla="*/ 53 w 139"/>
                <a:gd name="T71" fmla="*/ 66 h 121"/>
                <a:gd name="T72" fmla="*/ 57 w 139"/>
                <a:gd name="T73" fmla="*/ 66 h 121"/>
                <a:gd name="T74" fmla="*/ 57 w 139"/>
                <a:gd name="T75" fmla="*/ 71 h 121"/>
                <a:gd name="T76" fmla="*/ 37 w 139"/>
                <a:gd name="T77" fmla="*/ 86 h 121"/>
                <a:gd name="T78" fmla="*/ 24 w 139"/>
                <a:gd name="T79" fmla="*/ 80 h 121"/>
                <a:gd name="T80" fmla="*/ 24 w 139"/>
                <a:gd name="T81" fmla="*/ 80 h 121"/>
                <a:gd name="T82" fmla="*/ 46 w 139"/>
                <a:gd name="T83" fmla="*/ 86 h 121"/>
                <a:gd name="T84" fmla="*/ 53 w 139"/>
                <a:gd name="T85" fmla="*/ 80 h 121"/>
                <a:gd name="T86" fmla="*/ 50 w 139"/>
                <a:gd name="T87" fmla="*/ 80 h 121"/>
                <a:gd name="T88" fmla="*/ 57 w 139"/>
                <a:gd name="T89" fmla="*/ 86 h 121"/>
                <a:gd name="T90" fmla="*/ 37 w 139"/>
                <a:gd name="T91" fmla="*/ 9 h 121"/>
                <a:gd name="T92" fmla="*/ 24 w 139"/>
                <a:gd name="T93" fmla="*/ 9 h 121"/>
                <a:gd name="T94" fmla="*/ 40 w 139"/>
                <a:gd name="T95" fmla="*/ 9 h 121"/>
                <a:gd name="T96" fmla="*/ 40 w 139"/>
                <a:gd name="T97" fmla="*/ 9 h 121"/>
                <a:gd name="T98" fmla="*/ 53 w 139"/>
                <a:gd name="T99" fmla="*/ 14 h 121"/>
                <a:gd name="T100" fmla="*/ 61 w 139"/>
                <a:gd name="T101" fmla="*/ 14 h 121"/>
                <a:gd name="T102" fmla="*/ 77 w 139"/>
                <a:gd name="T103" fmla="*/ 55 h 121"/>
                <a:gd name="T104" fmla="*/ 117 w 139"/>
                <a:gd name="T105" fmla="*/ 77 h 121"/>
                <a:gd name="T106" fmla="*/ 77 w 139"/>
                <a:gd name="T107" fmla="*/ 84 h 121"/>
                <a:gd name="T108" fmla="*/ 77 w 139"/>
                <a:gd name="T109"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 h="121">
                  <a:moveTo>
                    <a:pt x="0" y="121"/>
                  </a:moveTo>
                  <a:lnTo>
                    <a:pt x="15" y="121"/>
                  </a:lnTo>
                  <a:lnTo>
                    <a:pt x="66" y="121"/>
                  </a:lnTo>
                  <a:lnTo>
                    <a:pt x="72" y="121"/>
                  </a:lnTo>
                  <a:lnTo>
                    <a:pt x="127" y="121"/>
                  </a:lnTo>
                  <a:lnTo>
                    <a:pt x="139" y="121"/>
                  </a:lnTo>
                  <a:lnTo>
                    <a:pt x="139" y="112"/>
                  </a:lnTo>
                  <a:lnTo>
                    <a:pt x="127" y="112"/>
                  </a:lnTo>
                  <a:lnTo>
                    <a:pt x="127" y="40"/>
                  </a:lnTo>
                  <a:lnTo>
                    <a:pt x="72" y="40"/>
                  </a:lnTo>
                  <a:lnTo>
                    <a:pt x="72" y="0"/>
                  </a:lnTo>
                  <a:lnTo>
                    <a:pt x="15" y="0"/>
                  </a:lnTo>
                  <a:lnTo>
                    <a:pt x="15" y="112"/>
                  </a:lnTo>
                  <a:lnTo>
                    <a:pt x="0" y="112"/>
                  </a:lnTo>
                  <a:lnTo>
                    <a:pt x="0" y="121"/>
                  </a:lnTo>
                  <a:lnTo>
                    <a:pt x="0" y="121"/>
                  </a:lnTo>
                  <a:close/>
                  <a:moveTo>
                    <a:pt x="77" y="60"/>
                  </a:moveTo>
                  <a:lnTo>
                    <a:pt x="77" y="60"/>
                  </a:lnTo>
                  <a:lnTo>
                    <a:pt x="117" y="60"/>
                  </a:lnTo>
                  <a:lnTo>
                    <a:pt x="117" y="60"/>
                  </a:lnTo>
                  <a:lnTo>
                    <a:pt x="117" y="66"/>
                  </a:lnTo>
                  <a:lnTo>
                    <a:pt x="117" y="66"/>
                  </a:lnTo>
                  <a:lnTo>
                    <a:pt x="77" y="66"/>
                  </a:lnTo>
                  <a:lnTo>
                    <a:pt x="77" y="66"/>
                  </a:lnTo>
                  <a:lnTo>
                    <a:pt x="77" y="60"/>
                  </a:lnTo>
                  <a:lnTo>
                    <a:pt x="77" y="60"/>
                  </a:lnTo>
                  <a:close/>
                  <a:moveTo>
                    <a:pt x="33" y="95"/>
                  </a:moveTo>
                  <a:lnTo>
                    <a:pt x="33" y="95"/>
                  </a:lnTo>
                  <a:lnTo>
                    <a:pt x="37" y="95"/>
                  </a:lnTo>
                  <a:lnTo>
                    <a:pt x="37" y="95"/>
                  </a:lnTo>
                  <a:lnTo>
                    <a:pt x="37" y="101"/>
                  </a:lnTo>
                  <a:lnTo>
                    <a:pt x="37" y="101"/>
                  </a:lnTo>
                  <a:lnTo>
                    <a:pt x="33" y="101"/>
                  </a:lnTo>
                  <a:lnTo>
                    <a:pt x="33" y="101"/>
                  </a:lnTo>
                  <a:lnTo>
                    <a:pt x="33" y="95"/>
                  </a:lnTo>
                  <a:lnTo>
                    <a:pt x="33" y="95"/>
                  </a:lnTo>
                  <a:close/>
                  <a:moveTo>
                    <a:pt x="24" y="95"/>
                  </a:moveTo>
                  <a:lnTo>
                    <a:pt x="29" y="95"/>
                  </a:lnTo>
                  <a:lnTo>
                    <a:pt x="29" y="101"/>
                  </a:lnTo>
                  <a:lnTo>
                    <a:pt x="24" y="101"/>
                  </a:lnTo>
                  <a:lnTo>
                    <a:pt x="24" y="95"/>
                  </a:lnTo>
                  <a:lnTo>
                    <a:pt x="24" y="95"/>
                  </a:lnTo>
                  <a:close/>
                  <a:moveTo>
                    <a:pt x="40" y="95"/>
                  </a:moveTo>
                  <a:lnTo>
                    <a:pt x="40" y="95"/>
                  </a:lnTo>
                  <a:lnTo>
                    <a:pt x="46" y="95"/>
                  </a:lnTo>
                  <a:lnTo>
                    <a:pt x="46" y="95"/>
                  </a:lnTo>
                  <a:lnTo>
                    <a:pt x="46" y="101"/>
                  </a:lnTo>
                  <a:lnTo>
                    <a:pt x="46" y="101"/>
                  </a:lnTo>
                  <a:lnTo>
                    <a:pt x="40" y="101"/>
                  </a:lnTo>
                  <a:lnTo>
                    <a:pt x="40" y="101"/>
                  </a:lnTo>
                  <a:lnTo>
                    <a:pt x="40" y="95"/>
                  </a:lnTo>
                  <a:lnTo>
                    <a:pt x="40" y="95"/>
                  </a:lnTo>
                  <a:close/>
                  <a:moveTo>
                    <a:pt x="50" y="95"/>
                  </a:moveTo>
                  <a:lnTo>
                    <a:pt x="50" y="95"/>
                  </a:lnTo>
                  <a:lnTo>
                    <a:pt x="53" y="95"/>
                  </a:lnTo>
                  <a:lnTo>
                    <a:pt x="53" y="95"/>
                  </a:lnTo>
                  <a:lnTo>
                    <a:pt x="53" y="101"/>
                  </a:lnTo>
                  <a:lnTo>
                    <a:pt x="53" y="101"/>
                  </a:lnTo>
                  <a:lnTo>
                    <a:pt x="50" y="101"/>
                  </a:lnTo>
                  <a:lnTo>
                    <a:pt x="50" y="101"/>
                  </a:lnTo>
                  <a:lnTo>
                    <a:pt x="50" y="95"/>
                  </a:lnTo>
                  <a:lnTo>
                    <a:pt x="50" y="95"/>
                  </a:lnTo>
                  <a:close/>
                  <a:moveTo>
                    <a:pt x="57" y="95"/>
                  </a:moveTo>
                  <a:lnTo>
                    <a:pt x="61" y="95"/>
                  </a:lnTo>
                  <a:lnTo>
                    <a:pt x="61" y="101"/>
                  </a:lnTo>
                  <a:lnTo>
                    <a:pt x="57" y="101"/>
                  </a:lnTo>
                  <a:lnTo>
                    <a:pt x="57" y="95"/>
                  </a:lnTo>
                  <a:lnTo>
                    <a:pt x="57" y="95"/>
                  </a:lnTo>
                  <a:close/>
                  <a:moveTo>
                    <a:pt x="33" y="24"/>
                  </a:moveTo>
                  <a:lnTo>
                    <a:pt x="33" y="24"/>
                  </a:lnTo>
                  <a:lnTo>
                    <a:pt x="37" y="24"/>
                  </a:lnTo>
                  <a:lnTo>
                    <a:pt x="37" y="24"/>
                  </a:lnTo>
                  <a:lnTo>
                    <a:pt x="37" y="29"/>
                  </a:lnTo>
                  <a:lnTo>
                    <a:pt x="37" y="29"/>
                  </a:lnTo>
                  <a:lnTo>
                    <a:pt x="33" y="29"/>
                  </a:lnTo>
                  <a:lnTo>
                    <a:pt x="33" y="29"/>
                  </a:lnTo>
                  <a:lnTo>
                    <a:pt x="33" y="24"/>
                  </a:lnTo>
                  <a:lnTo>
                    <a:pt x="33" y="24"/>
                  </a:lnTo>
                  <a:close/>
                  <a:moveTo>
                    <a:pt x="24" y="24"/>
                  </a:moveTo>
                  <a:lnTo>
                    <a:pt x="24" y="24"/>
                  </a:lnTo>
                  <a:lnTo>
                    <a:pt x="29" y="24"/>
                  </a:lnTo>
                  <a:lnTo>
                    <a:pt x="29" y="24"/>
                  </a:lnTo>
                  <a:lnTo>
                    <a:pt x="29" y="29"/>
                  </a:lnTo>
                  <a:lnTo>
                    <a:pt x="29" y="29"/>
                  </a:lnTo>
                  <a:lnTo>
                    <a:pt x="24" y="29"/>
                  </a:lnTo>
                  <a:lnTo>
                    <a:pt x="24" y="29"/>
                  </a:lnTo>
                  <a:lnTo>
                    <a:pt x="24" y="24"/>
                  </a:lnTo>
                  <a:lnTo>
                    <a:pt x="24" y="24"/>
                  </a:lnTo>
                  <a:close/>
                  <a:moveTo>
                    <a:pt x="40" y="24"/>
                  </a:moveTo>
                  <a:lnTo>
                    <a:pt x="40" y="24"/>
                  </a:lnTo>
                  <a:lnTo>
                    <a:pt x="46" y="24"/>
                  </a:lnTo>
                  <a:lnTo>
                    <a:pt x="46" y="24"/>
                  </a:lnTo>
                  <a:lnTo>
                    <a:pt x="46" y="29"/>
                  </a:lnTo>
                  <a:lnTo>
                    <a:pt x="46" y="29"/>
                  </a:lnTo>
                  <a:lnTo>
                    <a:pt x="40" y="29"/>
                  </a:lnTo>
                  <a:lnTo>
                    <a:pt x="40" y="29"/>
                  </a:lnTo>
                  <a:lnTo>
                    <a:pt x="40" y="24"/>
                  </a:lnTo>
                  <a:lnTo>
                    <a:pt x="40" y="24"/>
                  </a:lnTo>
                  <a:close/>
                  <a:moveTo>
                    <a:pt x="50" y="24"/>
                  </a:moveTo>
                  <a:lnTo>
                    <a:pt x="50" y="24"/>
                  </a:lnTo>
                  <a:lnTo>
                    <a:pt x="53" y="24"/>
                  </a:lnTo>
                  <a:lnTo>
                    <a:pt x="53" y="24"/>
                  </a:lnTo>
                  <a:lnTo>
                    <a:pt x="53" y="29"/>
                  </a:lnTo>
                  <a:lnTo>
                    <a:pt x="53" y="29"/>
                  </a:lnTo>
                  <a:lnTo>
                    <a:pt x="50" y="29"/>
                  </a:lnTo>
                  <a:lnTo>
                    <a:pt x="50" y="29"/>
                  </a:lnTo>
                  <a:lnTo>
                    <a:pt x="50" y="24"/>
                  </a:lnTo>
                  <a:lnTo>
                    <a:pt x="50" y="24"/>
                  </a:lnTo>
                  <a:close/>
                  <a:moveTo>
                    <a:pt x="57" y="24"/>
                  </a:moveTo>
                  <a:lnTo>
                    <a:pt x="57" y="24"/>
                  </a:lnTo>
                  <a:lnTo>
                    <a:pt x="61" y="24"/>
                  </a:lnTo>
                  <a:lnTo>
                    <a:pt x="61" y="24"/>
                  </a:lnTo>
                  <a:lnTo>
                    <a:pt x="61" y="29"/>
                  </a:lnTo>
                  <a:lnTo>
                    <a:pt x="61" y="29"/>
                  </a:lnTo>
                  <a:lnTo>
                    <a:pt x="57" y="29"/>
                  </a:lnTo>
                  <a:lnTo>
                    <a:pt x="57" y="29"/>
                  </a:lnTo>
                  <a:lnTo>
                    <a:pt x="57" y="24"/>
                  </a:lnTo>
                  <a:lnTo>
                    <a:pt x="57" y="24"/>
                  </a:lnTo>
                  <a:close/>
                  <a:moveTo>
                    <a:pt x="33" y="38"/>
                  </a:moveTo>
                  <a:lnTo>
                    <a:pt x="33" y="38"/>
                  </a:lnTo>
                  <a:lnTo>
                    <a:pt x="37" y="38"/>
                  </a:lnTo>
                  <a:lnTo>
                    <a:pt x="37" y="38"/>
                  </a:lnTo>
                  <a:lnTo>
                    <a:pt x="37" y="44"/>
                  </a:lnTo>
                  <a:lnTo>
                    <a:pt x="37" y="44"/>
                  </a:lnTo>
                  <a:lnTo>
                    <a:pt x="33" y="44"/>
                  </a:lnTo>
                  <a:lnTo>
                    <a:pt x="33" y="44"/>
                  </a:lnTo>
                  <a:lnTo>
                    <a:pt x="33" y="38"/>
                  </a:lnTo>
                  <a:lnTo>
                    <a:pt x="33" y="38"/>
                  </a:lnTo>
                  <a:close/>
                  <a:moveTo>
                    <a:pt x="24" y="38"/>
                  </a:moveTo>
                  <a:lnTo>
                    <a:pt x="24" y="38"/>
                  </a:lnTo>
                  <a:lnTo>
                    <a:pt x="29" y="38"/>
                  </a:lnTo>
                  <a:lnTo>
                    <a:pt x="29" y="38"/>
                  </a:lnTo>
                  <a:lnTo>
                    <a:pt x="29" y="44"/>
                  </a:lnTo>
                  <a:lnTo>
                    <a:pt x="29" y="44"/>
                  </a:lnTo>
                  <a:lnTo>
                    <a:pt x="24" y="44"/>
                  </a:lnTo>
                  <a:lnTo>
                    <a:pt x="24" y="44"/>
                  </a:lnTo>
                  <a:lnTo>
                    <a:pt x="24" y="38"/>
                  </a:lnTo>
                  <a:lnTo>
                    <a:pt x="24" y="38"/>
                  </a:lnTo>
                  <a:close/>
                  <a:moveTo>
                    <a:pt x="40" y="38"/>
                  </a:moveTo>
                  <a:lnTo>
                    <a:pt x="40" y="38"/>
                  </a:lnTo>
                  <a:lnTo>
                    <a:pt x="46" y="38"/>
                  </a:lnTo>
                  <a:lnTo>
                    <a:pt x="46" y="38"/>
                  </a:lnTo>
                  <a:lnTo>
                    <a:pt x="46" y="44"/>
                  </a:lnTo>
                  <a:lnTo>
                    <a:pt x="46" y="44"/>
                  </a:lnTo>
                  <a:lnTo>
                    <a:pt x="40" y="44"/>
                  </a:lnTo>
                  <a:lnTo>
                    <a:pt x="40" y="44"/>
                  </a:lnTo>
                  <a:lnTo>
                    <a:pt x="40" y="38"/>
                  </a:lnTo>
                  <a:lnTo>
                    <a:pt x="40" y="38"/>
                  </a:lnTo>
                  <a:close/>
                  <a:moveTo>
                    <a:pt x="50" y="38"/>
                  </a:moveTo>
                  <a:lnTo>
                    <a:pt x="50" y="38"/>
                  </a:lnTo>
                  <a:lnTo>
                    <a:pt x="53" y="38"/>
                  </a:lnTo>
                  <a:lnTo>
                    <a:pt x="53" y="38"/>
                  </a:lnTo>
                  <a:lnTo>
                    <a:pt x="53" y="44"/>
                  </a:lnTo>
                  <a:lnTo>
                    <a:pt x="53" y="44"/>
                  </a:lnTo>
                  <a:lnTo>
                    <a:pt x="50" y="44"/>
                  </a:lnTo>
                  <a:lnTo>
                    <a:pt x="50" y="44"/>
                  </a:lnTo>
                  <a:lnTo>
                    <a:pt x="50" y="38"/>
                  </a:lnTo>
                  <a:lnTo>
                    <a:pt x="50" y="38"/>
                  </a:lnTo>
                  <a:close/>
                  <a:moveTo>
                    <a:pt x="57" y="38"/>
                  </a:moveTo>
                  <a:lnTo>
                    <a:pt x="57" y="38"/>
                  </a:lnTo>
                  <a:lnTo>
                    <a:pt x="61" y="38"/>
                  </a:lnTo>
                  <a:lnTo>
                    <a:pt x="61" y="38"/>
                  </a:lnTo>
                  <a:lnTo>
                    <a:pt x="61" y="44"/>
                  </a:lnTo>
                  <a:lnTo>
                    <a:pt x="61" y="44"/>
                  </a:lnTo>
                  <a:lnTo>
                    <a:pt x="57" y="44"/>
                  </a:lnTo>
                  <a:lnTo>
                    <a:pt x="57" y="44"/>
                  </a:lnTo>
                  <a:lnTo>
                    <a:pt x="57" y="38"/>
                  </a:lnTo>
                  <a:lnTo>
                    <a:pt x="57" y="38"/>
                  </a:lnTo>
                  <a:close/>
                  <a:moveTo>
                    <a:pt x="33" y="51"/>
                  </a:moveTo>
                  <a:lnTo>
                    <a:pt x="33" y="51"/>
                  </a:lnTo>
                  <a:lnTo>
                    <a:pt x="37" y="51"/>
                  </a:lnTo>
                  <a:lnTo>
                    <a:pt x="37" y="51"/>
                  </a:lnTo>
                  <a:lnTo>
                    <a:pt x="37" y="58"/>
                  </a:lnTo>
                  <a:lnTo>
                    <a:pt x="37" y="58"/>
                  </a:lnTo>
                  <a:lnTo>
                    <a:pt x="33" y="58"/>
                  </a:lnTo>
                  <a:lnTo>
                    <a:pt x="33" y="58"/>
                  </a:lnTo>
                  <a:lnTo>
                    <a:pt x="33" y="51"/>
                  </a:lnTo>
                  <a:lnTo>
                    <a:pt x="33" y="51"/>
                  </a:lnTo>
                  <a:close/>
                  <a:moveTo>
                    <a:pt x="24" y="51"/>
                  </a:moveTo>
                  <a:lnTo>
                    <a:pt x="24" y="51"/>
                  </a:lnTo>
                  <a:lnTo>
                    <a:pt x="29" y="51"/>
                  </a:lnTo>
                  <a:lnTo>
                    <a:pt x="29" y="51"/>
                  </a:lnTo>
                  <a:lnTo>
                    <a:pt x="29" y="58"/>
                  </a:lnTo>
                  <a:lnTo>
                    <a:pt x="29" y="58"/>
                  </a:lnTo>
                  <a:lnTo>
                    <a:pt x="24" y="58"/>
                  </a:lnTo>
                  <a:lnTo>
                    <a:pt x="24" y="58"/>
                  </a:lnTo>
                  <a:lnTo>
                    <a:pt x="24" y="51"/>
                  </a:lnTo>
                  <a:lnTo>
                    <a:pt x="24" y="51"/>
                  </a:lnTo>
                  <a:close/>
                  <a:moveTo>
                    <a:pt x="40" y="51"/>
                  </a:moveTo>
                  <a:lnTo>
                    <a:pt x="40" y="51"/>
                  </a:lnTo>
                  <a:lnTo>
                    <a:pt x="46" y="51"/>
                  </a:lnTo>
                  <a:lnTo>
                    <a:pt x="46" y="51"/>
                  </a:lnTo>
                  <a:lnTo>
                    <a:pt x="46" y="58"/>
                  </a:lnTo>
                  <a:lnTo>
                    <a:pt x="46" y="58"/>
                  </a:lnTo>
                  <a:lnTo>
                    <a:pt x="40" y="58"/>
                  </a:lnTo>
                  <a:lnTo>
                    <a:pt x="40" y="58"/>
                  </a:lnTo>
                  <a:lnTo>
                    <a:pt x="40" y="51"/>
                  </a:lnTo>
                  <a:lnTo>
                    <a:pt x="40" y="51"/>
                  </a:lnTo>
                  <a:close/>
                  <a:moveTo>
                    <a:pt x="50" y="51"/>
                  </a:moveTo>
                  <a:lnTo>
                    <a:pt x="50" y="51"/>
                  </a:lnTo>
                  <a:lnTo>
                    <a:pt x="53" y="51"/>
                  </a:lnTo>
                  <a:lnTo>
                    <a:pt x="53" y="51"/>
                  </a:lnTo>
                  <a:lnTo>
                    <a:pt x="53" y="58"/>
                  </a:lnTo>
                  <a:lnTo>
                    <a:pt x="53" y="58"/>
                  </a:lnTo>
                  <a:lnTo>
                    <a:pt x="50" y="58"/>
                  </a:lnTo>
                  <a:lnTo>
                    <a:pt x="50" y="58"/>
                  </a:lnTo>
                  <a:lnTo>
                    <a:pt x="50" y="51"/>
                  </a:lnTo>
                  <a:lnTo>
                    <a:pt x="50" y="51"/>
                  </a:lnTo>
                  <a:close/>
                  <a:moveTo>
                    <a:pt x="57" y="51"/>
                  </a:moveTo>
                  <a:lnTo>
                    <a:pt x="57" y="51"/>
                  </a:lnTo>
                  <a:lnTo>
                    <a:pt x="61" y="51"/>
                  </a:lnTo>
                  <a:lnTo>
                    <a:pt x="61" y="51"/>
                  </a:lnTo>
                  <a:lnTo>
                    <a:pt x="61" y="58"/>
                  </a:lnTo>
                  <a:lnTo>
                    <a:pt x="61" y="58"/>
                  </a:lnTo>
                  <a:lnTo>
                    <a:pt x="57" y="58"/>
                  </a:lnTo>
                  <a:lnTo>
                    <a:pt x="57" y="58"/>
                  </a:lnTo>
                  <a:lnTo>
                    <a:pt x="57" y="51"/>
                  </a:lnTo>
                  <a:lnTo>
                    <a:pt x="57" y="51"/>
                  </a:lnTo>
                  <a:close/>
                  <a:moveTo>
                    <a:pt x="33" y="66"/>
                  </a:moveTo>
                  <a:lnTo>
                    <a:pt x="33" y="66"/>
                  </a:lnTo>
                  <a:lnTo>
                    <a:pt x="37" y="66"/>
                  </a:lnTo>
                  <a:lnTo>
                    <a:pt x="37" y="66"/>
                  </a:lnTo>
                  <a:lnTo>
                    <a:pt x="37" y="71"/>
                  </a:lnTo>
                  <a:lnTo>
                    <a:pt x="37" y="71"/>
                  </a:lnTo>
                  <a:lnTo>
                    <a:pt x="33" y="71"/>
                  </a:lnTo>
                  <a:lnTo>
                    <a:pt x="33" y="71"/>
                  </a:lnTo>
                  <a:lnTo>
                    <a:pt x="33" y="66"/>
                  </a:lnTo>
                  <a:lnTo>
                    <a:pt x="33" y="66"/>
                  </a:lnTo>
                  <a:close/>
                  <a:moveTo>
                    <a:pt x="24" y="66"/>
                  </a:moveTo>
                  <a:lnTo>
                    <a:pt x="24" y="66"/>
                  </a:lnTo>
                  <a:lnTo>
                    <a:pt x="29" y="66"/>
                  </a:lnTo>
                  <a:lnTo>
                    <a:pt x="29" y="66"/>
                  </a:lnTo>
                  <a:lnTo>
                    <a:pt x="29" y="71"/>
                  </a:lnTo>
                  <a:lnTo>
                    <a:pt x="29" y="71"/>
                  </a:lnTo>
                  <a:lnTo>
                    <a:pt x="24" y="71"/>
                  </a:lnTo>
                  <a:lnTo>
                    <a:pt x="24" y="71"/>
                  </a:lnTo>
                  <a:lnTo>
                    <a:pt x="24" y="66"/>
                  </a:lnTo>
                  <a:lnTo>
                    <a:pt x="24" y="66"/>
                  </a:lnTo>
                  <a:close/>
                  <a:moveTo>
                    <a:pt x="40" y="66"/>
                  </a:moveTo>
                  <a:lnTo>
                    <a:pt x="40" y="66"/>
                  </a:lnTo>
                  <a:lnTo>
                    <a:pt x="46" y="66"/>
                  </a:lnTo>
                  <a:lnTo>
                    <a:pt x="46" y="66"/>
                  </a:lnTo>
                  <a:lnTo>
                    <a:pt x="46" y="71"/>
                  </a:lnTo>
                  <a:lnTo>
                    <a:pt x="46" y="71"/>
                  </a:lnTo>
                  <a:lnTo>
                    <a:pt x="40" y="71"/>
                  </a:lnTo>
                  <a:lnTo>
                    <a:pt x="40" y="71"/>
                  </a:lnTo>
                  <a:lnTo>
                    <a:pt x="40" y="66"/>
                  </a:lnTo>
                  <a:lnTo>
                    <a:pt x="40" y="66"/>
                  </a:lnTo>
                  <a:close/>
                  <a:moveTo>
                    <a:pt x="50" y="66"/>
                  </a:moveTo>
                  <a:lnTo>
                    <a:pt x="50" y="66"/>
                  </a:lnTo>
                  <a:lnTo>
                    <a:pt x="53" y="66"/>
                  </a:lnTo>
                  <a:lnTo>
                    <a:pt x="53" y="66"/>
                  </a:lnTo>
                  <a:lnTo>
                    <a:pt x="53" y="71"/>
                  </a:lnTo>
                  <a:lnTo>
                    <a:pt x="53" y="71"/>
                  </a:lnTo>
                  <a:lnTo>
                    <a:pt x="50" y="71"/>
                  </a:lnTo>
                  <a:lnTo>
                    <a:pt x="50" y="71"/>
                  </a:lnTo>
                  <a:lnTo>
                    <a:pt x="50" y="66"/>
                  </a:lnTo>
                  <a:lnTo>
                    <a:pt x="50" y="66"/>
                  </a:lnTo>
                  <a:close/>
                  <a:moveTo>
                    <a:pt x="57" y="66"/>
                  </a:moveTo>
                  <a:lnTo>
                    <a:pt x="57" y="66"/>
                  </a:lnTo>
                  <a:lnTo>
                    <a:pt x="61" y="66"/>
                  </a:lnTo>
                  <a:lnTo>
                    <a:pt x="61" y="66"/>
                  </a:lnTo>
                  <a:lnTo>
                    <a:pt x="61" y="71"/>
                  </a:lnTo>
                  <a:lnTo>
                    <a:pt x="61" y="71"/>
                  </a:lnTo>
                  <a:lnTo>
                    <a:pt x="57" y="71"/>
                  </a:lnTo>
                  <a:lnTo>
                    <a:pt x="57" y="71"/>
                  </a:lnTo>
                  <a:lnTo>
                    <a:pt x="57" y="66"/>
                  </a:lnTo>
                  <a:lnTo>
                    <a:pt x="57" y="66"/>
                  </a:lnTo>
                  <a:close/>
                  <a:moveTo>
                    <a:pt x="33" y="80"/>
                  </a:moveTo>
                  <a:lnTo>
                    <a:pt x="33" y="80"/>
                  </a:lnTo>
                  <a:lnTo>
                    <a:pt x="37" y="80"/>
                  </a:lnTo>
                  <a:lnTo>
                    <a:pt x="37" y="80"/>
                  </a:lnTo>
                  <a:lnTo>
                    <a:pt x="37" y="86"/>
                  </a:lnTo>
                  <a:lnTo>
                    <a:pt x="37" y="86"/>
                  </a:lnTo>
                  <a:lnTo>
                    <a:pt x="33" y="86"/>
                  </a:lnTo>
                  <a:lnTo>
                    <a:pt x="33" y="86"/>
                  </a:lnTo>
                  <a:lnTo>
                    <a:pt x="33" y="80"/>
                  </a:lnTo>
                  <a:lnTo>
                    <a:pt x="33" y="80"/>
                  </a:lnTo>
                  <a:close/>
                  <a:moveTo>
                    <a:pt x="24" y="80"/>
                  </a:moveTo>
                  <a:lnTo>
                    <a:pt x="24" y="80"/>
                  </a:lnTo>
                  <a:lnTo>
                    <a:pt x="29" y="80"/>
                  </a:lnTo>
                  <a:lnTo>
                    <a:pt x="29" y="80"/>
                  </a:lnTo>
                  <a:lnTo>
                    <a:pt x="29" y="86"/>
                  </a:lnTo>
                  <a:lnTo>
                    <a:pt x="29" y="86"/>
                  </a:lnTo>
                  <a:lnTo>
                    <a:pt x="24" y="86"/>
                  </a:lnTo>
                  <a:lnTo>
                    <a:pt x="24" y="86"/>
                  </a:lnTo>
                  <a:lnTo>
                    <a:pt x="24" y="80"/>
                  </a:lnTo>
                  <a:lnTo>
                    <a:pt x="24" y="80"/>
                  </a:lnTo>
                  <a:close/>
                  <a:moveTo>
                    <a:pt x="40" y="80"/>
                  </a:moveTo>
                  <a:lnTo>
                    <a:pt x="40" y="80"/>
                  </a:lnTo>
                  <a:lnTo>
                    <a:pt x="46" y="80"/>
                  </a:lnTo>
                  <a:lnTo>
                    <a:pt x="46" y="80"/>
                  </a:lnTo>
                  <a:lnTo>
                    <a:pt x="46" y="86"/>
                  </a:lnTo>
                  <a:lnTo>
                    <a:pt x="46" y="86"/>
                  </a:lnTo>
                  <a:lnTo>
                    <a:pt x="40" y="86"/>
                  </a:lnTo>
                  <a:lnTo>
                    <a:pt x="40" y="86"/>
                  </a:lnTo>
                  <a:lnTo>
                    <a:pt x="40" y="80"/>
                  </a:lnTo>
                  <a:lnTo>
                    <a:pt x="40" y="80"/>
                  </a:lnTo>
                  <a:close/>
                  <a:moveTo>
                    <a:pt x="50" y="80"/>
                  </a:moveTo>
                  <a:lnTo>
                    <a:pt x="50" y="80"/>
                  </a:lnTo>
                  <a:lnTo>
                    <a:pt x="53" y="80"/>
                  </a:lnTo>
                  <a:lnTo>
                    <a:pt x="53" y="80"/>
                  </a:lnTo>
                  <a:lnTo>
                    <a:pt x="53" y="86"/>
                  </a:lnTo>
                  <a:lnTo>
                    <a:pt x="53" y="86"/>
                  </a:lnTo>
                  <a:lnTo>
                    <a:pt x="50" y="86"/>
                  </a:lnTo>
                  <a:lnTo>
                    <a:pt x="50" y="86"/>
                  </a:lnTo>
                  <a:lnTo>
                    <a:pt x="50" y="80"/>
                  </a:lnTo>
                  <a:lnTo>
                    <a:pt x="50" y="80"/>
                  </a:lnTo>
                  <a:close/>
                  <a:moveTo>
                    <a:pt x="57" y="80"/>
                  </a:moveTo>
                  <a:lnTo>
                    <a:pt x="57" y="80"/>
                  </a:lnTo>
                  <a:lnTo>
                    <a:pt x="61" y="80"/>
                  </a:lnTo>
                  <a:lnTo>
                    <a:pt x="61" y="80"/>
                  </a:lnTo>
                  <a:lnTo>
                    <a:pt x="61" y="86"/>
                  </a:lnTo>
                  <a:lnTo>
                    <a:pt x="61" y="86"/>
                  </a:lnTo>
                  <a:lnTo>
                    <a:pt x="57" y="86"/>
                  </a:lnTo>
                  <a:lnTo>
                    <a:pt x="57" y="86"/>
                  </a:lnTo>
                  <a:lnTo>
                    <a:pt x="57" y="80"/>
                  </a:lnTo>
                  <a:lnTo>
                    <a:pt x="57" y="80"/>
                  </a:lnTo>
                  <a:close/>
                  <a:moveTo>
                    <a:pt x="33" y="9"/>
                  </a:moveTo>
                  <a:lnTo>
                    <a:pt x="33" y="9"/>
                  </a:lnTo>
                  <a:lnTo>
                    <a:pt x="37" y="9"/>
                  </a:lnTo>
                  <a:lnTo>
                    <a:pt x="37" y="9"/>
                  </a:lnTo>
                  <a:lnTo>
                    <a:pt x="37" y="14"/>
                  </a:lnTo>
                  <a:lnTo>
                    <a:pt x="37" y="14"/>
                  </a:lnTo>
                  <a:lnTo>
                    <a:pt x="33" y="14"/>
                  </a:lnTo>
                  <a:lnTo>
                    <a:pt x="33" y="14"/>
                  </a:lnTo>
                  <a:lnTo>
                    <a:pt x="33" y="9"/>
                  </a:lnTo>
                  <a:lnTo>
                    <a:pt x="33" y="9"/>
                  </a:lnTo>
                  <a:close/>
                  <a:moveTo>
                    <a:pt x="24" y="9"/>
                  </a:moveTo>
                  <a:lnTo>
                    <a:pt x="29" y="9"/>
                  </a:lnTo>
                  <a:lnTo>
                    <a:pt x="29" y="14"/>
                  </a:lnTo>
                  <a:lnTo>
                    <a:pt x="24" y="14"/>
                  </a:lnTo>
                  <a:lnTo>
                    <a:pt x="24" y="9"/>
                  </a:lnTo>
                  <a:lnTo>
                    <a:pt x="24" y="9"/>
                  </a:lnTo>
                  <a:close/>
                  <a:moveTo>
                    <a:pt x="40" y="9"/>
                  </a:moveTo>
                  <a:lnTo>
                    <a:pt x="40" y="9"/>
                  </a:lnTo>
                  <a:lnTo>
                    <a:pt x="46" y="9"/>
                  </a:lnTo>
                  <a:lnTo>
                    <a:pt x="46" y="9"/>
                  </a:lnTo>
                  <a:lnTo>
                    <a:pt x="46" y="14"/>
                  </a:lnTo>
                  <a:lnTo>
                    <a:pt x="46" y="14"/>
                  </a:lnTo>
                  <a:lnTo>
                    <a:pt x="40" y="14"/>
                  </a:lnTo>
                  <a:lnTo>
                    <a:pt x="40" y="14"/>
                  </a:lnTo>
                  <a:lnTo>
                    <a:pt x="40" y="9"/>
                  </a:lnTo>
                  <a:lnTo>
                    <a:pt x="40" y="9"/>
                  </a:lnTo>
                  <a:close/>
                  <a:moveTo>
                    <a:pt x="50" y="9"/>
                  </a:moveTo>
                  <a:lnTo>
                    <a:pt x="50" y="9"/>
                  </a:lnTo>
                  <a:lnTo>
                    <a:pt x="53" y="9"/>
                  </a:lnTo>
                  <a:lnTo>
                    <a:pt x="53" y="9"/>
                  </a:lnTo>
                  <a:lnTo>
                    <a:pt x="53" y="14"/>
                  </a:lnTo>
                  <a:lnTo>
                    <a:pt x="53" y="14"/>
                  </a:lnTo>
                  <a:lnTo>
                    <a:pt x="50" y="14"/>
                  </a:lnTo>
                  <a:lnTo>
                    <a:pt x="50" y="14"/>
                  </a:lnTo>
                  <a:lnTo>
                    <a:pt x="50" y="9"/>
                  </a:lnTo>
                  <a:lnTo>
                    <a:pt x="50" y="9"/>
                  </a:lnTo>
                  <a:close/>
                  <a:moveTo>
                    <a:pt x="57" y="9"/>
                  </a:moveTo>
                  <a:lnTo>
                    <a:pt x="61" y="9"/>
                  </a:lnTo>
                  <a:lnTo>
                    <a:pt x="61" y="14"/>
                  </a:lnTo>
                  <a:lnTo>
                    <a:pt x="57" y="14"/>
                  </a:lnTo>
                  <a:lnTo>
                    <a:pt x="57" y="9"/>
                  </a:lnTo>
                  <a:lnTo>
                    <a:pt x="57" y="9"/>
                  </a:lnTo>
                  <a:close/>
                  <a:moveTo>
                    <a:pt x="77" y="49"/>
                  </a:moveTo>
                  <a:lnTo>
                    <a:pt x="117" y="49"/>
                  </a:lnTo>
                  <a:lnTo>
                    <a:pt x="117" y="55"/>
                  </a:lnTo>
                  <a:lnTo>
                    <a:pt x="77" y="55"/>
                  </a:lnTo>
                  <a:lnTo>
                    <a:pt x="77" y="49"/>
                  </a:lnTo>
                  <a:lnTo>
                    <a:pt x="77" y="49"/>
                  </a:lnTo>
                  <a:close/>
                  <a:moveTo>
                    <a:pt x="77" y="71"/>
                  </a:moveTo>
                  <a:lnTo>
                    <a:pt x="77" y="71"/>
                  </a:lnTo>
                  <a:lnTo>
                    <a:pt x="117" y="71"/>
                  </a:lnTo>
                  <a:lnTo>
                    <a:pt x="117" y="71"/>
                  </a:lnTo>
                  <a:lnTo>
                    <a:pt x="117" y="77"/>
                  </a:lnTo>
                  <a:lnTo>
                    <a:pt x="117" y="77"/>
                  </a:lnTo>
                  <a:lnTo>
                    <a:pt x="77" y="77"/>
                  </a:lnTo>
                  <a:lnTo>
                    <a:pt x="77" y="77"/>
                  </a:lnTo>
                  <a:lnTo>
                    <a:pt x="77" y="71"/>
                  </a:lnTo>
                  <a:lnTo>
                    <a:pt x="77" y="71"/>
                  </a:lnTo>
                  <a:close/>
                  <a:moveTo>
                    <a:pt x="77" y="84"/>
                  </a:moveTo>
                  <a:lnTo>
                    <a:pt x="77" y="84"/>
                  </a:lnTo>
                  <a:lnTo>
                    <a:pt x="117" y="84"/>
                  </a:lnTo>
                  <a:lnTo>
                    <a:pt x="117" y="84"/>
                  </a:lnTo>
                  <a:lnTo>
                    <a:pt x="117" y="90"/>
                  </a:lnTo>
                  <a:lnTo>
                    <a:pt x="117" y="90"/>
                  </a:lnTo>
                  <a:lnTo>
                    <a:pt x="77" y="90"/>
                  </a:lnTo>
                  <a:lnTo>
                    <a:pt x="77" y="90"/>
                  </a:lnTo>
                  <a:lnTo>
                    <a:pt x="77" y="84"/>
                  </a:lnTo>
                  <a:lnTo>
                    <a:pt x="77" y="84"/>
                  </a:lnTo>
                  <a:close/>
                  <a:moveTo>
                    <a:pt x="77" y="95"/>
                  </a:moveTo>
                  <a:lnTo>
                    <a:pt x="117" y="95"/>
                  </a:lnTo>
                  <a:lnTo>
                    <a:pt x="117" y="101"/>
                  </a:lnTo>
                  <a:lnTo>
                    <a:pt x="77" y="101"/>
                  </a:lnTo>
                  <a:lnTo>
                    <a:pt x="77" y="95"/>
                  </a:lnTo>
                  <a:close/>
                </a:path>
              </a:pathLst>
            </a:custGeom>
            <a:solidFill>
              <a:schemeClr val="bg1"/>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 name="矩形 41"/>
            <p:cNvSpPr/>
            <p:nvPr/>
          </p:nvSpPr>
          <p:spPr>
            <a:xfrm>
              <a:off x="2698368" y="5518798"/>
              <a:ext cx="569923" cy="5744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03</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sp>
        <p:nvSpPr>
          <p:cNvPr id="45" name="矩形 44"/>
          <p:cNvSpPr/>
          <p:nvPr/>
        </p:nvSpPr>
        <p:spPr>
          <a:xfrm>
            <a:off x="1613194" y="1691306"/>
            <a:ext cx="5503228" cy="459105"/>
          </a:xfrm>
          <a:prstGeom prst="rect">
            <a:avLst/>
          </a:prstGeom>
        </p:spPr>
        <p:txBody>
          <a:bodyPr wrap="square" lIns="91424" tIns="45713" rIns="91424" bIns="45713">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ea"/>
                <a:sym typeface="Arial" panose="020B0604020202020204" pitchFamily="34" charset="0"/>
              </a:rPr>
              <a:t>3</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ea"/>
                <a:sym typeface="Arial" panose="020B0604020202020204" pitchFamily="34" charset="0"/>
              </a:rPr>
              <a:t>）把从原型评价中获得的信息编写成文档</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ea"/>
              <a:sym typeface="Arial" panose="020B0604020202020204" pitchFamily="34" charset="0"/>
            </a:endParaRPr>
          </a:p>
        </p:txBody>
      </p:sp>
      <p:sp>
        <p:nvSpPr>
          <p:cNvPr id="46" name="矩形 45"/>
          <p:cNvSpPr/>
          <p:nvPr/>
        </p:nvSpPr>
        <p:spPr>
          <a:xfrm>
            <a:off x="2246811" y="2489101"/>
            <a:ext cx="9246689" cy="759988"/>
          </a:xfrm>
          <a:prstGeom prst="rect">
            <a:avLst/>
          </a:prstGeom>
          <a:solidFill>
            <a:schemeClr val="bg1"/>
          </a:solidFill>
          <a:ln>
            <a:solidFill>
              <a:schemeClr val="accent2"/>
            </a:solidFill>
          </a:ln>
        </p:spPr>
        <p:txBody>
          <a:bodyPr wrap="square" lIns="91424" tIns="45713" rIns="91424" bIns="45713" anchor="ctr" anchorCtr="0">
            <a:noAutofit/>
          </a:bodyPr>
          <a:lstStyle/>
          <a:p>
            <a:pPr defTabSz="5334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对于一个水平原型，用所收集的信息精化软件需求规格说明中的需求</a:t>
            </a:r>
            <a:endParaRPr lang="zh-CN" altLang="en-US" sz="2000" b="1" dirty="0">
              <a:latin typeface="宋体" panose="02010600030101010101" pitchFamily="2" charset="-122"/>
              <a:ea typeface="宋体" panose="02010600030101010101" pitchFamily="2" charset="-122"/>
            </a:endParaRPr>
          </a:p>
        </p:txBody>
      </p:sp>
      <p:sp>
        <p:nvSpPr>
          <p:cNvPr id="47" name="矩形 46"/>
          <p:cNvSpPr/>
          <p:nvPr/>
        </p:nvSpPr>
        <p:spPr>
          <a:xfrm>
            <a:off x="2246812" y="3379716"/>
            <a:ext cx="9246688" cy="792481"/>
          </a:xfrm>
          <a:prstGeom prst="rect">
            <a:avLst/>
          </a:prstGeom>
          <a:solidFill>
            <a:schemeClr val="bg1"/>
          </a:solidFill>
          <a:ln>
            <a:solidFill>
              <a:schemeClr val="accent6"/>
            </a:solidFill>
          </a:ln>
        </p:spPr>
        <p:txBody>
          <a:bodyPr wrap="square" lIns="91424" tIns="45713" rIns="91424" bIns="45713" anchor="ctr" anchorCtr="0">
            <a:noAutofit/>
          </a:bodyPr>
          <a:lstStyle/>
          <a:p>
            <a:pPr defTabSz="5334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没有用户参与决策，分析者就必须不断地回溯，将造成不必要的时间浪费</a:t>
            </a:r>
            <a:endParaRPr lang="zh-CN" altLang="en-US" sz="2000" b="1" dirty="0">
              <a:latin typeface="宋体" panose="02010600030101010101" pitchFamily="2" charset="-122"/>
              <a:ea typeface="宋体" panose="02010600030101010101" pitchFamily="2" charset="-122"/>
            </a:endParaRPr>
          </a:p>
        </p:txBody>
      </p:sp>
      <p:sp>
        <p:nvSpPr>
          <p:cNvPr id="48" name="矩形 47"/>
          <p:cNvSpPr/>
          <p:nvPr/>
        </p:nvSpPr>
        <p:spPr>
          <a:xfrm>
            <a:off x="2269762" y="4276700"/>
            <a:ext cx="9223738" cy="896983"/>
          </a:xfrm>
          <a:prstGeom prst="rect">
            <a:avLst/>
          </a:prstGeom>
          <a:solidFill>
            <a:schemeClr val="bg1"/>
          </a:solidFill>
          <a:ln>
            <a:solidFill>
              <a:srgbClr val="7030A0"/>
            </a:solidFill>
          </a:ln>
        </p:spPr>
        <p:txBody>
          <a:bodyPr wrap="square" lIns="91424" tIns="45713" rIns="91424" bIns="45713" anchor="ctr" anchorCtr="0">
            <a:noAutofit/>
          </a:bodyPr>
          <a:lstStyle/>
          <a:p>
            <a:pPr defTabSz="5334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如果原型评价得出一些用户界面设计的决策或者特定交互技术的选择，那么把这些结论和你如何实现都记录下来</a:t>
            </a:r>
            <a:endParaRPr lang="zh-CN" altLang="en-US" sz="2000" b="1" dirty="0">
              <a:latin typeface="宋体" panose="02010600030101010101" pitchFamily="2" charset="-122"/>
              <a:ea typeface="宋体" panose="02010600030101010101" pitchFamily="2" charset="-122"/>
            </a:endParaRPr>
          </a:p>
        </p:txBody>
      </p:sp>
      <p:grpSp>
        <p:nvGrpSpPr>
          <p:cNvPr id="28" name="组合 27"/>
          <p:cNvGrpSpPr/>
          <p:nvPr/>
        </p:nvGrpSpPr>
        <p:grpSpPr>
          <a:xfrm>
            <a:off x="695325" y="5259061"/>
            <a:ext cx="10795000" cy="784194"/>
            <a:chOff x="1984448" y="4798718"/>
            <a:chExt cx="8784850" cy="577407"/>
          </a:xfrm>
        </p:grpSpPr>
        <p:sp>
          <p:nvSpPr>
            <p:cNvPr id="29" name="矩形 28"/>
            <p:cNvSpPr/>
            <p:nvPr/>
          </p:nvSpPr>
          <p:spPr>
            <a:xfrm>
              <a:off x="1984448" y="4798718"/>
              <a:ext cx="8784850" cy="574498"/>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0" name="Freeform 471"/>
            <p:cNvSpPr>
              <a:spLocks noEditPoints="1"/>
            </p:cNvSpPr>
            <p:nvPr/>
          </p:nvSpPr>
          <p:spPr bwMode="auto">
            <a:xfrm>
              <a:off x="2139198" y="4927072"/>
              <a:ext cx="438166" cy="367112"/>
            </a:xfrm>
            <a:custGeom>
              <a:avLst/>
              <a:gdLst>
                <a:gd name="T0" fmla="*/ 139 w 148"/>
                <a:gd name="T1" fmla="*/ 0 h 124"/>
                <a:gd name="T2" fmla="*/ 148 w 148"/>
                <a:gd name="T3" fmla="*/ 5 h 124"/>
                <a:gd name="T4" fmla="*/ 148 w 148"/>
                <a:gd name="T5" fmla="*/ 18 h 124"/>
                <a:gd name="T6" fmla="*/ 148 w 148"/>
                <a:gd name="T7" fmla="*/ 86 h 124"/>
                <a:gd name="T8" fmla="*/ 147 w 148"/>
                <a:gd name="T9" fmla="*/ 91 h 124"/>
                <a:gd name="T10" fmla="*/ 128 w 148"/>
                <a:gd name="T11" fmla="*/ 95 h 124"/>
                <a:gd name="T12" fmla="*/ 134 w 148"/>
                <a:gd name="T13" fmla="*/ 86 h 124"/>
                <a:gd name="T14" fmla="*/ 134 w 148"/>
                <a:gd name="T15" fmla="*/ 14 h 124"/>
                <a:gd name="T16" fmla="*/ 130 w 148"/>
                <a:gd name="T17" fmla="*/ 9 h 124"/>
                <a:gd name="T18" fmla="*/ 42 w 148"/>
                <a:gd name="T19" fmla="*/ 9 h 124"/>
                <a:gd name="T20" fmla="*/ 33 w 148"/>
                <a:gd name="T21" fmla="*/ 51 h 124"/>
                <a:gd name="T22" fmla="*/ 33 w 148"/>
                <a:gd name="T23" fmla="*/ 35 h 124"/>
                <a:gd name="T24" fmla="*/ 31 w 148"/>
                <a:gd name="T25" fmla="*/ 33 h 124"/>
                <a:gd name="T26" fmla="*/ 27 w 148"/>
                <a:gd name="T27" fmla="*/ 51 h 124"/>
                <a:gd name="T28" fmla="*/ 24 w 148"/>
                <a:gd name="T29" fmla="*/ 9 h 124"/>
                <a:gd name="T30" fmla="*/ 29 w 148"/>
                <a:gd name="T31" fmla="*/ 0 h 124"/>
                <a:gd name="T32" fmla="*/ 47 w 148"/>
                <a:gd name="T33" fmla="*/ 0 h 124"/>
                <a:gd name="T34" fmla="*/ 132 w 148"/>
                <a:gd name="T35" fmla="*/ 0 h 124"/>
                <a:gd name="T36" fmla="*/ 9 w 148"/>
                <a:gd name="T37" fmla="*/ 112 h 124"/>
                <a:gd name="T38" fmla="*/ 38 w 148"/>
                <a:gd name="T39" fmla="*/ 112 h 124"/>
                <a:gd name="T40" fmla="*/ 2 w 148"/>
                <a:gd name="T41" fmla="*/ 69 h 124"/>
                <a:gd name="T42" fmla="*/ 0 w 148"/>
                <a:gd name="T43" fmla="*/ 79 h 124"/>
                <a:gd name="T44" fmla="*/ 33 w 148"/>
                <a:gd name="T45" fmla="*/ 110 h 124"/>
                <a:gd name="T46" fmla="*/ 36 w 148"/>
                <a:gd name="T47" fmla="*/ 99 h 124"/>
                <a:gd name="T48" fmla="*/ 35 w 148"/>
                <a:gd name="T49" fmla="*/ 88 h 124"/>
                <a:gd name="T50" fmla="*/ 27 w 148"/>
                <a:gd name="T51" fmla="*/ 57 h 124"/>
                <a:gd name="T52" fmla="*/ 25 w 148"/>
                <a:gd name="T53" fmla="*/ 73 h 124"/>
                <a:gd name="T54" fmla="*/ 16 w 148"/>
                <a:gd name="T55" fmla="*/ 53 h 124"/>
                <a:gd name="T56" fmla="*/ 125 w 148"/>
                <a:gd name="T57" fmla="*/ 106 h 124"/>
                <a:gd name="T58" fmla="*/ 126 w 148"/>
                <a:gd name="T59" fmla="*/ 115 h 124"/>
                <a:gd name="T60" fmla="*/ 103 w 148"/>
                <a:gd name="T61" fmla="*/ 40 h 124"/>
                <a:gd name="T62" fmla="*/ 97 w 148"/>
                <a:gd name="T63" fmla="*/ 40 h 124"/>
                <a:gd name="T64" fmla="*/ 93 w 148"/>
                <a:gd name="T65" fmla="*/ 75 h 124"/>
                <a:gd name="T66" fmla="*/ 88 w 148"/>
                <a:gd name="T67" fmla="*/ 68 h 124"/>
                <a:gd name="T68" fmla="*/ 93 w 148"/>
                <a:gd name="T69" fmla="*/ 101 h 124"/>
                <a:gd name="T70" fmla="*/ 117 w 148"/>
                <a:gd name="T71" fmla="*/ 104 h 124"/>
                <a:gd name="T72" fmla="*/ 125 w 148"/>
                <a:gd name="T73" fmla="*/ 75 h 124"/>
                <a:gd name="T74" fmla="*/ 121 w 148"/>
                <a:gd name="T75" fmla="*/ 73 h 124"/>
                <a:gd name="T76" fmla="*/ 117 w 148"/>
                <a:gd name="T77" fmla="*/ 68 h 124"/>
                <a:gd name="T78" fmla="*/ 114 w 148"/>
                <a:gd name="T79" fmla="*/ 69 h 124"/>
                <a:gd name="T80" fmla="*/ 114 w 148"/>
                <a:gd name="T81" fmla="*/ 62 h 124"/>
                <a:gd name="T82" fmla="*/ 106 w 148"/>
                <a:gd name="T83" fmla="*/ 66 h 124"/>
                <a:gd name="T84" fmla="*/ 104 w 148"/>
                <a:gd name="T85" fmla="*/ 66 h 124"/>
                <a:gd name="T86" fmla="*/ 103 w 148"/>
                <a:gd name="T87" fmla="*/ 40 h 124"/>
                <a:gd name="T88" fmla="*/ 82 w 148"/>
                <a:gd name="T89" fmla="*/ 86 h 124"/>
                <a:gd name="T90" fmla="*/ 42 w 148"/>
                <a:gd name="T91" fmla="*/ 88 h 124"/>
                <a:gd name="T92" fmla="*/ 84 w 148"/>
                <a:gd name="T93" fmla="*/ 9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 h="124">
                  <a:moveTo>
                    <a:pt x="132" y="0"/>
                  </a:moveTo>
                  <a:lnTo>
                    <a:pt x="139" y="0"/>
                  </a:lnTo>
                  <a:lnTo>
                    <a:pt x="139" y="0"/>
                  </a:lnTo>
                  <a:lnTo>
                    <a:pt x="143" y="0"/>
                  </a:lnTo>
                  <a:lnTo>
                    <a:pt x="147" y="2"/>
                  </a:lnTo>
                  <a:lnTo>
                    <a:pt x="148" y="5"/>
                  </a:lnTo>
                  <a:lnTo>
                    <a:pt x="148" y="9"/>
                  </a:lnTo>
                  <a:lnTo>
                    <a:pt x="148" y="11"/>
                  </a:lnTo>
                  <a:lnTo>
                    <a:pt x="148" y="18"/>
                  </a:lnTo>
                  <a:lnTo>
                    <a:pt x="148" y="57"/>
                  </a:lnTo>
                  <a:lnTo>
                    <a:pt x="148" y="77"/>
                  </a:lnTo>
                  <a:lnTo>
                    <a:pt x="148" y="86"/>
                  </a:lnTo>
                  <a:lnTo>
                    <a:pt x="148" y="86"/>
                  </a:lnTo>
                  <a:lnTo>
                    <a:pt x="148" y="90"/>
                  </a:lnTo>
                  <a:lnTo>
                    <a:pt x="147" y="91"/>
                  </a:lnTo>
                  <a:lnTo>
                    <a:pt x="143" y="93"/>
                  </a:lnTo>
                  <a:lnTo>
                    <a:pt x="139" y="95"/>
                  </a:lnTo>
                  <a:lnTo>
                    <a:pt x="128" y="95"/>
                  </a:lnTo>
                  <a:lnTo>
                    <a:pt x="128" y="95"/>
                  </a:lnTo>
                  <a:lnTo>
                    <a:pt x="130" y="86"/>
                  </a:lnTo>
                  <a:lnTo>
                    <a:pt x="134" y="86"/>
                  </a:lnTo>
                  <a:lnTo>
                    <a:pt x="134" y="77"/>
                  </a:lnTo>
                  <a:lnTo>
                    <a:pt x="134" y="62"/>
                  </a:lnTo>
                  <a:lnTo>
                    <a:pt x="134" y="14"/>
                  </a:lnTo>
                  <a:lnTo>
                    <a:pt x="134" y="11"/>
                  </a:lnTo>
                  <a:lnTo>
                    <a:pt x="134" y="9"/>
                  </a:lnTo>
                  <a:lnTo>
                    <a:pt x="130" y="9"/>
                  </a:lnTo>
                  <a:lnTo>
                    <a:pt x="128" y="9"/>
                  </a:lnTo>
                  <a:lnTo>
                    <a:pt x="47" y="9"/>
                  </a:lnTo>
                  <a:lnTo>
                    <a:pt x="42" y="9"/>
                  </a:lnTo>
                  <a:lnTo>
                    <a:pt x="35" y="9"/>
                  </a:lnTo>
                  <a:lnTo>
                    <a:pt x="35" y="51"/>
                  </a:lnTo>
                  <a:lnTo>
                    <a:pt x="33" y="51"/>
                  </a:lnTo>
                  <a:lnTo>
                    <a:pt x="33" y="35"/>
                  </a:lnTo>
                  <a:lnTo>
                    <a:pt x="33" y="35"/>
                  </a:lnTo>
                  <a:lnTo>
                    <a:pt x="33" y="35"/>
                  </a:lnTo>
                  <a:lnTo>
                    <a:pt x="31" y="33"/>
                  </a:lnTo>
                  <a:lnTo>
                    <a:pt x="31" y="33"/>
                  </a:lnTo>
                  <a:lnTo>
                    <a:pt x="31" y="33"/>
                  </a:lnTo>
                  <a:lnTo>
                    <a:pt x="29" y="35"/>
                  </a:lnTo>
                  <a:lnTo>
                    <a:pt x="27" y="35"/>
                  </a:lnTo>
                  <a:lnTo>
                    <a:pt x="27" y="51"/>
                  </a:lnTo>
                  <a:lnTo>
                    <a:pt x="24" y="51"/>
                  </a:lnTo>
                  <a:lnTo>
                    <a:pt x="24" y="9"/>
                  </a:lnTo>
                  <a:lnTo>
                    <a:pt x="24" y="9"/>
                  </a:lnTo>
                  <a:lnTo>
                    <a:pt x="25" y="5"/>
                  </a:lnTo>
                  <a:lnTo>
                    <a:pt x="27" y="2"/>
                  </a:lnTo>
                  <a:lnTo>
                    <a:pt x="29" y="0"/>
                  </a:lnTo>
                  <a:lnTo>
                    <a:pt x="33" y="0"/>
                  </a:lnTo>
                  <a:lnTo>
                    <a:pt x="42" y="0"/>
                  </a:lnTo>
                  <a:lnTo>
                    <a:pt x="47" y="0"/>
                  </a:lnTo>
                  <a:lnTo>
                    <a:pt x="128" y="0"/>
                  </a:lnTo>
                  <a:lnTo>
                    <a:pt x="130" y="0"/>
                  </a:lnTo>
                  <a:lnTo>
                    <a:pt x="132" y="0"/>
                  </a:lnTo>
                  <a:lnTo>
                    <a:pt x="132" y="0"/>
                  </a:lnTo>
                  <a:close/>
                  <a:moveTo>
                    <a:pt x="38" y="112"/>
                  </a:moveTo>
                  <a:lnTo>
                    <a:pt x="9" y="112"/>
                  </a:lnTo>
                  <a:lnTo>
                    <a:pt x="9" y="124"/>
                  </a:lnTo>
                  <a:lnTo>
                    <a:pt x="38" y="124"/>
                  </a:lnTo>
                  <a:lnTo>
                    <a:pt x="38" y="112"/>
                  </a:lnTo>
                  <a:lnTo>
                    <a:pt x="38" y="112"/>
                  </a:lnTo>
                  <a:close/>
                  <a:moveTo>
                    <a:pt x="2" y="69"/>
                  </a:moveTo>
                  <a:lnTo>
                    <a:pt x="2" y="69"/>
                  </a:lnTo>
                  <a:lnTo>
                    <a:pt x="0" y="73"/>
                  </a:lnTo>
                  <a:lnTo>
                    <a:pt x="0" y="79"/>
                  </a:lnTo>
                  <a:lnTo>
                    <a:pt x="0" y="79"/>
                  </a:lnTo>
                  <a:lnTo>
                    <a:pt x="7" y="93"/>
                  </a:lnTo>
                  <a:lnTo>
                    <a:pt x="14" y="110"/>
                  </a:lnTo>
                  <a:lnTo>
                    <a:pt x="33" y="110"/>
                  </a:lnTo>
                  <a:lnTo>
                    <a:pt x="33" y="110"/>
                  </a:lnTo>
                  <a:lnTo>
                    <a:pt x="36" y="104"/>
                  </a:lnTo>
                  <a:lnTo>
                    <a:pt x="36" y="99"/>
                  </a:lnTo>
                  <a:lnTo>
                    <a:pt x="36" y="93"/>
                  </a:lnTo>
                  <a:lnTo>
                    <a:pt x="35" y="88"/>
                  </a:lnTo>
                  <a:lnTo>
                    <a:pt x="35" y="88"/>
                  </a:lnTo>
                  <a:lnTo>
                    <a:pt x="36" y="73"/>
                  </a:lnTo>
                  <a:lnTo>
                    <a:pt x="35" y="57"/>
                  </a:lnTo>
                  <a:lnTo>
                    <a:pt x="27" y="57"/>
                  </a:lnTo>
                  <a:lnTo>
                    <a:pt x="27" y="57"/>
                  </a:lnTo>
                  <a:lnTo>
                    <a:pt x="25" y="66"/>
                  </a:lnTo>
                  <a:lnTo>
                    <a:pt x="25" y="73"/>
                  </a:lnTo>
                  <a:lnTo>
                    <a:pt x="16" y="73"/>
                  </a:lnTo>
                  <a:lnTo>
                    <a:pt x="16" y="53"/>
                  </a:lnTo>
                  <a:lnTo>
                    <a:pt x="16" y="53"/>
                  </a:lnTo>
                  <a:lnTo>
                    <a:pt x="2" y="69"/>
                  </a:lnTo>
                  <a:lnTo>
                    <a:pt x="2" y="69"/>
                  </a:lnTo>
                  <a:close/>
                  <a:moveTo>
                    <a:pt x="125" y="106"/>
                  </a:moveTo>
                  <a:lnTo>
                    <a:pt x="93" y="113"/>
                  </a:lnTo>
                  <a:lnTo>
                    <a:pt x="95" y="123"/>
                  </a:lnTo>
                  <a:lnTo>
                    <a:pt x="126" y="115"/>
                  </a:lnTo>
                  <a:lnTo>
                    <a:pt x="125" y="106"/>
                  </a:lnTo>
                  <a:lnTo>
                    <a:pt x="125" y="106"/>
                  </a:lnTo>
                  <a:close/>
                  <a:moveTo>
                    <a:pt x="103" y="40"/>
                  </a:moveTo>
                  <a:lnTo>
                    <a:pt x="103" y="40"/>
                  </a:lnTo>
                  <a:lnTo>
                    <a:pt x="97" y="40"/>
                  </a:lnTo>
                  <a:lnTo>
                    <a:pt x="97" y="40"/>
                  </a:lnTo>
                  <a:lnTo>
                    <a:pt x="95" y="57"/>
                  </a:lnTo>
                  <a:lnTo>
                    <a:pt x="97" y="73"/>
                  </a:lnTo>
                  <a:lnTo>
                    <a:pt x="93" y="75"/>
                  </a:lnTo>
                  <a:lnTo>
                    <a:pt x="93" y="62"/>
                  </a:lnTo>
                  <a:lnTo>
                    <a:pt x="88" y="68"/>
                  </a:lnTo>
                  <a:lnTo>
                    <a:pt x="88" y="68"/>
                  </a:lnTo>
                  <a:lnTo>
                    <a:pt x="88" y="80"/>
                  </a:lnTo>
                  <a:lnTo>
                    <a:pt x="90" y="91"/>
                  </a:lnTo>
                  <a:lnTo>
                    <a:pt x="93" y="101"/>
                  </a:lnTo>
                  <a:lnTo>
                    <a:pt x="97" y="108"/>
                  </a:lnTo>
                  <a:lnTo>
                    <a:pt x="97" y="108"/>
                  </a:lnTo>
                  <a:lnTo>
                    <a:pt x="117" y="104"/>
                  </a:lnTo>
                  <a:lnTo>
                    <a:pt x="117" y="104"/>
                  </a:lnTo>
                  <a:lnTo>
                    <a:pt x="123" y="91"/>
                  </a:lnTo>
                  <a:lnTo>
                    <a:pt x="125" y="75"/>
                  </a:lnTo>
                  <a:lnTo>
                    <a:pt x="125" y="75"/>
                  </a:lnTo>
                  <a:lnTo>
                    <a:pt x="121" y="73"/>
                  </a:lnTo>
                  <a:lnTo>
                    <a:pt x="121" y="73"/>
                  </a:lnTo>
                  <a:lnTo>
                    <a:pt x="121" y="68"/>
                  </a:lnTo>
                  <a:lnTo>
                    <a:pt x="121" y="68"/>
                  </a:lnTo>
                  <a:lnTo>
                    <a:pt x="117" y="68"/>
                  </a:lnTo>
                  <a:lnTo>
                    <a:pt x="117" y="68"/>
                  </a:lnTo>
                  <a:lnTo>
                    <a:pt x="115" y="69"/>
                  </a:lnTo>
                  <a:lnTo>
                    <a:pt x="114" y="69"/>
                  </a:lnTo>
                  <a:lnTo>
                    <a:pt x="114" y="69"/>
                  </a:lnTo>
                  <a:lnTo>
                    <a:pt x="114" y="62"/>
                  </a:lnTo>
                  <a:lnTo>
                    <a:pt x="114" y="62"/>
                  </a:lnTo>
                  <a:lnTo>
                    <a:pt x="108" y="62"/>
                  </a:lnTo>
                  <a:lnTo>
                    <a:pt x="108" y="62"/>
                  </a:lnTo>
                  <a:lnTo>
                    <a:pt x="106" y="66"/>
                  </a:lnTo>
                  <a:lnTo>
                    <a:pt x="106" y="66"/>
                  </a:lnTo>
                  <a:lnTo>
                    <a:pt x="104" y="66"/>
                  </a:lnTo>
                  <a:lnTo>
                    <a:pt x="104" y="66"/>
                  </a:lnTo>
                  <a:lnTo>
                    <a:pt x="104" y="53"/>
                  </a:lnTo>
                  <a:lnTo>
                    <a:pt x="103" y="40"/>
                  </a:lnTo>
                  <a:lnTo>
                    <a:pt x="103" y="40"/>
                  </a:lnTo>
                  <a:close/>
                  <a:moveTo>
                    <a:pt x="84" y="95"/>
                  </a:moveTo>
                  <a:lnTo>
                    <a:pt x="84" y="95"/>
                  </a:lnTo>
                  <a:lnTo>
                    <a:pt x="82" y="86"/>
                  </a:lnTo>
                  <a:lnTo>
                    <a:pt x="42" y="86"/>
                  </a:lnTo>
                  <a:lnTo>
                    <a:pt x="42" y="86"/>
                  </a:lnTo>
                  <a:lnTo>
                    <a:pt x="42" y="88"/>
                  </a:lnTo>
                  <a:lnTo>
                    <a:pt x="42" y="88"/>
                  </a:lnTo>
                  <a:lnTo>
                    <a:pt x="44" y="95"/>
                  </a:lnTo>
                  <a:lnTo>
                    <a:pt x="84" y="95"/>
                  </a:lnTo>
                  <a:close/>
                </a:path>
              </a:pathLst>
            </a:custGeom>
            <a:solidFill>
              <a:schemeClr val="tx2"/>
            </a:solidFill>
            <a:ln>
              <a:noFill/>
            </a:ln>
          </p:spPr>
          <p:txBody>
            <a:bodyPr vert="horz" wrap="square" lIns="121882" tIns="60941" rIns="121882" bIns="60941"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4" name="矩形 53"/>
            <p:cNvSpPr/>
            <p:nvPr/>
          </p:nvSpPr>
          <p:spPr>
            <a:xfrm>
              <a:off x="2698368" y="4801627"/>
              <a:ext cx="569923" cy="5744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rPr>
                <a:t>04</a:t>
              </a:r>
              <a:endParaRPr kumimoji="0" lang="en-US" altLang="zh-CN" sz="2135" b="1" i="0" u="none" strike="noStrike" kern="1200" cap="none" spc="0" normalizeH="0" baseline="0" noProof="0" dirty="0">
                <a:ln>
                  <a:noFill/>
                </a:ln>
                <a:solidFill>
                  <a:prstClr val="black">
                    <a:lumMod val="75000"/>
                    <a:lumOff val="25000"/>
                  </a:prstClr>
                </a:solidFill>
                <a:effectLst/>
                <a:uLnTx/>
                <a:uFillTx/>
                <a:latin typeface="Calibri" panose="020F0502020204030204"/>
                <a:ea typeface="宋体" panose="02010600030101010101" pitchFamily="2" charset="-122"/>
                <a:cs typeface="+mn-cs"/>
              </a:endParaRPr>
            </a:p>
          </p:txBody>
        </p:sp>
      </p:grpSp>
      <p:sp>
        <p:nvSpPr>
          <p:cNvPr id="55" name="矩形 54"/>
          <p:cNvSpPr/>
          <p:nvPr/>
        </p:nvSpPr>
        <p:spPr>
          <a:xfrm>
            <a:off x="2261054" y="5252061"/>
            <a:ext cx="9232446" cy="809896"/>
          </a:xfrm>
          <a:prstGeom prst="rect">
            <a:avLst/>
          </a:prstGeom>
          <a:solidFill>
            <a:schemeClr val="bg1"/>
          </a:solidFill>
          <a:ln>
            <a:solidFill>
              <a:srgbClr val="FF0000"/>
            </a:solidFill>
          </a:ln>
        </p:spPr>
        <p:txBody>
          <a:bodyPr wrap="square" lIns="91424" tIns="45713" rIns="91424" bIns="45713" anchor="ctr" anchorCtr="0">
            <a:noAutofit/>
          </a:bodyPr>
          <a:lstStyle/>
          <a:p>
            <a:pPr defTabSz="5334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对于一个垂直原型，记录好所实施的评价以及评价结果，从而做出关于所探索的不同技术方法可行性的决策</a:t>
            </a:r>
            <a:endParaRPr lang="zh-CN" altLang="en-US" sz="2000" b="1" dirty="0">
              <a:latin typeface="宋体" panose="02010600030101010101" pitchFamily="2" charset="-122"/>
              <a:ea typeface="宋体" panose="02010600030101010101" pitchFamily="2" charset="-122"/>
            </a:endParaRPr>
          </a:p>
        </p:txBody>
      </p:sp>
      <p:sp>
        <p:nvSpPr>
          <p:cNvPr id="57" name="Freeform 45"/>
          <p:cNvSpPr>
            <a:spLocks noEditPoints="1"/>
          </p:cNvSpPr>
          <p:nvPr/>
        </p:nvSpPr>
        <p:spPr bwMode="auto">
          <a:xfrm flipH="1">
            <a:off x="988992" y="1535329"/>
            <a:ext cx="551288" cy="691175"/>
          </a:xfrm>
          <a:custGeom>
            <a:avLst/>
            <a:gdLst>
              <a:gd name="T0" fmla="*/ 41 w 95"/>
              <a:gd name="T1" fmla="*/ 0 h 120"/>
              <a:gd name="T2" fmla="*/ 29 w 95"/>
              <a:gd name="T3" fmla="*/ 7 h 120"/>
              <a:gd name="T4" fmla="*/ 29 w 95"/>
              <a:gd name="T5" fmla="*/ 7 h 120"/>
              <a:gd name="T6" fmla="*/ 14 w 95"/>
              <a:gd name="T7" fmla="*/ 1 h 120"/>
              <a:gd name="T8" fmla="*/ 3 w 95"/>
              <a:gd name="T9" fmla="*/ 8 h 120"/>
              <a:gd name="T10" fmla="*/ 0 w 95"/>
              <a:gd name="T11" fmla="*/ 21 h 120"/>
              <a:gd name="T12" fmla="*/ 3 w 95"/>
              <a:gd name="T13" fmla="*/ 34 h 120"/>
              <a:gd name="T14" fmla="*/ 14 w 95"/>
              <a:gd name="T15" fmla="*/ 40 h 120"/>
              <a:gd name="T16" fmla="*/ 31 w 95"/>
              <a:gd name="T17" fmla="*/ 37 h 120"/>
              <a:gd name="T18" fmla="*/ 41 w 95"/>
              <a:gd name="T19" fmla="*/ 41 h 120"/>
              <a:gd name="T20" fmla="*/ 43 w 95"/>
              <a:gd name="T21" fmla="*/ 41 h 120"/>
              <a:gd name="T22" fmla="*/ 57 w 95"/>
              <a:gd name="T23" fmla="*/ 56 h 120"/>
              <a:gd name="T24" fmla="*/ 68 w 95"/>
              <a:gd name="T25" fmla="*/ 58 h 120"/>
              <a:gd name="T26" fmla="*/ 66 w 95"/>
              <a:gd name="T27" fmla="*/ 78 h 120"/>
              <a:gd name="T28" fmla="*/ 65 w 95"/>
              <a:gd name="T29" fmla="*/ 120 h 120"/>
              <a:gd name="T30" fmla="*/ 75 w 95"/>
              <a:gd name="T31" fmla="*/ 120 h 120"/>
              <a:gd name="T32" fmla="*/ 77 w 95"/>
              <a:gd name="T33" fmla="*/ 84 h 120"/>
              <a:gd name="T34" fmla="*/ 82 w 95"/>
              <a:gd name="T35" fmla="*/ 84 h 120"/>
              <a:gd name="T36" fmla="*/ 84 w 95"/>
              <a:gd name="T37" fmla="*/ 120 h 120"/>
              <a:gd name="T38" fmla="*/ 95 w 95"/>
              <a:gd name="T39" fmla="*/ 120 h 120"/>
              <a:gd name="T40" fmla="*/ 92 w 95"/>
              <a:gd name="T41" fmla="*/ 78 h 120"/>
              <a:gd name="T42" fmla="*/ 94 w 95"/>
              <a:gd name="T43" fmla="*/ 41 h 120"/>
              <a:gd name="T44" fmla="*/ 74 w 95"/>
              <a:gd name="T45" fmla="*/ 41 h 120"/>
              <a:gd name="T46" fmla="*/ 70 w 95"/>
              <a:gd name="T47" fmla="*/ 35 h 120"/>
              <a:gd name="T48" fmla="*/ 71 w 95"/>
              <a:gd name="T49" fmla="*/ 35 h 120"/>
              <a:gd name="T50" fmla="*/ 79 w 95"/>
              <a:gd name="T51" fmla="*/ 38 h 120"/>
              <a:gd name="T52" fmla="*/ 91 w 95"/>
              <a:gd name="T53" fmla="*/ 26 h 120"/>
              <a:gd name="T54" fmla="*/ 79 w 95"/>
              <a:gd name="T55" fmla="*/ 14 h 120"/>
              <a:gd name="T56" fmla="*/ 71 w 95"/>
              <a:gd name="T57" fmla="*/ 18 h 120"/>
              <a:gd name="T58" fmla="*/ 48 w 95"/>
              <a:gd name="T59" fmla="*/ 2 h 120"/>
              <a:gd name="T60" fmla="*/ 41 w 95"/>
              <a:gd name="T61" fmla="*/ 0 h 120"/>
              <a:gd name="T62" fmla="*/ 65 w 95"/>
              <a:gd name="T63" fmla="*/ 43 h 120"/>
              <a:gd name="T64" fmla="*/ 58 w 95"/>
              <a:gd name="T65" fmla="*/ 46 h 120"/>
              <a:gd name="T66" fmla="*/ 51 w 95"/>
              <a:gd name="T67" fmla="*/ 39 h 120"/>
              <a:gd name="T68" fmla="*/ 62 w 95"/>
              <a:gd name="T69" fmla="*/ 37 h 120"/>
              <a:gd name="T70" fmla="*/ 65 w 95"/>
              <a:gd name="T71" fmla="*/ 43 h 120"/>
              <a:gd name="T72" fmla="*/ 10 w 95"/>
              <a:gd name="T73" fmla="*/ 12 h 120"/>
              <a:gd name="T74" fmla="*/ 14 w 95"/>
              <a:gd name="T75" fmla="*/ 9 h 120"/>
              <a:gd name="T76" fmla="*/ 18 w 95"/>
              <a:gd name="T77" fmla="*/ 12 h 120"/>
              <a:gd name="T78" fmla="*/ 21 w 95"/>
              <a:gd name="T79" fmla="*/ 21 h 120"/>
              <a:gd name="T80" fmla="*/ 18 w 95"/>
              <a:gd name="T81" fmla="*/ 30 h 120"/>
              <a:gd name="T82" fmla="*/ 14 w 95"/>
              <a:gd name="T83" fmla="*/ 32 h 120"/>
              <a:gd name="T84" fmla="*/ 10 w 95"/>
              <a:gd name="T85" fmla="*/ 30 h 120"/>
              <a:gd name="T86" fmla="*/ 7 w 95"/>
              <a:gd name="T87" fmla="*/ 21 h 120"/>
              <a:gd name="T88" fmla="*/ 10 w 95"/>
              <a:gd name="T89" fmla="*/ 12 h 120"/>
              <a:gd name="T90" fmla="*/ 35 w 95"/>
              <a:gd name="T91" fmla="*/ 11 h 120"/>
              <a:gd name="T92" fmla="*/ 41 w 95"/>
              <a:gd name="T93" fmla="*/ 8 h 120"/>
              <a:gd name="T94" fmla="*/ 47 w 95"/>
              <a:gd name="T95" fmla="*/ 11 h 120"/>
              <a:gd name="T96" fmla="*/ 50 w 95"/>
              <a:gd name="T97" fmla="*/ 21 h 120"/>
              <a:gd name="T98" fmla="*/ 47 w 95"/>
              <a:gd name="T99" fmla="*/ 30 h 120"/>
              <a:gd name="T100" fmla="*/ 41 w 95"/>
              <a:gd name="T101" fmla="*/ 34 h 120"/>
              <a:gd name="T102" fmla="*/ 35 w 95"/>
              <a:gd name="T103" fmla="*/ 30 h 120"/>
              <a:gd name="T104" fmla="*/ 33 w 95"/>
              <a:gd name="T105" fmla="*/ 21 h 120"/>
              <a:gd name="T106" fmla="*/ 35 w 95"/>
              <a:gd name="T107"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43"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9"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10</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）原型评价</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p:tgtEl>
                                          <p:spTgt spid="49"/>
                                        </p:tgtEl>
                                        <p:attrNameLst>
                                          <p:attrName>ppt_x</p:attrName>
                                        </p:attrNameLst>
                                      </p:cBhvr>
                                      <p:tavLst>
                                        <p:tav tm="0">
                                          <p:val>
                                            <p:strVal val="#ppt_x+#ppt_w*1.125000"/>
                                          </p:val>
                                        </p:tav>
                                        <p:tav tm="100000">
                                          <p:val>
                                            <p:strVal val="#ppt_x"/>
                                          </p:val>
                                        </p:tav>
                                      </p:tavLst>
                                    </p:anim>
                                    <p:animEffect transition="in" filter="wipe(left)">
                                      <p:cBhvr>
                                        <p:cTn id="8" dur="500"/>
                                        <p:tgtEl>
                                          <p:spTgt spid="49"/>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animBg="1"/>
      <p:bldP spid="47" grpId="0" animBg="1"/>
      <p:bldP spid="48" grpId="0" animBg="1"/>
      <p:bldP spid="55" grpId="0" animBg="1"/>
      <p:bldP spid="57" grpId="0" animBg="1"/>
      <p:bldP spid="4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空心弧 4"/>
          <p:cNvSpPr/>
          <p:nvPr/>
        </p:nvSpPr>
        <p:spPr>
          <a:xfrm>
            <a:off x="-3776429" y="934488"/>
            <a:ext cx="5853635" cy="5853635"/>
          </a:xfrm>
          <a:prstGeom prst="blockArc">
            <a:avLst>
              <a:gd name="adj1" fmla="val 18900000"/>
              <a:gd name="adj2" fmla="val 2700000"/>
              <a:gd name="adj3" fmla="val 369"/>
            </a:avLst>
          </a:prstGeom>
        </p:spPr>
        <p:style>
          <a:lnRef idx="2">
            <a:schemeClr val="accent2">
              <a:shade val="60000"/>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6" name="任意多边形: 形状 5"/>
          <p:cNvSpPr/>
          <p:nvPr/>
        </p:nvSpPr>
        <p:spPr>
          <a:xfrm>
            <a:off x="1742224" y="2122365"/>
            <a:ext cx="8641778" cy="869469"/>
          </a:xfrm>
          <a:custGeom>
            <a:avLst/>
            <a:gdLst>
              <a:gd name="connsiteX0" fmla="*/ 0 w 8641778"/>
              <a:gd name="connsiteY0" fmla="*/ 0 h 869469"/>
              <a:gd name="connsiteX1" fmla="*/ 8641778 w 8641778"/>
              <a:gd name="connsiteY1" fmla="*/ 0 h 869469"/>
              <a:gd name="connsiteX2" fmla="*/ 8641778 w 8641778"/>
              <a:gd name="connsiteY2" fmla="*/ 869469 h 869469"/>
              <a:gd name="connsiteX3" fmla="*/ 0 w 8641778"/>
              <a:gd name="connsiteY3" fmla="*/ 869469 h 869469"/>
              <a:gd name="connsiteX4" fmla="*/ 0 w 8641778"/>
              <a:gd name="connsiteY4" fmla="*/ 0 h 8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1778" h="869469">
                <a:moveTo>
                  <a:pt x="0" y="0"/>
                </a:moveTo>
                <a:lnTo>
                  <a:pt x="8641778" y="0"/>
                </a:lnTo>
                <a:lnTo>
                  <a:pt x="8641778" y="869469"/>
                </a:lnTo>
                <a:lnTo>
                  <a:pt x="0" y="869469"/>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90141"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mn-ea"/>
                <a:ea typeface="+mn-ea"/>
              </a:rPr>
              <a:t>如果正在演示或评价一个抛弃型原型，无论它与真正的产品是如何相像，它</a:t>
            </a:r>
            <a:r>
              <a:rPr lang="zh-CN" altLang="en-US" sz="2000" b="1" kern="1200" dirty="0">
                <a:solidFill>
                  <a:srgbClr val="FF0000"/>
                </a:solidFill>
                <a:latin typeface="+mn-ea"/>
                <a:ea typeface="+mn-ea"/>
              </a:rPr>
              <a:t>决不会达到产品的使用程度</a:t>
            </a:r>
            <a:r>
              <a:rPr lang="zh-CN" altLang="en-US" sz="2000" b="1" kern="1200" dirty="0">
                <a:latin typeface="+mn-ea"/>
                <a:ea typeface="+mn-ea"/>
              </a:rPr>
              <a:t>：它仅是一个模型，一种模拟或一次实验</a:t>
            </a:r>
            <a:endParaRPr lang="zh-CN" altLang="en-US" sz="2000" b="1" kern="1200" dirty="0">
              <a:latin typeface="+mn-ea"/>
              <a:ea typeface="+mn-ea"/>
            </a:endParaRPr>
          </a:p>
        </p:txBody>
      </p:sp>
      <p:sp>
        <p:nvSpPr>
          <p:cNvPr id="7" name="椭圆 6"/>
          <p:cNvSpPr/>
          <p:nvPr/>
        </p:nvSpPr>
        <p:spPr>
          <a:xfrm>
            <a:off x="1198806" y="2013682"/>
            <a:ext cx="1086837" cy="1086837"/>
          </a:xfrm>
          <a:prstGeom prst="ellipse">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任意多边形: 形状 7"/>
          <p:cNvSpPr/>
          <p:nvPr/>
        </p:nvSpPr>
        <p:spPr>
          <a:xfrm>
            <a:off x="2058276" y="3426570"/>
            <a:ext cx="8325726" cy="869469"/>
          </a:xfrm>
          <a:custGeom>
            <a:avLst/>
            <a:gdLst>
              <a:gd name="connsiteX0" fmla="*/ 0 w 8325726"/>
              <a:gd name="connsiteY0" fmla="*/ 0 h 869469"/>
              <a:gd name="connsiteX1" fmla="*/ 8325726 w 8325726"/>
              <a:gd name="connsiteY1" fmla="*/ 0 h 869469"/>
              <a:gd name="connsiteX2" fmla="*/ 8325726 w 8325726"/>
              <a:gd name="connsiteY2" fmla="*/ 869469 h 869469"/>
              <a:gd name="connsiteX3" fmla="*/ 0 w 8325726"/>
              <a:gd name="connsiteY3" fmla="*/ 869469 h 869469"/>
              <a:gd name="connsiteX4" fmla="*/ 0 w 8325726"/>
              <a:gd name="connsiteY4" fmla="*/ 0 h 8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5726" h="869469">
                <a:moveTo>
                  <a:pt x="0" y="0"/>
                </a:moveTo>
                <a:lnTo>
                  <a:pt x="8325726" y="0"/>
                </a:lnTo>
                <a:lnTo>
                  <a:pt x="8325726" y="869469"/>
                </a:lnTo>
                <a:lnTo>
                  <a:pt x="0" y="869469"/>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90141"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FF0000"/>
                </a:solidFill>
                <a:latin typeface="+mn-ea"/>
                <a:ea typeface="+mn-ea"/>
              </a:rPr>
              <a:t>处理风险承担者的期望是成功原型法的一个关键因素</a:t>
            </a:r>
            <a:r>
              <a:rPr lang="zh-CN" altLang="en-US" sz="2000" b="1" kern="1200" dirty="0">
                <a:latin typeface="+mn-ea"/>
                <a:ea typeface="+mn-ea"/>
              </a:rPr>
              <a:t>，因此要保证那些见到原型的人理解为什么要建立原型并且怎样建立原型。</a:t>
            </a:r>
            <a:endParaRPr lang="zh-CN" altLang="en-US" sz="2000" b="1" kern="1200" dirty="0">
              <a:latin typeface="+mn-ea"/>
              <a:ea typeface="+mn-ea"/>
            </a:endParaRPr>
          </a:p>
        </p:txBody>
      </p:sp>
      <p:sp>
        <p:nvSpPr>
          <p:cNvPr id="9" name="椭圆 8"/>
          <p:cNvSpPr/>
          <p:nvPr/>
        </p:nvSpPr>
        <p:spPr>
          <a:xfrm>
            <a:off x="1514858" y="3317886"/>
            <a:ext cx="1086837" cy="1086837"/>
          </a:xfrm>
          <a:prstGeom prst="ellipse">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任意多边形: 形状 13"/>
          <p:cNvSpPr/>
          <p:nvPr/>
        </p:nvSpPr>
        <p:spPr>
          <a:xfrm>
            <a:off x="1742224" y="4730774"/>
            <a:ext cx="8641778" cy="869469"/>
          </a:xfrm>
          <a:custGeom>
            <a:avLst/>
            <a:gdLst>
              <a:gd name="connsiteX0" fmla="*/ 0 w 8641778"/>
              <a:gd name="connsiteY0" fmla="*/ 0 h 869469"/>
              <a:gd name="connsiteX1" fmla="*/ 8641778 w 8641778"/>
              <a:gd name="connsiteY1" fmla="*/ 0 h 869469"/>
              <a:gd name="connsiteX2" fmla="*/ 8641778 w 8641778"/>
              <a:gd name="connsiteY2" fmla="*/ 869469 h 869469"/>
              <a:gd name="connsiteX3" fmla="*/ 0 w 8641778"/>
              <a:gd name="connsiteY3" fmla="*/ 869469 h 869469"/>
              <a:gd name="connsiteX4" fmla="*/ 0 w 8641778"/>
              <a:gd name="connsiteY4" fmla="*/ 0 h 8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1778" h="869469">
                <a:moveTo>
                  <a:pt x="0" y="0"/>
                </a:moveTo>
                <a:lnTo>
                  <a:pt x="8641778" y="0"/>
                </a:lnTo>
                <a:lnTo>
                  <a:pt x="8641778" y="869469"/>
                </a:lnTo>
                <a:lnTo>
                  <a:pt x="0" y="869469"/>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90141"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rgbClr val="FF0000"/>
                </a:solidFill>
                <a:latin typeface="+mn-ea"/>
                <a:ea typeface="+mn-ea"/>
              </a:rPr>
              <a:t>决不能把抛弃型原型当作可交付的产品</a:t>
            </a:r>
            <a:r>
              <a:rPr lang="zh-CN" altLang="en-US" sz="2000" b="1" kern="1200" dirty="0">
                <a:latin typeface="+mn-ea"/>
                <a:ea typeface="+mn-ea"/>
              </a:rPr>
              <a:t>。由于原型在设计和编码中并没有考虑到软件质量和容错性，因此交付原型可导致项目的延期完成。</a:t>
            </a:r>
            <a:endParaRPr lang="zh-CN" altLang="en-US" sz="2000" b="1" kern="1200" dirty="0">
              <a:latin typeface="+mn-ea"/>
              <a:ea typeface="+mn-ea"/>
            </a:endParaRPr>
          </a:p>
        </p:txBody>
      </p:sp>
      <p:sp>
        <p:nvSpPr>
          <p:cNvPr id="17" name="椭圆 16"/>
          <p:cNvSpPr/>
          <p:nvPr/>
        </p:nvSpPr>
        <p:spPr>
          <a:xfrm>
            <a:off x="1198806" y="4622090"/>
            <a:ext cx="1086837" cy="1086837"/>
          </a:xfrm>
          <a:prstGeom prst="ellipse">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文本框 9"/>
          <p:cNvSpPr txBox="1"/>
          <p:nvPr/>
        </p:nvSpPr>
        <p:spPr>
          <a:xfrm>
            <a:off x="1374072" y="2295922"/>
            <a:ext cx="748525" cy="460375"/>
          </a:xfrm>
          <a:prstGeom prst="rect">
            <a:avLst/>
          </a:prstGeom>
          <a:noFill/>
        </p:spPr>
        <p:txBody>
          <a:bodyPr wrap="square">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01</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631617" y="3630472"/>
            <a:ext cx="748525" cy="460375"/>
          </a:xfrm>
          <a:prstGeom prst="rect">
            <a:avLst/>
          </a:prstGeom>
          <a:noFill/>
        </p:spPr>
        <p:txBody>
          <a:bodyPr wrap="square">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02</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374072" y="4939536"/>
            <a:ext cx="748525" cy="460375"/>
          </a:xfrm>
          <a:prstGeom prst="rect">
            <a:avLst/>
          </a:prstGeom>
          <a:noFill/>
        </p:spPr>
        <p:txBody>
          <a:bodyPr wrap="square">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03</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5"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6"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11</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）原型最大的风险</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left)">
                                      <p:cBhvr>
                                        <p:cTn id="8" dur="500"/>
                                        <p:tgtEl>
                                          <p:spTgt spid="16"/>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4" grpId="0" animBg="1"/>
      <p:bldP spid="10" grpId="0"/>
      <p:bldP spid="11" grpId="0"/>
      <p:bldP spid="12"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660400" y="1655856"/>
            <a:ext cx="3878728" cy="650464"/>
          </a:xfrm>
          <a:prstGeom prst="roundRect">
            <a:avLst/>
          </a:prstGeom>
          <a:noFill/>
          <a:ln>
            <a:solidFill>
              <a:schemeClr val="accent2">
                <a:shade val="80000"/>
                <a:hueOff val="0"/>
                <a:satOff val="0"/>
                <a:lumOff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总结</a:t>
            </a:r>
            <a:endParaRPr kumimoji="0" lang="zh-CN" altLang="en-US" sz="24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p:txBody>
      </p:sp>
      <p:sp>
        <p:nvSpPr>
          <p:cNvPr id="11" name="矩形: 圆角 10"/>
          <p:cNvSpPr/>
          <p:nvPr/>
        </p:nvSpPr>
        <p:spPr>
          <a:xfrm>
            <a:off x="698500" y="2357972"/>
            <a:ext cx="10798175" cy="3998379"/>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9"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2"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11</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）原型最大的风险</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13" name="矩形 12"/>
          <p:cNvSpPr/>
          <p:nvPr/>
        </p:nvSpPr>
        <p:spPr>
          <a:xfrm>
            <a:off x="994111" y="2567998"/>
            <a:ext cx="10186642" cy="574190"/>
          </a:xfrm>
          <a:prstGeom prst="rect">
            <a:avLst/>
          </a:prstGeom>
          <a:solidFill>
            <a:schemeClr val="bg1"/>
          </a:solidFill>
          <a:ln w="19050">
            <a:solidFill>
              <a:schemeClr val="accent2"/>
            </a:solidFill>
          </a:ln>
        </p:spPr>
        <p:txBody>
          <a:bodyPr wrap="square" lIns="91424" tIns="45713" rIns="91424" bIns="45713" anchor="ctr" anchorCtr="0">
            <a:noAutofit/>
          </a:bodyPr>
          <a:lstStyle/>
          <a:p>
            <a:pPr defTabSz="533400">
              <a:lnSpc>
                <a:spcPct val="90000"/>
              </a:lnSpc>
              <a:spcBef>
                <a:spcPct val="0"/>
              </a:spcBef>
              <a:spcAft>
                <a:spcPct val="35000"/>
              </a:spcAft>
            </a:pP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）不要因为害怕提交不成熟产品而阻碍建立原型，必须让用户明白你不会交付原型，甚至不会将它称之为软件</a:t>
            </a:r>
            <a:endParaRPr lang="zh-CN" altLang="en-US" sz="2000" b="1" dirty="0">
              <a:latin typeface="宋体" panose="02010600030101010101" pitchFamily="2" charset="-122"/>
              <a:ea typeface="宋体" panose="02010600030101010101" pitchFamily="2" charset="-122"/>
            </a:endParaRPr>
          </a:p>
        </p:txBody>
      </p:sp>
      <p:sp>
        <p:nvSpPr>
          <p:cNvPr id="14" name="矩形 13"/>
          <p:cNvSpPr/>
          <p:nvPr/>
        </p:nvSpPr>
        <p:spPr>
          <a:xfrm>
            <a:off x="979868" y="3246650"/>
            <a:ext cx="10186641" cy="598739"/>
          </a:xfrm>
          <a:prstGeom prst="rect">
            <a:avLst/>
          </a:prstGeom>
          <a:solidFill>
            <a:schemeClr val="bg1"/>
          </a:solidFill>
          <a:ln w="19050">
            <a:solidFill>
              <a:schemeClr val="accent6"/>
            </a:solidFill>
          </a:ln>
        </p:spPr>
        <p:txBody>
          <a:bodyPr wrap="square" lIns="91424" tIns="45713" rIns="91424" bIns="45713" anchor="ctr" anchorCtr="0">
            <a:noAutofit/>
          </a:bodyPr>
          <a:lstStyle/>
          <a:p>
            <a:pPr defTabSz="533400">
              <a:lnSpc>
                <a:spcPct val="90000"/>
              </a:lnSpc>
              <a:spcBef>
                <a:spcPct val="0"/>
              </a:spcBef>
              <a:spcAft>
                <a:spcPct val="35000"/>
              </a:spcAft>
            </a:pPr>
            <a:r>
              <a:rPr lang="en-US" altLang="zh-CN" sz="2000" b="1" dirty="0">
                <a:latin typeface="宋体" panose="02010600030101010101" pitchFamily="2" charset="-122"/>
                <a:ea typeface="宋体" panose="02010600030101010101" pitchFamily="2" charset="-122"/>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控制</a:t>
            </a:r>
            <a:r>
              <a:rPr lang="zh-CN" altLang="en-US" sz="2000" b="1" dirty="0">
                <a:solidFill>
                  <a:prstClr val="black"/>
                </a:solidFill>
                <a:latin typeface="宋体" panose="02010600030101010101" pitchFamily="2" charset="-122"/>
                <a:ea typeface="宋体" panose="02010600030101010101" pitchFamily="2" charset="-122"/>
              </a:rPr>
              <a:t>上述</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风险的一种方法是利用书面原型而不是电子原型，评价书面原型的人决不会误认为产品已经完成开发并可以交付了</a:t>
            </a:r>
            <a:endParaRPr lang="zh-CN" altLang="en-US" sz="2000" b="1" dirty="0">
              <a:latin typeface="宋体" panose="02010600030101010101" pitchFamily="2" charset="-122"/>
              <a:ea typeface="宋体" panose="02010600030101010101" pitchFamily="2" charset="-122"/>
            </a:endParaRPr>
          </a:p>
        </p:txBody>
      </p:sp>
      <p:sp>
        <p:nvSpPr>
          <p:cNvPr id="15" name="矩形 14"/>
          <p:cNvSpPr/>
          <p:nvPr/>
        </p:nvSpPr>
        <p:spPr>
          <a:xfrm>
            <a:off x="1002820" y="3955097"/>
            <a:ext cx="10161358" cy="677692"/>
          </a:xfrm>
          <a:prstGeom prst="rect">
            <a:avLst/>
          </a:prstGeom>
          <a:solidFill>
            <a:schemeClr val="bg1"/>
          </a:solidFill>
          <a:ln w="19050">
            <a:solidFill>
              <a:srgbClr val="7030A0"/>
            </a:solidFill>
          </a:ln>
        </p:spPr>
        <p:txBody>
          <a:bodyPr wrap="square" lIns="91424" tIns="45713" rIns="91424" bIns="45713" anchor="ctr" anchorCtr="0">
            <a:noAutofit/>
          </a:bodyPr>
          <a:lstStyle/>
          <a:p>
            <a:pPr defTabSz="533400">
              <a:lnSpc>
                <a:spcPct val="90000"/>
              </a:lnSpc>
              <a:spcBef>
                <a:spcPct val="0"/>
              </a:spcBef>
              <a:spcAft>
                <a:spcPct val="35000"/>
              </a:spcAft>
            </a:pP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控制</a:t>
            </a:r>
            <a:r>
              <a:rPr lang="zh-CN" altLang="en-US" sz="2000" b="1" dirty="0">
                <a:solidFill>
                  <a:prstClr val="black"/>
                </a:solidFill>
                <a:latin typeface="宋体" panose="02010600030101010101" pitchFamily="2" charset="-122"/>
                <a:ea typeface="宋体" panose="02010600030101010101" pitchFamily="2" charset="-122"/>
              </a:rPr>
              <a:t>上述</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风险的另一可能方法是使用不同于在真正开发时所用的原型法工具，这将有助于你抵抗“已完成“原型开发并可把它当作产品交付的压力</a:t>
            </a:r>
            <a:endParaRPr lang="zh-CN" altLang="en-US" sz="2000" b="1" dirty="0">
              <a:latin typeface="宋体" panose="02010600030101010101" pitchFamily="2" charset="-122"/>
              <a:ea typeface="宋体" panose="02010600030101010101" pitchFamily="2" charset="-122"/>
            </a:endParaRPr>
          </a:p>
        </p:txBody>
      </p:sp>
      <p:sp>
        <p:nvSpPr>
          <p:cNvPr id="16" name="矩形 15"/>
          <p:cNvSpPr/>
          <p:nvPr/>
        </p:nvSpPr>
        <p:spPr>
          <a:xfrm>
            <a:off x="994111" y="4743168"/>
            <a:ext cx="10170951" cy="611896"/>
          </a:xfrm>
          <a:prstGeom prst="rect">
            <a:avLst/>
          </a:prstGeom>
          <a:solidFill>
            <a:schemeClr val="bg1"/>
          </a:solidFill>
          <a:ln w="19050">
            <a:solidFill>
              <a:schemeClr val="tx1"/>
            </a:solidFill>
          </a:ln>
        </p:spPr>
        <p:txBody>
          <a:bodyPr wrap="square" lIns="91424" tIns="45713" rIns="91424" bIns="45713" anchor="ctr" anchorCtr="0">
            <a:noAutofit/>
          </a:bodyPr>
          <a:lstStyle/>
          <a:p>
            <a:pPr defTabSz="533400">
              <a:lnSpc>
                <a:spcPct val="90000"/>
              </a:lnSpc>
              <a:spcBef>
                <a:spcPct val="0"/>
              </a:spcBef>
              <a:spcAft>
                <a:spcPct val="35000"/>
              </a:spcAft>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4</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）在原型评价期间，继续处理那些期望。例如：若评价者看到原型可对一个模拟的数据库查询响应甚快，则他们可能期望在最终的软件产品中也具有同样惊人的性能</a:t>
            </a:r>
            <a:endParaRPr lang="zh-CN" altLang="en-US" sz="2000" b="1" dirty="0">
              <a:latin typeface="宋体" panose="02010600030101010101" pitchFamily="2" charset="-122"/>
              <a:ea typeface="宋体" panose="02010600030101010101" pitchFamily="2" charset="-122"/>
            </a:endParaRPr>
          </a:p>
        </p:txBody>
      </p:sp>
      <p:sp>
        <p:nvSpPr>
          <p:cNvPr id="17" name="矩形 16"/>
          <p:cNvSpPr/>
          <p:nvPr/>
        </p:nvSpPr>
        <p:spPr>
          <a:xfrm>
            <a:off x="979868" y="5494497"/>
            <a:ext cx="10170951" cy="611896"/>
          </a:xfrm>
          <a:prstGeom prst="rect">
            <a:avLst/>
          </a:prstGeom>
          <a:solidFill>
            <a:schemeClr val="bg1"/>
          </a:solidFill>
          <a:ln w="19050">
            <a:solidFill>
              <a:srgbClr val="FF0000"/>
            </a:solidFill>
          </a:ln>
        </p:spPr>
        <p:txBody>
          <a:bodyPr wrap="square" lIns="91424" tIns="45713" rIns="91424" bIns="45713" anchor="ctr" anchorCtr="0">
            <a:noAutofit/>
          </a:bodyPr>
          <a:lstStyle/>
          <a:p>
            <a:pPr defTabSz="533400">
              <a:lnSpc>
                <a:spcPct val="90000"/>
              </a:lnSpc>
              <a:spcBef>
                <a:spcPct val="0"/>
              </a:spcBef>
              <a:spcAft>
                <a:spcPct val="35000"/>
              </a:spcAft>
            </a:pPr>
            <a:r>
              <a:rPr lang="en-US" altLang="zh-CN" sz="2000" b="1" dirty="0">
                <a:latin typeface="宋体" panose="02010600030101010101" pitchFamily="2" charset="-122"/>
                <a:ea typeface="宋体" panose="02010600030101010101" pitchFamily="2" charset="-122"/>
              </a:rPr>
              <a:t>5</a:t>
            </a:r>
            <a:r>
              <a:rPr lang="zh-CN" altLang="en-US" sz="2000" b="1" dirty="0">
                <a:latin typeface="宋体" panose="02010600030101010101" pitchFamily="2" charset="-122"/>
                <a:ea typeface="宋体" panose="02010600030101010101" pitchFamily="2" charset="-122"/>
              </a:rPr>
              <a:t>）</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在对最终产品的行为进行模拟时，要考虑现实中的时间延迟</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这可以使原型不易被看作可即将交付的产品</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endParaRPr lang="zh-CN" altLang="en-US" sz="2000" b="1" dirty="0">
              <a:latin typeface="宋体" panose="02010600030101010101" pitchFamily="2" charset="-122"/>
              <a:ea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p:bldP spid="13" grpId="0" animBg="1"/>
      <p:bldP spid="14"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3.1 </a:t>
            </a:r>
            <a:r>
              <a:rPr lang="zh-CN" altLang="en-US" sz="2400" b="1" dirty="0">
                <a:solidFill>
                  <a:srgbClr val="000000"/>
                </a:solidFill>
                <a:latin typeface="微软雅黑" panose="020B0503020204020204" pitchFamily="34" charset="-122"/>
                <a:ea typeface="微软雅黑" panose="020B0503020204020204" pitchFamily="34" charset="-122"/>
              </a:rPr>
              <a:t>需求分析概述</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nvGrpSpPr>
          <p:cNvPr id="95" name="Group 1"/>
          <p:cNvGrpSpPr/>
          <p:nvPr/>
        </p:nvGrpSpPr>
        <p:grpSpPr>
          <a:xfrm>
            <a:off x="736738" y="1895255"/>
            <a:ext cx="3958986" cy="3873346"/>
            <a:chOff x="-949635" y="0"/>
            <a:chExt cx="7009631" cy="6858000"/>
          </a:xfrm>
        </p:grpSpPr>
        <p:sp>
          <p:nvSpPr>
            <p:cNvPr id="96" name="Diamond 3"/>
            <p:cNvSpPr/>
            <p:nvPr/>
          </p:nvSpPr>
          <p:spPr bwMode="auto">
            <a:xfrm>
              <a:off x="-949635" y="0"/>
              <a:ext cx="7009631" cy="6858000"/>
            </a:xfrm>
            <a:prstGeom prst="diamond">
              <a:avLst/>
            </a:prstGeom>
            <a:solidFill>
              <a:schemeClr val="tx2">
                <a:lumMod val="20000"/>
                <a:lumOff val="80000"/>
                <a:alpha val="35000"/>
              </a:schemeClr>
            </a:solidFill>
            <a:ln w="19050">
              <a:noFill/>
              <a:rou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97" name="Diamond 4"/>
            <p:cNvSpPr/>
            <p:nvPr/>
          </p:nvSpPr>
          <p:spPr bwMode="auto">
            <a:xfrm>
              <a:off x="-176517" y="653134"/>
              <a:ext cx="5647878" cy="5525706"/>
            </a:xfrm>
            <a:prstGeom prst="diamond">
              <a:avLst/>
            </a:prstGeom>
            <a:solidFill>
              <a:schemeClr val="tx2">
                <a:lumMod val="20000"/>
                <a:lumOff val="80000"/>
              </a:schemeClr>
            </a:solidFill>
            <a:ln w="19050">
              <a:noFill/>
              <a:round/>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98" name="Group 2"/>
          <p:cNvGrpSpPr/>
          <p:nvPr/>
        </p:nvGrpSpPr>
        <p:grpSpPr>
          <a:xfrm>
            <a:off x="660400" y="2646100"/>
            <a:ext cx="2371656" cy="2371655"/>
            <a:chOff x="990600" y="2044717"/>
            <a:chExt cx="2768566" cy="2768566"/>
          </a:xfrm>
        </p:grpSpPr>
        <p:sp>
          <p:nvSpPr>
            <p:cNvPr id="99"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00" name="TextBox 7"/>
            <p:cNvSpPr txBox="1"/>
            <p:nvPr/>
          </p:nvSpPr>
          <p:spPr>
            <a:xfrm>
              <a:off x="1500980" y="3117614"/>
              <a:ext cx="1800200" cy="677107"/>
            </a:xfrm>
            <a:prstGeom prst="rect">
              <a:avLst/>
            </a:prstGeom>
            <a:noFill/>
          </p:spPr>
          <p:txBody>
            <a:bodyPr wrap="square" lIns="0" tIns="0" rIns="0" bIns="0">
              <a:normAutofit fontScale="92500"/>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需求分析</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101" name="Diamond 11"/>
          <p:cNvSpPr/>
          <p:nvPr/>
        </p:nvSpPr>
        <p:spPr bwMode="auto">
          <a:xfrm>
            <a:off x="2146530" y="1481733"/>
            <a:ext cx="986397" cy="986397"/>
          </a:xfrm>
          <a:prstGeom prst="diamond">
            <a:avLst/>
          </a:prstGeom>
          <a:solidFill>
            <a:srgbClr val="4472C4"/>
          </a:solidFill>
          <a:ln w="19050">
            <a:noFill/>
            <a:round/>
          </a:ln>
        </p:spPr>
        <p:txBody>
          <a:bodyPr vert="horz" wrap="none" lIns="91440" tIns="45720" rIns="91440" bIns="45720" anchor="ctr" anchorCtr="1" compatLnSpc="1">
            <a:norm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01</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02" name="Diamond 12"/>
          <p:cNvSpPr/>
          <p:nvPr/>
        </p:nvSpPr>
        <p:spPr bwMode="auto">
          <a:xfrm>
            <a:off x="3250381" y="2563011"/>
            <a:ext cx="986397" cy="986397"/>
          </a:xfrm>
          <a:prstGeom prst="diamond">
            <a:avLst/>
          </a:prstGeom>
          <a:solidFill>
            <a:schemeClr val="accent3"/>
          </a:solidFill>
          <a:ln w="19050">
            <a:noFill/>
            <a:round/>
          </a:ln>
        </p:spPr>
        <p:txBody>
          <a:bodyPr vert="horz" wrap="none" lIns="91440" tIns="45720" rIns="91440" bIns="45720" anchor="ctr" anchorCtr="1" compatLnSpc="1">
            <a:normAutofit/>
          </a:bodyPr>
          <a:lstStyle/>
          <a:p>
            <a:pPr algn="ctr"/>
            <a:r>
              <a:rPr lang="en-US" altLang="zh-CN" sz="2400" b="1">
                <a:solidFill>
                  <a:schemeClr val="bg1"/>
                </a:solidFill>
                <a:latin typeface="微软雅黑" panose="020B0503020204020204" pitchFamily="34" charset="-122"/>
                <a:ea typeface="微软雅黑" panose="020B0503020204020204" pitchFamily="34" charset="-122"/>
              </a:rPr>
              <a:t>02</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103" name="Diamond 13"/>
          <p:cNvSpPr/>
          <p:nvPr/>
        </p:nvSpPr>
        <p:spPr bwMode="auto">
          <a:xfrm>
            <a:off x="3250381" y="4089692"/>
            <a:ext cx="986397" cy="986397"/>
          </a:xfrm>
          <a:prstGeom prst="diamond">
            <a:avLst/>
          </a:prstGeom>
          <a:solidFill>
            <a:srgbClr val="4472C4"/>
          </a:solidFill>
          <a:ln w="19050">
            <a:noFill/>
            <a:round/>
          </a:ln>
        </p:spPr>
        <p:txBody>
          <a:bodyPr vert="horz" wrap="none" lIns="91440" tIns="45720" rIns="91440" bIns="45720" anchor="ctr" anchorCtr="1" compatLnSpc="1">
            <a:normAutofit/>
          </a:bodyPr>
          <a:lstStyle/>
          <a:p>
            <a:pPr algn="ctr"/>
            <a:r>
              <a:rPr lang="en-US" altLang="zh-CN" sz="2400" b="1">
                <a:solidFill>
                  <a:schemeClr val="bg1"/>
                </a:solidFill>
                <a:latin typeface="微软雅黑" panose="020B0503020204020204" pitchFamily="34" charset="-122"/>
                <a:ea typeface="微软雅黑" panose="020B0503020204020204" pitchFamily="34" charset="-122"/>
              </a:rPr>
              <a:t>03</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104" name="Diamond 14"/>
          <p:cNvSpPr/>
          <p:nvPr/>
        </p:nvSpPr>
        <p:spPr bwMode="auto">
          <a:xfrm>
            <a:off x="2146530" y="5237408"/>
            <a:ext cx="986397" cy="986397"/>
          </a:xfrm>
          <a:prstGeom prst="diamond">
            <a:avLst/>
          </a:prstGeom>
          <a:solidFill>
            <a:srgbClr val="A5A5A5"/>
          </a:solidFill>
          <a:ln w="19050">
            <a:noFill/>
            <a:round/>
          </a:ln>
        </p:spPr>
        <p:txBody>
          <a:bodyPr vert="horz" wrap="none" lIns="91440" tIns="45720" rIns="91440" bIns="45720" anchor="ctr" anchorCtr="1" compatLnSpc="1">
            <a:normAutofit/>
          </a:bodyPr>
          <a:lstStyle/>
          <a:p>
            <a:pPr algn="ctr"/>
            <a:r>
              <a:rPr lang="en-US" altLang="zh-CN" sz="2400" b="1">
                <a:solidFill>
                  <a:schemeClr val="bg1"/>
                </a:solidFill>
                <a:latin typeface="微软雅黑" panose="020B0503020204020204" pitchFamily="34" charset="-122"/>
                <a:ea typeface="微软雅黑" panose="020B0503020204020204" pitchFamily="34" charset="-122"/>
              </a:rPr>
              <a:t>04</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3416829" y="1344183"/>
            <a:ext cx="7413096" cy="923330"/>
          </a:xfrm>
          <a:prstGeom prst="rect">
            <a:avLst/>
          </a:prstGeom>
          <a:noFill/>
        </p:spPr>
        <p:txBody>
          <a:bodyPr wrap="square">
            <a:spAutoFit/>
          </a:bodyPr>
          <a:lstStyle/>
          <a:p>
            <a:pPr algn="just"/>
            <a:r>
              <a:rPr lang="zh-CN" altLang="en-US" sz="1800" dirty="0">
                <a:solidFill>
                  <a:schemeClr val="tx1">
                    <a:lumMod val="95000"/>
                    <a:lumOff val="5000"/>
                  </a:schemeClr>
                </a:solidFill>
                <a:latin typeface="+mn-ea"/>
              </a:rPr>
              <a:t>需求分析</a:t>
            </a:r>
            <a:r>
              <a:rPr lang="en-US" altLang="zh-CN" sz="1800" dirty="0">
                <a:solidFill>
                  <a:schemeClr val="tx1">
                    <a:lumMod val="95000"/>
                    <a:lumOff val="5000"/>
                  </a:schemeClr>
                </a:solidFill>
                <a:latin typeface="+mn-ea"/>
              </a:rPr>
              <a:t>(requirement analysis)</a:t>
            </a:r>
            <a:r>
              <a:rPr lang="zh-CN" altLang="en-US" sz="1800" dirty="0">
                <a:solidFill>
                  <a:schemeClr val="tx1">
                    <a:lumMod val="95000"/>
                    <a:lumOff val="5000"/>
                  </a:schemeClr>
                </a:solidFill>
                <a:latin typeface="+mn-ea"/>
              </a:rPr>
              <a:t>包括提炼、分析和仔细审查已收集到的需求，以确保所有的风险承担者都明白其含义并找出其中的错误、遗漏或其它不足的地方。</a:t>
            </a:r>
            <a:endParaRPr lang="en-US" altLang="zh-CN" sz="1800" dirty="0">
              <a:solidFill>
                <a:schemeClr val="tx1">
                  <a:lumMod val="95000"/>
                  <a:lumOff val="5000"/>
                </a:schemeClr>
              </a:solidFill>
              <a:latin typeface="+mn-ea"/>
            </a:endParaRPr>
          </a:p>
        </p:txBody>
      </p:sp>
      <p:sp>
        <p:nvSpPr>
          <p:cNvPr id="118" name="文本框 117"/>
          <p:cNvSpPr txBox="1"/>
          <p:nvPr/>
        </p:nvSpPr>
        <p:spPr>
          <a:xfrm>
            <a:off x="4363267" y="2723943"/>
            <a:ext cx="7098312" cy="646331"/>
          </a:xfrm>
          <a:prstGeom prst="rect">
            <a:avLst/>
          </a:prstGeom>
          <a:noFill/>
        </p:spPr>
        <p:txBody>
          <a:bodyPr wrap="square">
            <a:spAutoFit/>
          </a:bodyPr>
          <a:lstStyle/>
          <a:p>
            <a:pPr algn="just"/>
            <a:r>
              <a:rPr lang="zh-CN" altLang="en-US" sz="1800" dirty="0">
                <a:solidFill>
                  <a:schemeClr val="tx1">
                    <a:lumMod val="95000"/>
                    <a:lumOff val="5000"/>
                  </a:schemeClr>
                </a:solidFill>
                <a:latin typeface="+mn-ea"/>
              </a:rPr>
              <a:t>分析员通过评价来确定是否所有的需求和软件需求规格说明都达到了优秀需求说明的要求。</a:t>
            </a:r>
            <a:endParaRPr lang="en-US" altLang="zh-CN" sz="1800" dirty="0">
              <a:solidFill>
                <a:schemeClr val="tx1">
                  <a:lumMod val="95000"/>
                  <a:lumOff val="5000"/>
                </a:schemeClr>
              </a:solidFill>
              <a:latin typeface="+mn-ea"/>
            </a:endParaRPr>
          </a:p>
        </p:txBody>
      </p:sp>
      <p:sp>
        <p:nvSpPr>
          <p:cNvPr id="119" name="文本框 118"/>
          <p:cNvSpPr txBox="1"/>
          <p:nvPr/>
        </p:nvSpPr>
        <p:spPr>
          <a:xfrm>
            <a:off x="4327235" y="4261057"/>
            <a:ext cx="7120494" cy="646331"/>
          </a:xfrm>
          <a:prstGeom prst="rect">
            <a:avLst/>
          </a:prstGeom>
          <a:noFill/>
        </p:spPr>
        <p:txBody>
          <a:bodyPr wrap="square">
            <a:spAutoFit/>
          </a:bodyPr>
          <a:lstStyle/>
          <a:p>
            <a:pPr algn="just"/>
            <a:r>
              <a:rPr lang="zh-CN" altLang="en-US" sz="1800" dirty="0">
                <a:solidFill>
                  <a:schemeClr val="tx1">
                    <a:lumMod val="95000"/>
                    <a:lumOff val="5000"/>
                  </a:schemeClr>
                </a:solidFill>
                <a:latin typeface="+mn-ea"/>
              </a:rPr>
              <a:t>分析的目的在于开发出高质量和具体的需求，这样就能作出实用的项目估算并可以进行设计、构造和测试。 </a:t>
            </a:r>
            <a:endParaRPr lang="zh-CN" altLang="en-US" sz="1800" dirty="0">
              <a:solidFill>
                <a:schemeClr val="tx1">
                  <a:lumMod val="95000"/>
                  <a:lumOff val="5000"/>
                </a:schemeClr>
              </a:solidFill>
              <a:latin typeface="+mn-ea"/>
            </a:endParaRPr>
          </a:p>
        </p:txBody>
      </p:sp>
      <p:sp>
        <p:nvSpPr>
          <p:cNvPr id="120" name="文本框 119"/>
          <p:cNvSpPr txBox="1"/>
          <p:nvPr/>
        </p:nvSpPr>
        <p:spPr>
          <a:xfrm>
            <a:off x="3352994" y="5630957"/>
            <a:ext cx="7098312" cy="369332"/>
          </a:xfrm>
          <a:prstGeom prst="rect">
            <a:avLst/>
          </a:prstGeom>
          <a:noFill/>
        </p:spPr>
        <p:txBody>
          <a:bodyPr wrap="square">
            <a:spAutoFit/>
          </a:bodyPr>
          <a:lstStyle/>
          <a:p>
            <a:pPr algn="just"/>
            <a:r>
              <a:rPr lang="zh-CN" altLang="en-US" sz="1800" dirty="0">
                <a:solidFill>
                  <a:schemeClr val="tx1">
                    <a:lumMod val="95000"/>
                    <a:lumOff val="5000"/>
                  </a:schemeClr>
                </a:solidFill>
                <a:latin typeface="+mn-ea"/>
              </a:rPr>
              <a:t>需求分析主要是通过需求建模来实现。</a:t>
            </a:r>
            <a:endParaRPr lang="zh-CN" altLang="en-US" sz="1800" dirty="0">
              <a:solidFill>
                <a:schemeClr val="tx1">
                  <a:lumMod val="95000"/>
                  <a:lumOff val="5000"/>
                </a:schemeClr>
              </a:solidFill>
              <a:latin typeface="+mn-ea"/>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8"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a:t>
            </a:r>
            <a:r>
              <a:rPr lang="zh-CN" altLang="en-US" sz="2000" b="1" kern="0" dirty="0">
                <a:latin typeface="宋体" panose="02010600030101010101" pitchFamily="2" charset="-122"/>
                <a:ea typeface="宋体" panose="02010600030101010101" pitchFamily="2" charset="-122"/>
                <a:sym typeface="宋体" panose="02010600030101010101" pitchFamily="2" charset="-122"/>
              </a:rPr>
              <a:t>）需求分析的内容和目的</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left)">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17" grpId="0"/>
      <p:bldP spid="118" grpId="0"/>
      <p:bldP spid="119" grpId="0"/>
      <p:bldP spid="120"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5326" y="1604567"/>
            <a:ext cx="10801349" cy="1032271"/>
          </a:xfrm>
          <a:prstGeom prst="rect">
            <a:avLst/>
          </a:prstGeom>
          <a:solidFill>
            <a:srgbClr val="5197D7"/>
          </a:solidFill>
          <a:ln w="12700" cap="flat" cmpd="sng" algn="ctr">
            <a:noFill/>
            <a:prstDash val="solid"/>
            <a:miter lim="800000"/>
          </a:ln>
          <a:effectLst/>
        </p:spPr>
        <p:txBody>
          <a:bodyPr lIns="121901" tIns="60951" rIns="121901" bIns="60951" rtlCol="0" anchor="ctr"/>
          <a:lstStyle/>
          <a:p>
            <a:pPr marL="0" marR="0" lvl="0" indent="0" defTabSz="1219200" rtl="0" eaLnBrk="1" fontAlgn="auto" latinLnBrk="0" hangingPunct="1">
              <a:spcBef>
                <a:spcPts val="0"/>
              </a:spcBef>
              <a:spcAft>
                <a:spcPts val="0"/>
              </a:spcAft>
              <a:buClrTx/>
              <a:buSzTx/>
              <a:buFontTx/>
              <a:buNone/>
              <a:defRPr/>
            </a:pPr>
            <a:r>
              <a:rPr kumimoji="0" lang="zh-CN" altLang="en-US" sz="2000" b="1" i="0" u="none" strike="noStrike" kern="0" cap="none" spc="0" normalizeH="0" baseline="0" noProof="0" dirty="0">
                <a:ln>
                  <a:noFill/>
                </a:ln>
                <a:solidFill>
                  <a:sysClr val="window" lastClr="FFFFFF"/>
                </a:solidFill>
                <a:effectLst/>
                <a:uLnTx/>
                <a:uFillTx/>
                <a:latin typeface="宋体" panose="02010600030101010101" pitchFamily="2" charset="-122"/>
                <a:ea typeface="宋体" panose="02010600030101010101" pitchFamily="2" charset="-122"/>
              </a:rPr>
              <a:t>软件原型法提供了一套强有力的技术，它可以缩短开发进度，增加用户的满意程度，生产出高质量的产品并且可以减少需求错误和用户界面的缺陷</a:t>
            </a:r>
            <a:endParaRPr kumimoji="0" lang="zh-CN" altLang="en-US" sz="2000" b="1" i="0" u="none" strike="noStrike" kern="0" cap="none" spc="0" normalizeH="0" baseline="0" noProof="0" dirty="0">
              <a:ln>
                <a:noFill/>
              </a:ln>
              <a:solidFill>
                <a:sysClr val="window" lastClr="FFFFFF"/>
              </a:solidFill>
              <a:effectLst/>
              <a:uLnTx/>
              <a:uFillTx/>
              <a:latin typeface="宋体" panose="02010600030101010101" pitchFamily="2" charset="-122"/>
              <a:ea typeface="宋体" panose="02010600030101010101" pitchFamily="2" charset="-122"/>
            </a:endParaRPr>
          </a:p>
          <a:p>
            <a:pPr marL="0" marR="0" lvl="0" indent="0" defTabSz="1219200" rtl="0" eaLnBrk="1" fontAlgn="auto" latinLnBrk="0" hangingPunct="1">
              <a:spcBef>
                <a:spcPts val="0"/>
              </a:spcBef>
              <a:spcAft>
                <a:spcPts val="0"/>
              </a:spcAft>
              <a:buClrTx/>
              <a:buSzTx/>
              <a:buFontTx/>
              <a:buNone/>
              <a:defRPr/>
            </a:pPr>
            <a:endParaRPr kumimoji="0" lang="zh-CN" altLang="en-US" sz="1400" b="1" i="0" u="none" strike="noStrike" kern="0" cap="none" spc="0" normalizeH="0" baseline="0" noProof="0" dirty="0">
              <a:ln>
                <a:noFill/>
              </a:ln>
              <a:solidFill>
                <a:sysClr val="window" lastClr="FFFFFF"/>
              </a:solidFill>
              <a:effectLst/>
              <a:uLnTx/>
              <a:uFillTx/>
              <a:latin typeface="宋体" panose="02010600030101010101" pitchFamily="2" charset="-122"/>
              <a:ea typeface="宋体" panose="02010600030101010101" pitchFamily="2" charset="-122"/>
            </a:endParaRPr>
          </a:p>
        </p:txBody>
      </p:sp>
      <p:sp>
        <p:nvSpPr>
          <p:cNvPr id="17" name="矩形 16"/>
          <p:cNvSpPr/>
          <p:nvPr/>
        </p:nvSpPr>
        <p:spPr>
          <a:xfrm>
            <a:off x="3626568" y="4175205"/>
            <a:ext cx="7215603" cy="327125"/>
          </a:xfrm>
          <a:prstGeom prst="rect">
            <a:avLst/>
          </a:prstGeom>
        </p:spPr>
        <p:txBody>
          <a:bodyPr wrap="square">
            <a:spAutoFit/>
          </a:bodyPr>
          <a:lstStyle/>
          <a:p>
            <a:pPr marL="0" marR="0" lvl="0" indent="0" algn="l" defTabSz="914400" rtl="0" eaLnBrk="1" fontAlgn="auto" latinLnBrk="0" hangingPunct="1">
              <a:spcBef>
                <a:spcPts val="0"/>
              </a:spcBef>
              <a:spcAft>
                <a:spcPts val="0"/>
              </a:spcAft>
              <a:buClrTx/>
              <a:buSzTx/>
              <a:buFontTx/>
              <a:buNone/>
              <a:defRPr/>
            </a:pPr>
            <a:endParaRPr kumimoji="0" lang="zh-CN" altLang="en-US" sz="12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30"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31"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）原型法成功的因素</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8" name="矩形 27"/>
          <p:cNvSpPr/>
          <p:nvPr/>
        </p:nvSpPr>
        <p:spPr>
          <a:xfrm>
            <a:off x="695326" y="2636838"/>
            <a:ext cx="1612445" cy="3600631"/>
          </a:xfrm>
          <a:prstGeom prst="rect">
            <a:avLst/>
          </a:prstGeom>
          <a:solidFill>
            <a:schemeClr val="bg1"/>
          </a:solidFill>
          <a:ln w="12700" cap="flat" cmpd="sng" algn="ctr">
            <a:solidFill>
              <a:schemeClr val="tx1"/>
            </a:solidFill>
            <a:prstDash val="solid"/>
            <a:miter lim="800000"/>
          </a:ln>
          <a:effectLst/>
        </p:spPr>
        <p:txBody>
          <a:bodyPr lIns="121901" tIns="60951" rIns="121901" bIns="60951" rtlCol="0" anchor="ctr"/>
          <a:lstStyle/>
          <a:p>
            <a:pPr marL="0" marR="0" lvl="0" indent="0" defTabSz="1219200" rtl="0" eaLnBrk="1" fontAlgn="auto" latinLnBrk="0" hangingPunct="1">
              <a:spcBef>
                <a:spcPts val="0"/>
              </a:spcBef>
              <a:spcAft>
                <a:spcPts val="0"/>
              </a:spcAft>
              <a:buClrTx/>
              <a:buSzTx/>
              <a:buFontTx/>
              <a:buNone/>
              <a:defRPr/>
            </a:pPr>
            <a:r>
              <a:rPr kumimoji="0" lang="zh-CN" altLang="en-US" sz="2000" b="1" i="0" u="none" strike="noStrike" kern="0" cap="none" spc="0" normalizeH="0" baseline="0" noProof="0" dirty="0">
                <a:ln>
                  <a:noFill/>
                </a:ln>
                <a:effectLst/>
                <a:uLnTx/>
                <a:uFillTx/>
                <a:latin typeface="宋体" panose="02010600030101010101" pitchFamily="2" charset="-122"/>
                <a:ea typeface="宋体" panose="02010600030101010101" pitchFamily="2" charset="-122"/>
              </a:rPr>
              <a:t>帮助开发者在需求开发过程中</a:t>
            </a:r>
            <a:r>
              <a:rPr kumimoji="0" lang="zh-CN" altLang="en-US" sz="2000"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建立有效原型需遵循的原则</a:t>
            </a:r>
            <a:endParaRPr kumimoji="0" lang="zh-CN" altLang="en-US" sz="2000"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endParaRPr>
          </a:p>
          <a:p>
            <a:pPr marL="0" marR="0" lvl="0" indent="0" defTabSz="1219200" rtl="0" eaLnBrk="1" fontAlgn="auto" latinLnBrk="0" hangingPunct="1">
              <a:spcBef>
                <a:spcPts val="0"/>
              </a:spcBef>
              <a:spcAft>
                <a:spcPts val="0"/>
              </a:spcAft>
              <a:buClrTx/>
              <a:buSzTx/>
              <a:buFontTx/>
              <a:buNone/>
              <a:defRPr/>
            </a:pPr>
            <a:endParaRPr kumimoji="0" lang="zh-CN" altLang="en-US" sz="1400" b="1" i="0" u="none" strike="noStrike" kern="0" cap="none" spc="0" normalizeH="0" baseline="0" noProof="0" dirty="0">
              <a:ln>
                <a:noFill/>
              </a:ln>
              <a:effectLst/>
              <a:uLnTx/>
              <a:uFillTx/>
              <a:latin typeface="宋体" panose="02010600030101010101" pitchFamily="2" charset="-122"/>
              <a:ea typeface="宋体" panose="02010600030101010101" pitchFamily="2" charset="-122"/>
            </a:endParaRPr>
          </a:p>
        </p:txBody>
      </p:sp>
      <p:sp>
        <p:nvSpPr>
          <p:cNvPr id="29" name="文本框 28"/>
          <p:cNvSpPr txBox="1"/>
          <p:nvPr/>
        </p:nvSpPr>
        <p:spPr>
          <a:xfrm>
            <a:off x="3591107" y="2868196"/>
            <a:ext cx="7679149" cy="379826"/>
          </a:xfrm>
          <a:prstGeom prst="rect">
            <a:avLst/>
          </a:prstGeom>
          <a:solidFill>
            <a:schemeClr val="accent2">
              <a:lumMod val="20000"/>
              <a:lumOff val="80000"/>
            </a:schemeClr>
          </a:solidFill>
        </p:spPr>
        <p:txBody>
          <a:bodyPr wrap="square" rtlCol="0" anchor="ctr" anchorCtr="0">
            <a:noAutofit/>
          </a:bodyPr>
          <a:lstStyle/>
          <a:p>
            <a:pPr lvl="0">
              <a:defRPr/>
            </a:pPr>
            <a:r>
              <a:rPr lang="en-US" altLang="zh-CN" sz="2000" b="1" dirty="0">
                <a:solidFill>
                  <a:prstClr val="black"/>
                </a:solidFill>
              </a:rPr>
              <a:t>1</a:t>
            </a:r>
            <a:r>
              <a:rPr lang="zh-CN" altLang="en-US" sz="2000" b="1" dirty="0">
                <a:solidFill>
                  <a:prstClr val="black"/>
                </a:solidFill>
              </a:rPr>
              <a:t>）项目计划中应包括原型风险</a:t>
            </a:r>
            <a:endParaRPr lang="zh-CN" altLang="en-US" sz="2000" b="1" dirty="0">
              <a:solidFill>
                <a:prstClr val="black"/>
              </a:solidFill>
            </a:endParaRPr>
          </a:p>
        </p:txBody>
      </p:sp>
      <p:sp>
        <p:nvSpPr>
          <p:cNvPr id="32" name="文本框 31"/>
          <p:cNvSpPr txBox="1"/>
          <p:nvPr/>
        </p:nvSpPr>
        <p:spPr>
          <a:xfrm>
            <a:off x="3591107" y="3819253"/>
            <a:ext cx="7691032" cy="444698"/>
          </a:xfrm>
          <a:prstGeom prst="rect">
            <a:avLst/>
          </a:prstGeom>
          <a:solidFill>
            <a:schemeClr val="accent5">
              <a:lumMod val="20000"/>
              <a:lumOff val="80000"/>
            </a:schemeClr>
          </a:solidFill>
        </p:spPr>
        <p:txBody>
          <a:bodyPr wrap="square" rtlCol="0" anchor="ctr" anchorCtr="0">
            <a:noAutofit/>
          </a:bodyPr>
          <a:lstStyle/>
          <a:p>
            <a:pPr lvl="0">
              <a:defRPr/>
            </a:pPr>
            <a:r>
              <a:rPr lang="en-US" altLang="zh-CN" sz="2000" b="1" dirty="0">
                <a:solidFill>
                  <a:prstClr val="black"/>
                </a:solidFill>
              </a:rPr>
              <a:t>3</a:t>
            </a:r>
            <a:r>
              <a:rPr lang="zh-CN" altLang="en-US" sz="2000" b="1" dirty="0">
                <a:solidFill>
                  <a:prstClr val="black"/>
                </a:solidFill>
              </a:rPr>
              <a:t>）计划开发多个原型，因为很少能一次成功</a:t>
            </a:r>
            <a:endParaRPr lang="zh-CN" altLang="en-US" sz="2000" b="1" dirty="0">
              <a:solidFill>
                <a:prstClr val="black"/>
              </a:solidFill>
            </a:endParaRPr>
          </a:p>
        </p:txBody>
      </p:sp>
      <p:sp>
        <p:nvSpPr>
          <p:cNvPr id="33" name="文本框 32"/>
          <p:cNvSpPr txBox="1"/>
          <p:nvPr/>
        </p:nvSpPr>
        <p:spPr>
          <a:xfrm>
            <a:off x="3591107" y="4328684"/>
            <a:ext cx="7679149" cy="1014730"/>
          </a:xfrm>
          <a:prstGeom prst="rect">
            <a:avLst/>
          </a:prstGeom>
          <a:solidFill>
            <a:schemeClr val="accent4">
              <a:lumMod val="20000"/>
              <a:lumOff val="80000"/>
            </a:schemeClr>
          </a:solidFill>
        </p:spPr>
        <p:txBody>
          <a:bodyPr wrap="square" rtlCol="0">
            <a:spAutoFit/>
          </a:bodyPr>
          <a:lstStyle/>
          <a:p>
            <a:pPr lvl="0">
              <a:defRPr/>
            </a:pPr>
            <a:r>
              <a:rPr lang="en-US" altLang="zh-CN" sz="2000" b="1" dirty="0">
                <a:solidFill>
                  <a:prstClr val="black"/>
                </a:solidFill>
              </a:rPr>
              <a:t>4</a:t>
            </a:r>
            <a:r>
              <a:rPr lang="zh-CN" altLang="en-US" sz="2000" b="1" dirty="0">
                <a:solidFill>
                  <a:prstClr val="black"/>
                </a:solidFill>
              </a:rPr>
              <a:t>）尽快并且廉价地建立抛弃型原型：用最少的投资开发那些用于回答问题和解决需求的不确定性的原型，不要努力去完善一个抛弃型原型的用户界面</a:t>
            </a:r>
            <a:endParaRPr lang="zh-CN" altLang="en-US" sz="2000" b="1" dirty="0">
              <a:solidFill>
                <a:prstClr val="black"/>
              </a:solidFill>
            </a:endParaRPr>
          </a:p>
        </p:txBody>
      </p:sp>
      <p:sp>
        <p:nvSpPr>
          <p:cNvPr id="34" name="文本框 33"/>
          <p:cNvSpPr txBox="1"/>
          <p:nvPr/>
        </p:nvSpPr>
        <p:spPr>
          <a:xfrm>
            <a:off x="3591107" y="5448754"/>
            <a:ext cx="7691032" cy="706755"/>
          </a:xfrm>
          <a:prstGeom prst="rect">
            <a:avLst/>
          </a:prstGeom>
          <a:solidFill>
            <a:schemeClr val="accent3">
              <a:lumMod val="20000"/>
              <a:lumOff val="80000"/>
            </a:schemeClr>
          </a:solidFill>
        </p:spPr>
        <p:txBody>
          <a:bodyPr wrap="square" rtlCol="0">
            <a:spAutoFit/>
          </a:bodyPr>
          <a:lstStyle/>
          <a:p>
            <a:pPr lvl="0" algn="just"/>
            <a:r>
              <a:rPr lang="en-US" altLang="zh-CN" sz="2000" b="1" dirty="0">
                <a:solidFill>
                  <a:srgbClr val="000000"/>
                </a:solidFill>
              </a:rPr>
              <a:t>5</a:t>
            </a:r>
            <a:r>
              <a:rPr lang="zh-CN" altLang="en-US" sz="2000" b="1" dirty="0">
                <a:solidFill>
                  <a:srgbClr val="000000"/>
                </a:solidFill>
              </a:rPr>
              <a:t>）在抛弃型原型中不应含有代码注释、输入数据有效性检查、保护性编码技术，或者错误处理的代码</a:t>
            </a:r>
            <a:endParaRPr lang="zh-CN" altLang="en-US" sz="2000" b="1" dirty="0">
              <a:solidFill>
                <a:srgbClr val="000000"/>
              </a:solidFill>
            </a:endParaRPr>
          </a:p>
        </p:txBody>
      </p:sp>
      <p:sp>
        <p:nvSpPr>
          <p:cNvPr id="3" name="箭头: 右 2"/>
          <p:cNvSpPr/>
          <p:nvPr/>
        </p:nvSpPr>
        <p:spPr>
          <a:xfrm>
            <a:off x="2307771" y="3831771"/>
            <a:ext cx="1184366" cy="853440"/>
          </a:xfrm>
          <a:prstGeom prst="rightArrow">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文本框 12"/>
          <p:cNvSpPr txBox="1"/>
          <p:nvPr/>
        </p:nvSpPr>
        <p:spPr>
          <a:xfrm>
            <a:off x="3579224" y="3337923"/>
            <a:ext cx="7691032" cy="379826"/>
          </a:xfrm>
          <a:prstGeom prst="rect">
            <a:avLst/>
          </a:prstGeom>
          <a:solidFill>
            <a:schemeClr val="accent6">
              <a:lumMod val="20000"/>
              <a:lumOff val="80000"/>
            </a:schemeClr>
          </a:solidFill>
        </p:spPr>
        <p:txBody>
          <a:bodyPr wrap="square" rtlCol="0" anchor="ctr" anchorCtr="0">
            <a:noAutofit/>
          </a:bodyPr>
          <a:lstStyle/>
          <a:p>
            <a:pPr lvl="0">
              <a:defRPr/>
            </a:pPr>
            <a:r>
              <a:rPr lang="en-US" altLang="zh-CN" sz="2000" b="1" dirty="0">
                <a:solidFill>
                  <a:prstClr val="black"/>
                </a:solidFill>
              </a:rPr>
              <a:t>2</a:t>
            </a:r>
            <a:r>
              <a:rPr lang="zh-CN" altLang="en-US" sz="2000" b="1" dirty="0">
                <a:solidFill>
                  <a:prstClr val="black"/>
                </a:solidFill>
              </a:rPr>
              <a:t>）安排好开发、评价和可能的修改原型的时间</a:t>
            </a:r>
            <a:endParaRPr lang="zh-CN" altLang="en-US" sz="2000" b="1" dirty="0">
              <a:solidFill>
                <a:prstClr val="black"/>
              </a:solidFill>
            </a:endParaRPr>
          </a:p>
        </p:txBody>
      </p:sp>
      <p:sp>
        <p:nvSpPr>
          <p:cNvPr id="14" name="矩形 13"/>
          <p:cNvSpPr/>
          <p:nvPr/>
        </p:nvSpPr>
        <p:spPr>
          <a:xfrm>
            <a:off x="3499474" y="2708458"/>
            <a:ext cx="7997199" cy="35290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left)">
                                      <p:cBhvr>
                                        <p:cTn id="8" dur="500"/>
                                        <p:tgtEl>
                                          <p:spTgt spid="31"/>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p:bldP spid="28" grpId="0" animBg="1"/>
      <p:bldP spid="29" grpId="0" animBg="1"/>
      <p:bldP spid="32" grpId="0" animBg="1"/>
      <p:bldP spid="33" grpId="0" bldLvl="0" animBg="1"/>
      <p:bldP spid="34" grpId="0" bldLvl="0" animBg="1"/>
      <p:bldP spid="3"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空心弧 4"/>
          <p:cNvSpPr/>
          <p:nvPr/>
        </p:nvSpPr>
        <p:spPr>
          <a:xfrm>
            <a:off x="-4993209" y="568579"/>
            <a:ext cx="6772645" cy="6772645"/>
          </a:xfrm>
          <a:prstGeom prst="blockArc">
            <a:avLst>
              <a:gd name="adj1" fmla="val 18900000"/>
              <a:gd name="adj2" fmla="val 2700000"/>
              <a:gd name="adj3" fmla="val 319"/>
            </a:avLst>
          </a:prstGeom>
        </p:spPr>
        <p:style>
          <a:lnRef idx="2">
            <a:schemeClr val="accent2">
              <a:shade val="60000"/>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6" name="任意多边形: 形状 5"/>
          <p:cNvSpPr/>
          <p:nvPr/>
        </p:nvSpPr>
        <p:spPr>
          <a:xfrm>
            <a:off x="1169232" y="1753679"/>
            <a:ext cx="10256981" cy="629093"/>
          </a:xfrm>
          <a:custGeom>
            <a:avLst/>
            <a:gdLst>
              <a:gd name="connsiteX0" fmla="*/ 0 w 10256981"/>
              <a:gd name="connsiteY0" fmla="*/ 0 h 629093"/>
              <a:gd name="connsiteX1" fmla="*/ 10256981 w 10256981"/>
              <a:gd name="connsiteY1" fmla="*/ 0 h 629093"/>
              <a:gd name="connsiteX2" fmla="*/ 10256981 w 10256981"/>
              <a:gd name="connsiteY2" fmla="*/ 629093 h 629093"/>
              <a:gd name="connsiteX3" fmla="*/ 0 w 10256981"/>
              <a:gd name="connsiteY3" fmla="*/ 629093 h 629093"/>
              <a:gd name="connsiteX4" fmla="*/ 0 w 10256981"/>
              <a:gd name="connsiteY4" fmla="*/ 0 h 629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6981" h="629093">
                <a:moveTo>
                  <a:pt x="0" y="0"/>
                </a:moveTo>
                <a:lnTo>
                  <a:pt x="10256981" y="0"/>
                </a:lnTo>
                <a:lnTo>
                  <a:pt x="10256981" y="629093"/>
                </a:lnTo>
                <a:lnTo>
                  <a:pt x="0" y="629093"/>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99343" tIns="40640" rIns="40640" bIns="40640"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zh-CN" altLang="en-US" sz="1600" b="1" kern="1200" dirty="0">
                <a:latin typeface="微软雅黑" panose="020B0503020204020204" pitchFamily="34" charset="-122"/>
                <a:ea typeface="微软雅黑" panose="020B0503020204020204" pitchFamily="34" charset="-122"/>
              </a:rPr>
              <a:t>对于已经理解的需求不要建立原型</a:t>
            </a:r>
            <a:endParaRPr lang="zh-CN" altLang="en-US" sz="1600" b="1" kern="1200" dirty="0">
              <a:latin typeface="微软雅黑" panose="020B0503020204020204" pitchFamily="34" charset="-122"/>
              <a:ea typeface="微软雅黑" panose="020B0503020204020204" pitchFamily="34" charset="-122"/>
            </a:endParaRPr>
          </a:p>
        </p:txBody>
      </p:sp>
      <p:sp>
        <p:nvSpPr>
          <p:cNvPr id="7" name="椭圆 6"/>
          <p:cNvSpPr/>
          <p:nvPr/>
        </p:nvSpPr>
        <p:spPr>
          <a:xfrm>
            <a:off x="776049" y="1675042"/>
            <a:ext cx="786366" cy="786366"/>
          </a:xfrm>
          <a:prstGeom prst="ellipse">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任意多边形: 形状 7"/>
          <p:cNvSpPr/>
          <p:nvPr/>
        </p:nvSpPr>
        <p:spPr>
          <a:xfrm>
            <a:off x="1620022" y="2697017"/>
            <a:ext cx="9806191" cy="629093"/>
          </a:xfrm>
          <a:custGeom>
            <a:avLst/>
            <a:gdLst>
              <a:gd name="connsiteX0" fmla="*/ 0 w 9806191"/>
              <a:gd name="connsiteY0" fmla="*/ 0 h 629093"/>
              <a:gd name="connsiteX1" fmla="*/ 9806191 w 9806191"/>
              <a:gd name="connsiteY1" fmla="*/ 0 h 629093"/>
              <a:gd name="connsiteX2" fmla="*/ 9806191 w 9806191"/>
              <a:gd name="connsiteY2" fmla="*/ 629093 h 629093"/>
              <a:gd name="connsiteX3" fmla="*/ 0 w 9806191"/>
              <a:gd name="connsiteY3" fmla="*/ 629093 h 629093"/>
              <a:gd name="connsiteX4" fmla="*/ 0 w 9806191"/>
              <a:gd name="connsiteY4" fmla="*/ 0 h 629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6191" h="629093">
                <a:moveTo>
                  <a:pt x="0" y="0"/>
                </a:moveTo>
                <a:lnTo>
                  <a:pt x="9806191" y="0"/>
                </a:lnTo>
                <a:lnTo>
                  <a:pt x="9806191" y="629093"/>
                </a:lnTo>
                <a:lnTo>
                  <a:pt x="0" y="629093"/>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99343" tIns="40640" rIns="40640" bIns="40640"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zh-CN" altLang="en-US" sz="1600" b="1" kern="1200" dirty="0">
                <a:latin typeface="微软雅黑" panose="020B0503020204020204" pitchFamily="34" charset="-122"/>
                <a:ea typeface="微软雅黑" panose="020B0503020204020204" pitchFamily="34" charset="-122"/>
              </a:rPr>
              <a:t>不能随意地增加功能：当一个简单的抛弃型原型达到原型目的时，就不应该随便扩充它的功能</a:t>
            </a:r>
            <a:endParaRPr lang="zh-CN" altLang="en-US" sz="1600" b="1" kern="1200" dirty="0">
              <a:latin typeface="微软雅黑" panose="020B0503020204020204" pitchFamily="34" charset="-122"/>
              <a:ea typeface="微软雅黑" panose="020B0503020204020204" pitchFamily="34" charset="-122"/>
            </a:endParaRPr>
          </a:p>
        </p:txBody>
      </p:sp>
      <p:sp>
        <p:nvSpPr>
          <p:cNvPr id="9" name="椭圆 8"/>
          <p:cNvSpPr/>
          <p:nvPr/>
        </p:nvSpPr>
        <p:spPr>
          <a:xfrm>
            <a:off x="1226838" y="2618380"/>
            <a:ext cx="786366" cy="786366"/>
          </a:xfrm>
          <a:prstGeom prst="ellipse">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形状 14"/>
          <p:cNvSpPr/>
          <p:nvPr/>
        </p:nvSpPr>
        <p:spPr>
          <a:xfrm>
            <a:off x="1758378" y="3640354"/>
            <a:ext cx="9667835" cy="629093"/>
          </a:xfrm>
          <a:custGeom>
            <a:avLst/>
            <a:gdLst>
              <a:gd name="connsiteX0" fmla="*/ 0 w 9667835"/>
              <a:gd name="connsiteY0" fmla="*/ 0 h 629093"/>
              <a:gd name="connsiteX1" fmla="*/ 9667835 w 9667835"/>
              <a:gd name="connsiteY1" fmla="*/ 0 h 629093"/>
              <a:gd name="connsiteX2" fmla="*/ 9667835 w 9667835"/>
              <a:gd name="connsiteY2" fmla="*/ 629093 h 629093"/>
              <a:gd name="connsiteX3" fmla="*/ 0 w 9667835"/>
              <a:gd name="connsiteY3" fmla="*/ 629093 h 629093"/>
              <a:gd name="connsiteX4" fmla="*/ 0 w 9667835"/>
              <a:gd name="connsiteY4" fmla="*/ 0 h 629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35" h="629093">
                <a:moveTo>
                  <a:pt x="0" y="0"/>
                </a:moveTo>
                <a:lnTo>
                  <a:pt x="9667835" y="0"/>
                </a:lnTo>
                <a:lnTo>
                  <a:pt x="9667835" y="629093"/>
                </a:lnTo>
                <a:lnTo>
                  <a:pt x="0" y="629093"/>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99343" tIns="40640" rIns="40640" bIns="40640"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zh-CN" altLang="en-US" sz="1600" b="1" kern="1200" dirty="0">
                <a:latin typeface="微软雅黑" panose="020B0503020204020204" pitchFamily="34" charset="-122"/>
                <a:ea typeface="微软雅黑" panose="020B0503020204020204" pitchFamily="34" charset="-122"/>
              </a:rPr>
              <a:t>不要从水平原型的性能推测最终产品的性能：原型可能没有运行在最终产品所处的特定环境中，并且开发原型的工具与开发产品的工具在效率上是存在差异的</a:t>
            </a:r>
            <a:endParaRPr lang="zh-CN" altLang="en-US" sz="1600" b="1" kern="1200" dirty="0">
              <a:latin typeface="微软雅黑" panose="020B0503020204020204" pitchFamily="34" charset="-122"/>
              <a:ea typeface="微软雅黑" panose="020B0503020204020204" pitchFamily="34" charset="-122"/>
            </a:endParaRPr>
          </a:p>
        </p:txBody>
      </p:sp>
      <p:sp>
        <p:nvSpPr>
          <p:cNvPr id="18" name="椭圆 17"/>
          <p:cNvSpPr/>
          <p:nvPr/>
        </p:nvSpPr>
        <p:spPr>
          <a:xfrm>
            <a:off x="1365195" y="3561718"/>
            <a:ext cx="786366" cy="786366"/>
          </a:xfrm>
          <a:prstGeom prst="ellipse">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任意多边形: 形状 18"/>
          <p:cNvSpPr/>
          <p:nvPr/>
        </p:nvSpPr>
        <p:spPr>
          <a:xfrm>
            <a:off x="1620022" y="4510375"/>
            <a:ext cx="9806191" cy="775728"/>
          </a:xfrm>
          <a:custGeom>
            <a:avLst/>
            <a:gdLst>
              <a:gd name="connsiteX0" fmla="*/ 0 w 9806191"/>
              <a:gd name="connsiteY0" fmla="*/ 0 h 775728"/>
              <a:gd name="connsiteX1" fmla="*/ 9806191 w 9806191"/>
              <a:gd name="connsiteY1" fmla="*/ 0 h 775728"/>
              <a:gd name="connsiteX2" fmla="*/ 9806191 w 9806191"/>
              <a:gd name="connsiteY2" fmla="*/ 775728 h 775728"/>
              <a:gd name="connsiteX3" fmla="*/ 0 w 9806191"/>
              <a:gd name="connsiteY3" fmla="*/ 775728 h 775728"/>
              <a:gd name="connsiteX4" fmla="*/ 0 w 9806191"/>
              <a:gd name="connsiteY4" fmla="*/ 0 h 775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6191" h="775728">
                <a:moveTo>
                  <a:pt x="0" y="0"/>
                </a:moveTo>
                <a:lnTo>
                  <a:pt x="9806191" y="0"/>
                </a:lnTo>
                <a:lnTo>
                  <a:pt x="9806191" y="775728"/>
                </a:lnTo>
                <a:lnTo>
                  <a:pt x="0" y="775728"/>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99343" tIns="40640" rIns="40640" bIns="40640"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zh-CN" altLang="en-US" sz="1600" b="1" kern="1200" dirty="0">
                <a:latin typeface="微软雅黑" panose="020B0503020204020204" pitchFamily="34" charset="-122"/>
                <a:ea typeface="微软雅黑" panose="020B0503020204020204" pitchFamily="34" charset="-122"/>
              </a:rPr>
              <a:t>在原型屏幕显示和报表中使用合理的模拟数据：那些评价原型的用户会受不现实数据的影响而不能把原型看成真正产品的模型。</a:t>
            </a:r>
            <a:endParaRPr lang="zh-CN" altLang="en-US" sz="1600" b="1" kern="1200" dirty="0">
              <a:latin typeface="微软雅黑" panose="020B0503020204020204" pitchFamily="34" charset="-122"/>
              <a:ea typeface="微软雅黑" panose="020B0503020204020204" pitchFamily="34" charset="-122"/>
            </a:endParaRPr>
          </a:p>
        </p:txBody>
      </p:sp>
      <p:sp>
        <p:nvSpPr>
          <p:cNvPr id="20" name="椭圆 19"/>
          <p:cNvSpPr/>
          <p:nvPr/>
        </p:nvSpPr>
        <p:spPr>
          <a:xfrm>
            <a:off x="1226838" y="4505056"/>
            <a:ext cx="786366" cy="786366"/>
          </a:xfrm>
          <a:prstGeom prst="ellipse">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任意多边形: 形状 20"/>
          <p:cNvSpPr/>
          <p:nvPr/>
        </p:nvSpPr>
        <p:spPr>
          <a:xfrm>
            <a:off x="1169232" y="5477690"/>
            <a:ext cx="10256981" cy="727772"/>
          </a:xfrm>
          <a:custGeom>
            <a:avLst/>
            <a:gdLst>
              <a:gd name="connsiteX0" fmla="*/ 0 w 10256981"/>
              <a:gd name="connsiteY0" fmla="*/ 0 h 727772"/>
              <a:gd name="connsiteX1" fmla="*/ 10256981 w 10256981"/>
              <a:gd name="connsiteY1" fmla="*/ 0 h 727772"/>
              <a:gd name="connsiteX2" fmla="*/ 10256981 w 10256981"/>
              <a:gd name="connsiteY2" fmla="*/ 727772 h 727772"/>
              <a:gd name="connsiteX3" fmla="*/ 0 w 10256981"/>
              <a:gd name="connsiteY3" fmla="*/ 727772 h 727772"/>
              <a:gd name="connsiteX4" fmla="*/ 0 w 10256981"/>
              <a:gd name="connsiteY4" fmla="*/ 0 h 72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6981" h="727772">
                <a:moveTo>
                  <a:pt x="0" y="0"/>
                </a:moveTo>
                <a:lnTo>
                  <a:pt x="10256981" y="0"/>
                </a:lnTo>
                <a:lnTo>
                  <a:pt x="10256981" y="727772"/>
                </a:lnTo>
                <a:lnTo>
                  <a:pt x="0" y="727772"/>
                </a:lnTo>
                <a:lnTo>
                  <a:pt x="0" y="0"/>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99343" tIns="40640" rIns="40640" bIns="40640"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zh-CN" altLang="en-US" sz="1600" b="1" kern="1200" dirty="0">
                <a:latin typeface="微软雅黑" panose="020B0503020204020204" pitchFamily="34" charset="-122"/>
                <a:ea typeface="微软雅黑" panose="020B0503020204020204" pitchFamily="34" charset="-122"/>
              </a:rPr>
              <a:t>不要期望原型可以代替需求文档：原型只是暗示了许多后台功能，因此必须把这些功能写入软件需求规格说明，使之完善、详细并且</a:t>
            </a:r>
            <a:r>
              <a:rPr lang="zh-CN" altLang="en-US" sz="1600" b="1" kern="1200">
                <a:latin typeface="微软雅黑" panose="020B0503020204020204" pitchFamily="34" charset="-122"/>
                <a:ea typeface="微软雅黑" panose="020B0503020204020204" pitchFamily="34" charset="-122"/>
              </a:rPr>
              <a:t>可以有案可稽</a:t>
            </a:r>
            <a:endParaRPr lang="zh-CN" altLang="en-US" sz="1600" b="1" kern="1200" dirty="0"/>
          </a:p>
        </p:txBody>
      </p:sp>
      <p:sp>
        <p:nvSpPr>
          <p:cNvPr id="22" name="椭圆 21"/>
          <p:cNvSpPr/>
          <p:nvPr/>
        </p:nvSpPr>
        <p:spPr>
          <a:xfrm>
            <a:off x="776049" y="5448393"/>
            <a:ext cx="786366" cy="786366"/>
          </a:xfrm>
          <a:prstGeom prst="ellipse">
            <a:avLst/>
          </a:prstGeom>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文本框 9"/>
          <p:cNvSpPr txBox="1"/>
          <p:nvPr/>
        </p:nvSpPr>
        <p:spPr>
          <a:xfrm>
            <a:off x="780554" y="1878310"/>
            <a:ext cx="748525" cy="460375"/>
          </a:xfrm>
          <a:prstGeom prst="rect">
            <a:avLst/>
          </a:prstGeom>
          <a:noFill/>
        </p:spPr>
        <p:txBody>
          <a:bodyPr wrap="square">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01</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255175" y="2784600"/>
            <a:ext cx="748525" cy="460375"/>
          </a:xfrm>
          <a:prstGeom prst="rect">
            <a:avLst/>
          </a:prstGeom>
          <a:noFill/>
        </p:spPr>
        <p:txBody>
          <a:bodyPr wrap="square">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02</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17673" y="3745238"/>
            <a:ext cx="748525" cy="460375"/>
          </a:xfrm>
          <a:prstGeom prst="rect">
            <a:avLst/>
          </a:prstGeom>
          <a:noFill/>
        </p:spPr>
        <p:txBody>
          <a:bodyPr wrap="square">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03</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74333" y="4687036"/>
            <a:ext cx="748525" cy="460375"/>
          </a:xfrm>
          <a:prstGeom prst="rect">
            <a:avLst/>
          </a:prstGeom>
          <a:noFill/>
        </p:spPr>
        <p:txBody>
          <a:bodyPr wrap="square">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04</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32805" y="5623068"/>
            <a:ext cx="748525" cy="460375"/>
          </a:xfrm>
          <a:prstGeom prst="rect">
            <a:avLst/>
          </a:prstGeom>
          <a:noFill/>
        </p:spPr>
        <p:txBody>
          <a:bodyPr wrap="square">
            <a:spAutoFit/>
          </a:bodyPr>
          <a:lstStyle/>
          <a:p>
            <a:pPr algn="ct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05</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16"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7"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）原型法成功的因素</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5" grpId="0" animBg="1"/>
      <p:bldP spid="19" grpId="0" animBg="1"/>
      <p:bldP spid="21" grpId="0" animBg="1"/>
      <p:bldP spid="10" grpId="0"/>
      <p:bldP spid="11" grpId="0"/>
      <p:bldP spid="12" grpId="0"/>
      <p:bldP spid="13" grpId="0"/>
      <p:bldP spid="14"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6"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3.3 </a:t>
            </a:r>
            <a:r>
              <a:rPr lang="zh-CN" altLang="en-US" sz="2400" b="1" dirty="0">
                <a:solidFill>
                  <a:srgbClr val="000000"/>
                </a:solidFill>
                <a:latin typeface="微软雅黑" panose="020B0503020204020204" pitchFamily="34" charset="-122"/>
                <a:ea typeface="微软雅黑" panose="020B0503020204020204" pitchFamily="34" charset="-122"/>
              </a:rPr>
              <a:t>创建用户界面原型</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17" name="文本框 67"/>
          <p:cNvSpPr>
            <a:spLocks noChangeArrowheads="1"/>
          </p:cNvSpPr>
          <p:nvPr/>
        </p:nvSpPr>
        <p:spPr bwMode="auto">
          <a:xfrm>
            <a:off x="700838" y="15043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思考题：</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3" name="文本框 67"/>
          <p:cNvSpPr>
            <a:spLocks noChangeArrowheads="1"/>
          </p:cNvSpPr>
          <p:nvPr/>
        </p:nvSpPr>
        <p:spPr bwMode="auto">
          <a:xfrm>
            <a:off x="700838" y="2178125"/>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以下那些是用于创建用户界面的原型？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4" name="文本框 67"/>
          <p:cNvSpPr>
            <a:spLocks noChangeArrowheads="1"/>
          </p:cNvSpPr>
          <p:nvPr/>
        </p:nvSpPr>
        <p:spPr bwMode="auto">
          <a:xfrm>
            <a:off x="700838" y="2851922"/>
            <a:ext cx="3896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en-US" altLang="zh-CN" sz="2000" b="1" kern="0" dirty="0">
                <a:latin typeface="宋体" panose="02010600030101010101" pitchFamily="2" charset="-122"/>
                <a:ea typeface="宋体" panose="02010600030101010101" pitchFamily="2" charset="-122"/>
                <a:sym typeface="宋体" panose="02010600030101010101" pitchFamily="2" charset="-122"/>
              </a:rPr>
              <a:t>A. </a:t>
            </a:r>
            <a:r>
              <a:rPr lang="zh-CN" altLang="en-US" sz="2000" b="1" kern="0" dirty="0">
                <a:latin typeface="宋体" panose="02010600030101010101" pitchFamily="2" charset="-122"/>
                <a:ea typeface="宋体" panose="02010600030101010101" pitchFamily="2" charset="-122"/>
                <a:sym typeface="宋体" panose="02010600030101010101" pitchFamily="2" charset="-122"/>
              </a:rPr>
              <a:t>水平原型和垂直原型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5" name="文本框 67"/>
          <p:cNvSpPr>
            <a:spLocks noChangeArrowheads="1"/>
          </p:cNvSpPr>
          <p:nvPr/>
        </p:nvSpPr>
        <p:spPr bwMode="auto">
          <a:xfrm>
            <a:off x="700838" y="3525720"/>
            <a:ext cx="3896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en-US" altLang="zh-CN" sz="2000" b="1" kern="0" dirty="0">
                <a:latin typeface="宋体" panose="02010600030101010101" pitchFamily="2" charset="-122"/>
                <a:ea typeface="宋体" panose="02010600030101010101" pitchFamily="2" charset="-122"/>
                <a:sym typeface="宋体" panose="02010600030101010101" pitchFamily="2" charset="-122"/>
              </a:rPr>
              <a:t>B. </a:t>
            </a:r>
            <a:r>
              <a:rPr lang="zh-CN" altLang="en-US" sz="2000" b="1" kern="0" dirty="0">
                <a:latin typeface="宋体" panose="02010600030101010101" pitchFamily="2" charset="-122"/>
                <a:ea typeface="宋体" panose="02010600030101010101" pitchFamily="2" charset="-122"/>
                <a:sym typeface="宋体" panose="02010600030101010101" pitchFamily="2" charset="-122"/>
              </a:rPr>
              <a:t>抛弃型原型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6" name="文本框 67"/>
          <p:cNvSpPr>
            <a:spLocks noChangeArrowheads="1"/>
          </p:cNvSpPr>
          <p:nvPr/>
        </p:nvSpPr>
        <p:spPr bwMode="auto">
          <a:xfrm>
            <a:off x="700838" y="4199518"/>
            <a:ext cx="3896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en-US" altLang="zh-CN" sz="2000" b="1" kern="0" dirty="0">
                <a:latin typeface="宋体" panose="02010600030101010101" pitchFamily="2" charset="-122"/>
                <a:ea typeface="宋体" panose="02010600030101010101" pitchFamily="2" charset="-122"/>
                <a:sym typeface="宋体" panose="02010600030101010101" pitchFamily="2" charset="-122"/>
              </a:rPr>
              <a:t>C. </a:t>
            </a:r>
            <a:r>
              <a:rPr lang="zh-CN" altLang="en-US" sz="2000" b="1" kern="0" dirty="0">
                <a:latin typeface="宋体" panose="02010600030101010101" pitchFamily="2" charset="-122"/>
                <a:ea typeface="宋体" panose="02010600030101010101" pitchFamily="2" charset="-122"/>
                <a:sym typeface="宋体" panose="02010600030101010101" pitchFamily="2" charset="-122"/>
              </a:rPr>
              <a:t>进化原型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7" name="文本框 67"/>
          <p:cNvSpPr>
            <a:spLocks noChangeArrowheads="1"/>
          </p:cNvSpPr>
          <p:nvPr/>
        </p:nvSpPr>
        <p:spPr bwMode="auto">
          <a:xfrm>
            <a:off x="700838" y="4873316"/>
            <a:ext cx="3896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en-US" altLang="zh-CN" sz="2000" b="1" kern="0" dirty="0">
                <a:latin typeface="宋体" panose="02010600030101010101" pitchFamily="2" charset="-122"/>
                <a:ea typeface="宋体" panose="02010600030101010101" pitchFamily="2" charset="-122"/>
                <a:sym typeface="宋体" panose="02010600030101010101" pitchFamily="2" charset="-122"/>
              </a:rPr>
              <a:t>D. </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电子原型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8" name="文本框 67"/>
          <p:cNvSpPr>
            <a:spLocks noChangeArrowheads="1"/>
          </p:cNvSpPr>
          <p:nvPr/>
        </p:nvSpPr>
        <p:spPr bwMode="auto">
          <a:xfrm>
            <a:off x="700838" y="5547114"/>
            <a:ext cx="3896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en-US" altLang="zh-CN" sz="2000" b="1" kern="0" dirty="0">
                <a:latin typeface="宋体" panose="02010600030101010101" pitchFamily="2" charset="-122"/>
                <a:ea typeface="宋体" panose="02010600030101010101" pitchFamily="2" charset="-122"/>
                <a:sym typeface="宋体" panose="02010600030101010101" pitchFamily="2" charset="-122"/>
              </a:rPr>
              <a:t>E. </a:t>
            </a:r>
            <a:r>
              <a:rPr lang="zh-CN" altLang="en-US" sz="2000" b="1" kern="0" dirty="0">
                <a:latin typeface="宋体" panose="02010600030101010101" pitchFamily="2" charset="-122"/>
                <a:ea typeface="宋体" panose="02010600030101010101" pitchFamily="2" charset="-122"/>
                <a:sym typeface="宋体" panose="02010600030101010101" pitchFamily="2" charset="-122"/>
              </a:rPr>
              <a:t>迭代原型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29" name="图形 28" descr="复选标记"/>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789197" y="3469938"/>
            <a:ext cx="592393" cy="592393"/>
          </a:xfrm>
          <a:prstGeom prst="rect">
            <a:avLst/>
          </a:prstGeom>
        </p:spPr>
      </p:pic>
      <p:pic>
        <p:nvPicPr>
          <p:cNvPr id="30" name="图形 29" descr="复选标记"/>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789197" y="4062331"/>
            <a:ext cx="592393" cy="592393"/>
          </a:xfrm>
          <a:prstGeom prst="rect">
            <a:avLst/>
          </a:prstGeom>
        </p:spPr>
      </p:pic>
      <p:pic>
        <p:nvPicPr>
          <p:cNvPr id="31" name="图形 30" descr="复选标记"/>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789196" y="4716788"/>
            <a:ext cx="592393" cy="592393"/>
          </a:xfrm>
          <a:prstGeom prst="rect">
            <a:avLst/>
          </a:prstGeom>
        </p:spPr>
      </p:pic>
      <p:pic>
        <p:nvPicPr>
          <p:cNvPr id="32" name="图形 31" descr="复选标记"/>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793292" y="2720558"/>
            <a:ext cx="592393" cy="592393"/>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6"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a:t>
            </a:r>
            <a:r>
              <a:rPr lang="zh-CN" altLang="en-US" sz="2000" b="1" kern="0" dirty="0">
                <a:latin typeface="宋体" panose="02010600030101010101" pitchFamily="2" charset="-122"/>
                <a:ea typeface="宋体" panose="02010600030101010101" pitchFamily="2" charset="-122"/>
                <a:sym typeface="宋体" panose="02010600030101010101" pitchFamily="2" charset="-122"/>
              </a:rPr>
              <a:t>）需求优先级概述</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3" name="标注: 下箭头 2"/>
          <p:cNvSpPr/>
          <p:nvPr/>
        </p:nvSpPr>
        <p:spPr>
          <a:xfrm>
            <a:off x="1068636" y="2214391"/>
            <a:ext cx="9727894" cy="1178880"/>
          </a:xfrm>
          <a:prstGeom prst="downArrow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1</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）应用分析方法来确定使用实例、产品特性或单项需求实现的优先级别</a:t>
            </a:r>
            <a:endParaRPr lang="zh-CN" altLang="en-US" sz="2000" b="1" dirty="0"/>
          </a:p>
        </p:txBody>
      </p:sp>
      <p:sp>
        <p:nvSpPr>
          <p:cNvPr id="8" name="标注: 下箭头 7"/>
          <p:cNvSpPr/>
          <p:nvPr/>
        </p:nvSpPr>
        <p:spPr>
          <a:xfrm>
            <a:off x="1068636" y="3513101"/>
            <a:ext cx="9727894" cy="1178880"/>
          </a:xfrm>
          <a:prstGeom prst="downArrow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）以优先级为基础确定产品版本将包括哪些特性或哪类需求</a:t>
            </a:r>
            <a:endParaRPr lang="zh-CN" altLang="en-US" sz="2000" b="1" dirty="0"/>
          </a:p>
        </p:txBody>
      </p:sp>
      <p:sp>
        <p:nvSpPr>
          <p:cNvPr id="11" name="矩形 10"/>
          <p:cNvSpPr/>
          <p:nvPr/>
        </p:nvSpPr>
        <p:spPr>
          <a:xfrm>
            <a:off x="1068636" y="4807161"/>
            <a:ext cx="9727894" cy="7572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3</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）当允许需求变更时，在特定的版本中加人每一项变更，并在那个版本计划中作出需要的变更</a:t>
            </a:r>
            <a:endParaRPr lang="zh-CN" altLang="en-US" sz="2000" b="1" dirty="0"/>
          </a:p>
        </p:txBody>
      </p:sp>
      <p:sp>
        <p:nvSpPr>
          <p:cNvPr id="4" name="文本框 3"/>
          <p:cNvSpPr txBox="1"/>
          <p:nvPr/>
        </p:nvSpPr>
        <p:spPr>
          <a:xfrm>
            <a:off x="1068636" y="1564395"/>
            <a:ext cx="3501390" cy="398780"/>
          </a:xfrm>
          <a:prstGeom prst="rect">
            <a:avLst/>
          </a:prstGeom>
          <a:noFill/>
        </p:spPr>
        <p:txBody>
          <a:bodyPr wrap="none" rtlCol="0">
            <a:spAutoFit/>
          </a:bodyPr>
          <a:lstStyle/>
          <a:p>
            <a:r>
              <a:rPr lang="zh-CN" altLang="en-US" sz="2000" b="1" dirty="0">
                <a:solidFill>
                  <a:srgbClr val="FF0000"/>
                </a:solidFill>
              </a:rPr>
              <a:t>需求优先级和需求变更关系：</a:t>
            </a:r>
            <a:endParaRPr lang="zh-CN" altLang="en-US" sz="20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8" grpId="0" animBg="1"/>
      <p:bldP spid="11" grpId="0" animBg="1"/>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660400" y="1335356"/>
            <a:ext cx="4085272"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案例：化学制品跟踪系统</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1438983" y="2091360"/>
            <a:ext cx="10057691" cy="1014730"/>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关于“化学制品跟踪系统”的大部分用户需求编写成文档以后，项目经理</a:t>
            </a:r>
            <a:r>
              <a:rPr kumimoji="0" lang="en-US" altLang="zh-CN"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Dave</a:t>
            </a:r>
            <a:r>
              <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和需求分析员</a:t>
            </a:r>
            <a:r>
              <a:rPr kumimoji="0" lang="en-US" altLang="zh-CN"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Lori</a:t>
            </a:r>
            <a:r>
              <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接见了两个产品代表。</a:t>
            </a:r>
            <a:r>
              <a:rPr kumimoji="0" lang="en-US" altLang="zh-CN"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Tim</a:t>
            </a:r>
            <a:r>
              <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代表了药剂师群体，而</a:t>
            </a:r>
            <a:r>
              <a:rPr kumimoji="0" lang="en-US" altLang="zh-CN" sz="2000" b="1" i="0" u="none" strike="noStrike" kern="1200" cap="none" spc="0" normalizeH="0" baseline="0" noProof="0" dirty="0" err="1">
                <a:ln>
                  <a:noFill/>
                </a:ln>
                <a:effectLst/>
                <a:uLnTx/>
                <a:uFillTx/>
                <a:latin typeface="宋体" panose="02010600030101010101" pitchFamily="2" charset="-122"/>
                <a:ea typeface="宋体" panose="02010600030101010101" pitchFamily="2" charset="-122"/>
                <a:cs typeface="+mn-cs"/>
              </a:rPr>
              <a:t>Roxa-nne</a:t>
            </a:r>
            <a:r>
              <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则代表了化学制品仓库人员。</a:t>
            </a:r>
            <a:endPar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pic>
        <p:nvPicPr>
          <p:cNvPr id="3" name="图形 2" descr="打开的书"/>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42284" y="2296637"/>
            <a:ext cx="617005" cy="617005"/>
          </a:xfrm>
          <a:prstGeom prst="rect">
            <a:avLst/>
          </a:prstGeom>
        </p:spPr>
      </p:pic>
      <p:sp>
        <p:nvSpPr>
          <p:cNvPr id="4" name="箭头: 下 3"/>
          <p:cNvSpPr/>
          <p:nvPr/>
        </p:nvSpPr>
        <p:spPr>
          <a:xfrm>
            <a:off x="5900058" y="3222947"/>
            <a:ext cx="391885" cy="39876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文本框 17"/>
          <p:cNvSpPr txBox="1"/>
          <p:nvPr/>
        </p:nvSpPr>
        <p:spPr>
          <a:xfrm>
            <a:off x="1457195" y="3718515"/>
            <a:ext cx="10039479" cy="1014730"/>
          </a:xfrm>
          <a:prstGeom prst="rect">
            <a:avLst/>
          </a:prstGeom>
          <a:solidFill>
            <a:schemeClr val="bg1"/>
          </a:solidFill>
          <a:ln>
            <a:solidFill>
              <a:schemeClr val="tx1"/>
            </a:solidFill>
          </a:ln>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noFill/>
                </a:ln>
                <a:effectLst/>
                <a:uLnTx/>
                <a:uFillTx/>
                <a:latin typeface="宋体" panose="02010600030101010101" pitchFamily="2" charset="-122"/>
                <a:ea typeface="宋体" panose="02010600030101010101" pitchFamily="2" charset="-122"/>
              </a:defRPr>
            </a:lvl1pPr>
          </a:lstStyle>
          <a:p>
            <a:r>
              <a:rPr lang="zh-CN" altLang="en-US" b="1" dirty="0"/>
              <a:t>“就像你们所亲口道的那样</a:t>
            </a:r>
            <a:r>
              <a:rPr lang="zh-CN" altLang="en-US" b="1"/>
              <a:t>”，</a:t>
            </a:r>
            <a:r>
              <a:rPr lang="en-US" altLang="zh-CN" b="1" dirty="0"/>
              <a:t>Dave</a:t>
            </a:r>
            <a:r>
              <a:rPr lang="zh-CN" altLang="en-US" b="1" dirty="0"/>
              <a:t>开始说：“产品代表为化学制品跟踪系统收集了许多需求，但我们不能在产品的首发版中包含你们所需的全部功能。由于大部分需求来自药剂师和化学制品仓库，所以我想与你们谈一谈关于设定需求优先级的问题。”</a:t>
            </a:r>
            <a:endParaRPr lang="zh-CN" altLang="en-US" b="1" dirty="0"/>
          </a:p>
        </p:txBody>
      </p:sp>
      <p:pic>
        <p:nvPicPr>
          <p:cNvPr id="6" name="图形 5" descr="男学生"/>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400" y="4060043"/>
            <a:ext cx="617005" cy="617005"/>
          </a:xfrm>
          <a:prstGeom prst="rect">
            <a:avLst/>
          </a:prstGeom>
        </p:spPr>
      </p:pic>
      <p:sp>
        <p:nvSpPr>
          <p:cNvPr id="19" name="箭头: 下 18"/>
          <p:cNvSpPr/>
          <p:nvPr/>
        </p:nvSpPr>
        <p:spPr>
          <a:xfrm>
            <a:off x="5900058" y="4937762"/>
            <a:ext cx="391885" cy="39876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1471596" y="5485434"/>
            <a:ext cx="10025079" cy="706755"/>
          </a:xfrm>
          <a:prstGeom prst="rect">
            <a:avLst/>
          </a:prstGeom>
          <a:solidFill>
            <a:schemeClr val="bg1"/>
          </a:solidFill>
          <a:ln>
            <a:solidFill>
              <a:schemeClr val="tx1"/>
            </a:solidFill>
          </a:ln>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noFill/>
                </a:ln>
                <a:effectLst/>
                <a:uLnTx/>
                <a:uFillTx/>
                <a:latin typeface="宋体" panose="02010600030101010101" pitchFamily="2" charset="-122"/>
                <a:ea typeface="宋体" panose="02010600030101010101" pitchFamily="2" charset="-122"/>
              </a:defRPr>
            </a:lvl1pPr>
          </a:lstStyle>
          <a:p>
            <a:r>
              <a:rPr lang="en-US" altLang="zh-CN" b="1" dirty="0"/>
              <a:t>Tim</a:t>
            </a:r>
            <a:r>
              <a:rPr lang="zh-CN" altLang="en-US" b="1" dirty="0"/>
              <a:t>感到很困惑。“你为什么要设定</a:t>
            </a:r>
            <a:r>
              <a:rPr lang="zh-CN" altLang="en-US" b="1"/>
              <a:t>需求优先级</a:t>
            </a:r>
            <a:r>
              <a:rPr lang="en-US" altLang="zh-CN" b="1" dirty="0"/>
              <a:t>?</a:t>
            </a:r>
            <a:r>
              <a:rPr lang="zh-CN" altLang="en-US" b="1" dirty="0"/>
              <a:t>它们全都很重要，否则我们不会向你们提出这些需求。”</a:t>
            </a:r>
            <a:endParaRPr lang="zh-CN" altLang="en-US" b="1" dirty="0"/>
          </a:p>
        </p:txBody>
      </p:sp>
      <p:pic>
        <p:nvPicPr>
          <p:cNvPr id="8" name="图形 7" descr="女学生"/>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201" y="5583770"/>
            <a:ext cx="617005" cy="617005"/>
          </a:xfrm>
          <a:prstGeom prst="rect">
            <a:avLst/>
          </a:prstGeom>
        </p:spPr>
      </p:pic>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3"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）需求确定案例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bldLvl="0" animBg="1"/>
      <p:bldP spid="4" grpId="0" animBg="1"/>
      <p:bldP spid="18" grpId="0" bldLvl="0" animBg="1"/>
      <p:bldP spid="19" grpId="0" animBg="1"/>
      <p:bldP spid="20" grpId="0" bldLvl="0" animBg="1"/>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660400" y="1372671"/>
            <a:ext cx="4085272"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微软雅黑" panose="020B0503020204020204" pitchFamily="34" charset="-122"/>
                <a:ea typeface="微软雅黑" panose="020B0503020204020204" pitchFamily="34" charset="-122"/>
              </a:rPr>
              <a:t>案例</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：化学制品跟踪系统</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1624948" y="2128804"/>
            <a:ext cx="9871727" cy="1938020"/>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Dave</a:t>
            </a:r>
            <a:r>
              <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解释说：“我知道它们都很重要，但我们不能做到同时交付一个包罗万象并且具有高质量的产品。由于没有更多的可用资源，所以我们需要为下一季度末就要交付的产品确定最重要的需求。我们希望你们帮助我们把首发版中必须包括的需求与可以放入以后版本的需求区分开。”</a:t>
            </a:r>
            <a:endPar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4" name="箭头: 下 3"/>
          <p:cNvSpPr/>
          <p:nvPr/>
        </p:nvSpPr>
        <p:spPr>
          <a:xfrm>
            <a:off x="6361268" y="4040874"/>
            <a:ext cx="391885" cy="39876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文本框 17"/>
          <p:cNvSpPr txBox="1"/>
          <p:nvPr/>
        </p:nvSpPr>
        <p:spPr>
          <a:xfrm>
            <a:off x="1617748" y="4484847"/>
            <a:ext cx="9878927" cy="1938020"/>
          </a:xfrm>
          <a:prstGeom prst="rect">
            <a:avLst/>
          </a:prstGeom>
          <a:solidFill>
            <a:schemeClr val="bg1"/>
          </a:solidFill>
          <a:ln>
            <a:solidFill>
              <a:schemeClr val="tx1"/>
            </a:solidFill>
          </a:ln>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noFill/>
                </a:ln>
                <a:effectLst/>
                <a:uLnTx/>
                <a:uFillTx/>
                <a:latin typeface="宋体" panose="02010600030101010101" pitchFamily="2" charset="-122"/>
                <a:ea typeface="宋体" panose="02010600030101010101" pitchFamily="2" charset="-122"/>
              </a:defRPr>
            </a:lvl1pPr>
          </a:lstStyle>
          <a:p>
            <a:pPr>
              <a:lnSpc>
                <a:spcPct val="150000"/>
              </a:lnSpc>
            </a:pPr>
            <a:r>
              <a:rPr lang="zh-CN" altLang="en-US" b="1" dirty="0"/>
              <a:t>“我知道卫生和安全办公室已向政府提交的化学制品使用和销毁的报表必须在这个季度末完成”， </a:t>
            </a:r>
            <a:r>
              <a:rPr lang="en-US" altLang="zh-CN" b="1" dirty="0"/>
              <a:t>Roxanne </a:t>
            </a:r>
            <a:r>
              <a:rPr lang="zh-CN" altLang="en-US" b="1" dirty="0"/>
              <a:t>指出，“如果有必要的话，我们可以多使用几个月化学制品仓库现行的存货清单系统。但是条形码标签和扫描功能是必须的，这比药剂师所需的可查找的供应商目录更为重要。”</a:t>
            </a:r>
            <a:endParaRPr lang="zh-CN" altLang="en-US" b="1" dirty="0"/>
          </a:p>
        </p:txBody>
      </p:sp>
      <p:pic>
        <p:nvPicPr>
          <p:cNvPr id="21" name="图形 20" descr="男学生"/>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95325" y="2292389"/>
            <a:ext cx="688898" cy="688898"/>
          </a:xfrm>
          <a:prstGeom prst="rect">
            <a:avLst/>
          </a:prstGeom>
        </p:spPr>
      </p:pic>
      <p:pic>
        <p:nvPicPr>
          <p:cNvPr id="5" name="图形 4" descr="男性形象"/>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6" y="5065821"/>
            <a:ext cx="688898" cy="688898"/>
          </a:xfrm>
          <a:prstGeom prst="rect">
            <a:avLst/>
          </a:prstGeom>
        </p:spPr>
      </p:pic>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2"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）需求确定案例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bldLvl="0" animBg="1"/>
      <p:bldP spid="4" grpId="0" animBg="1"/>
      <p:bldP spid="18" grpId="0" bldLvl="0" animBg="1"/>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660400" y="1321775"/>
            <a:ext cx="4085272"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微软雅黑" panose="020B0503020204020204" pitchFamily="34" charset="-122"/>
                <a:ea typeface="微软雅黑" panose="020B0503020204020204" pitchFamily="34" charset="-122"/>
              </a:rPr>
              <a:t>案例</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：化学制品跟踪系统</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1491331" y="2289314"/>
            <a:ext cx="10005343" cy="706755"/>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Tim</a:t>
            </a:r>
            <a:r>
              <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提出抗议：“我已向药剂师保证，为他们提供在线的目录查询功能，  以节省他们的时间。所以目录查询从项目刚开始就必须考虑”。</a:t>
            </a:r>
            <a:endPar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4" name="箭头: 下 3"/>
          <p:cNvSpPr/>
          <p:nvPr/>
        </p:nvSpPr>
        <p:spPr>
          <a:xfrm>
            <a:off x="5757630" y="3194147"/>
            <a:ext cx="391885" cy="39876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文本框 17"/>
          <p:cNvSpPr txBox="1"/>
          <p:nvPr/>
        </p:nvSpPr>
        <p:spPr>
          <a:xfrm>
            <a:off x="1484131" y="3696915"/>
            <a:ext cx="10012543" cy="1014730"/>
          </a:xfrm>
          <a:prstGeom prst="rect">
            <a:avLst/>
          </a:prstGeom>
          <a:solidFill>
            <a:schemeClr val="bg1"/>
          </a:solidFill>
          <a:ln>
            <a:solidFill>
              <a:schemeClr val="tx1"/>
            </a:solidFill>
          </a:ln>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noFill/>
                </a:ln>
                <a:effectLst/>
                <a:uLnTx/>
                <a:uFillTx/>
                <a:latin typeface="宋体" panose="02010600030101010101" pitchFamily="2" charset="-122"/>
                <a:ea typeface="宋体" panose="02010600030101010101" pitchFamily="2" charset="-122"/>
              </a:defRPr>
            </a:lvl1pPr>
          </a:lstStyle>
          <a:p>
            <a:r>
              <a:rPr lang="zh-CN" altLang="en-US" b="1"/>
              <a:t>分析员</a:t>
            </a:r>
            <a:r>
              <a:rPr lang="en-US" altLang="zh-CN" b="1" dirty="0"/>
              <a:t>Lori</a:t>
            </a:r>
            <a:r>
              <a:rPr lang="zh-CN" altLang="en-US" b="1" dirty="0"/>
              <a:t>说：“当我与药剂师共同探讨使用实例时，有一些使用实例似乎经常执行而其它的则很少有人使用。我们可以分析全部的使用实例，并确定那些你们不会马上就用到的使用实例吗！如果我们可以这样做，那么可以推迟决定那些高优先级的使用实例。</a:t>
            </a:r>
            <a:endParaRPr lang="zh-CN" altLang="en-US" b="1" dirty="0"/>
          </a:p>
        </p:txBody>
      </p:sp>
      <p:sp>
        <p:nvSpPr>
          <p:cNvPr id="19" name="箭头: 下 18"/>
          <p:cNvSpPr/>
          <p:nvPr/>
        </p:nvSpPr>
        <p:spPr>
          <a:xfrm>
            <a:off x="5781769" y="4819545"/>
            <a:ext cx="391885" cy="39876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文本框 19"/>
          <p:cNvSpPr txBox="1"/>
          <p:nvPr/>
        </p:nvSpPr>
        <p:spPr>
          <a:xfrm>
            <a:off x="1512932" y="5295342"/>
            <a:ext cx="9983743" cy="1014730"/>
          </a:xfrm>
          <a:prstGeom prst="rect">
            <a:avLst/>
          </a:prstGeom>
          <a:solidFill>
            <a:schemeClr val="bg1"/>
          </a:solidFill>
          <a:ln>
            <a:solidFill>
              <a:schemeClr val="tx1"/>
            </a:solidFill>
          </a:ln>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000" b="0" i="0" u="none" strike="noStrike" cap="none" spc="0" normalizeH="0" baseline="0">
                <a:ln>
                  <a:noFill/>
                </a:ln>
                <a:effectLst/>
                <a:uLnTx/>
                <a:uFillTx/>
                <a:latin typeface="宋体" panose="02010600030101010101" pitchFamily="2" charset="-122"/>
                <a:ea typeface="宋体" panose="02010600030101010101" pitchFamily="2" charset="-122"/>
              </a:defRPr>
            </a:lvl1pPr>
          </a:lstStyle>
          <a:p>
            <a:r>
              <a:rPr lang="zh-CN" altLang="en-US" b="1" dirty="0"/>
              <a:t>对于必须等待系统部分功能的</a:t>
            </a:r>
            <a:r>
              <a:rPr lang="zh-CN" altLang="en-US" b="1"/>
              <a:t>实现，</a:t>
            </a:r>
            <a:r>
              <a:rPr lang="en-US" altLang="zh-CN" b="1"/>
              <a:t>Tim</a:t>
            </a:r>
            <a:r>
              <a:rPr lang="zh-CN" altLang="en-US" b="1"/>
              <a:t>和</a:t>
            </a:r>
            <a:r>
              <a:rPr lang="en-US" altLang="zh-CN" b="1" dirty="0" err="1"/>
              <a:t>Rox-anne</a:t>
            </a:r>
            <a:r>
              <a:rPr lang="zh-CN" altLang="en-US" b="1" dirty="0"/>
              <a:t>并没有感到很惊讶。然而他们意识到如果开发组不能</a:t>
            </a:r>
            <a:r>
              <a:rPr lang="zh-CN" altLang="en-US" b="1"/>
              <a:t>在发行</a:t>
            </a:r>
            <a:r>
              <a:rPr lang="en-US" altLang="zh-CN" b="1"/>
              <a:t>1</a:t>
            </a:r>
            <a:r>
              <a:rPr lang="zh-CN" altLang="en-US" b="1"/>
              <a:t>．</a:t>
            </a:r>
            <a:r>
              <a:rPr lang="en-US" altLang="zh-CN" b="1" dirty="0"/>
              <a:t>0</a:t>
            </a:r>
            <a:r>
              <a:rPr lang="zh-CN" altLang="en-US" b="1" dirty="0"/>
              <a:t>版本时实现全部需求，那么最好每个人都赞成首先实现需求的子集。</a:t>
            </a:r>
            <a:endParaRPr lang="zh-CN" altLang="en-US" b="1" dirty="0"/>
          </a:p>
        </p:txBody>
      </p:sp>
      <p:pic>
        <p:nvPicPr>
          <p:cNvPr id="8" name="图形 7" descr="女学生"/>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95325" y="5436746"/>
            <a:ext cx="663188" cy="663188"/>
          </a:xfrm>
          <a:prstGeom prst="rect">
            <a:avLst/>
          </a:prstGeom>
        </p:spPr>
      </p:pic>
      <p:pic>
        <p:nvPicPr>
          <p:cNvPr id="21" name="图形 20" descr="女学生"/>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60400" y="2334012"/>
            <a:ext cx="663188" cy="663188"/>
          </a:xfrm>
          <a:prstGeom prst="rect">
            <a:avLst/>
          </a:prstGeom>
        </p:spPr>
      </p:pic>
      <p:pic>
        <p:nvPicPr>
          <p:cNvPr id="5" name="图形 4" descr="女性形象"/>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600" y="4053201"/>
            <a:ext cx="663188" cy="663188"/>
          </a:xfrm>
          <a:prstGeom prst="rect">
            <a:avLst/>
          </a:prstGeom>
        </p:spPr>
      </p:pic>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13"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）需求确定案例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bldLvl="0" animBg="1"/>
      <p:bldP spid="4" grpId="0" animBg="1"/>
      <p:bldP spid="18" grpId="0" bldLvl="0" animBg="1"/>
      <p:bldP spid="19" grpId="0" animBg="1"/>
      <p:bldP spid="20" grpId="0" bldLvl="0" animBg="1"/>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698500" y="1661523"/>
            <a:ext cx="10795000" cy="6400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需求确定总结：</a:t>
            </a:r>
            <a:endPar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702858" y="2420420"/>
            <a:ext cx="10798175" cy="3606354"/>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7"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）需求确定案例</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11" name="文本框 10"/>
          <p:cNvSpPr txBox="1"/>
          <p:nvPr/>
        </p:nvSpPr>
        <p:spPr>
          <a:xfrm>
            <a:off x="778220" y="2636837"/>
            <a:ext cx="10641100" cy="1001947"/>
          </a:xfrm>
          <a:prstGeom prst="rect">
            <a:avLst/>
          </a:prstGeom>
          <a:solidFill>
            <a:schemeClr val="accent6">
              <a:lumMod val="20000"/>
              <a:lumOff val="80000"/>
            </a:schemeClr>
          </a:solidFill>
        </p:spPr>
        <p:txBody>
          <a:bodyPr wrap="square" rtlCol="0" anchor="ctr" anchorCtr="0">
            <a:no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）每一个具有有限资源的软件项目必须理解所要求的特性、使用实例和功能需求的相对优先级，以优先级为基础确定产品版本将包括哪些特性或哪类需求</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2" name="文本框 11"/>
          <p:cNvSpPr txBox="1"/>
          <p:nvPr/>
        </p:nvSpPr>
        <p:spPr>
          <a:xfrm>
            <a:off x="775046" y="4399526"/>
            <a:ext cx="10641100" cy="487310"/>
          </a:xfrm>
          <a:prstGeom prst="rect">
            <a:avLst/>
          </a:prstGeom>
          <a:solidFill>
            <a:schemeClr val="accent5">
              <a:lumMod val="20000"/>
              <a:lumOff val="80000"/>
            </a:schemeClr>
          </a:solidFill>
        </p:spPr>
        <p:txBody>
          <a:bodyPr wrap="square" rtlCol="0" anchor="ctr" anchorCtr="0">
            <a:no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3</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）设定优先级有助于项目经理解决冲突、安排阶段性交付，并且做出必要的取舍</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3" name="文本框 12"/>
          <p:cNvSpPr txBox="1"/>
          <p:nvPr/>
        </p:nvSpPr>
        <p:spPr>
          <a:xfrm>
            <a:off x="775046" y="5005652"/>
            <a:ext cx="10641100" cy="1014730"/>
          </a:xfrm>
          <a:prstGeom prst="rect">
            <a:avLst/>
          </a:prstGeom>
          <a:solidFill>
            <a:schemeClr val="accent4">
              <a:lumMod val="20000"/>
              <a:lumOff val="80000"/>
            </a:schemeClr>
          </a:solidFill>
        </p:spPr>
        <p:txBody>
          <a:bodyPr wrap="square" rtlCol="0">
            <a:sp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以下将讨论设定需求优先级的重要性，提出一个简单的优先级划分方案，并介绍更为严格的基于价值、成本费用和风险的优先级分析方案</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4" name="文本框 13"/>
          <p:cNvSpPr txBox="1"/>
          <p:nvPr/>
        </p:nvSpPr>
        <p:spPr>
          <a:xfrm>
            <a:off x="775046" y="3745731"/>
            <a:ext cx="10641100" cy="534979"/>
          </a:xfrm>
          <a:prstGeom prst="rect">
            <a:avLst/>
          </a:prstGeom>
          <a:solidFill>
            <a:schemeClr val="accent2">
              <a:lumMod val="20000"/>
              <a:lumOff val="80000"/>
            </a:schemeClr>
          </a:solidFill>
        </p:spPr>
        <p:txBody>
          <a:bodyPr wrap="square" rtlCol="0" anchor="ctr" anchorCtr="0">
            <a:noAutofit/>
          </a:bodyPr>
          <a:lstStyle/>
          <a:p>
            <a:pPr marL="0" marR="0" lvl="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）当允许需求变更时，在特定版本中加入每一项变更，并在那个版本计划中作出需要的变更</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8" grpId="0"/>
      <p:bldP spid="11" grpId="0" animBg="1"/>
      <p:bldP spid="12" grpId="0" animBg="1"/>
      <p:bldP spid="13" grpId="0" bldLvl="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00" y="2116742"/>
            <a:ext cx="10795000" cy="3839139"/>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7"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3</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）确定优先级的必要性</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10" name="文本框 9"/>
          <p:cNvSpPr txBox="1"/>
          <p:nvPr/>
        </p:nvSpPr>
        <p:spPr>
          <a:xfrm>
            <a:off x="770313" y="2343855"/>
            <a:ext cx="10623665" cy="1014730"/>
          </a:xfrm>
          <a:prstGeom prst="rect">
            <a:avLst/>
          </a:prstGeom>
          <a:solidFill>
            <a:schemeClr val="bg1"/>
          </a:solidFill>
          <a:ln>
            <a:solidFill>
              <a:schemeClr val="accent6"/>
            </a:solid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1</a:t>
            </a:r>
            <a:r>
              <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）当客户的期望很高、开发时间短并且资源有限时，必须尽早确定出所交付的产品应具备的最重要的功能</a:t>
            </a:r>
            <a:endPar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12" name="文本框 11"/>
          <p:cNvSpPr txBox="1"/>
          <p:nvPr/>
        </p:nvSpPr>
        <p:spPr>
          <a:xfrm>
            <a:off x="770313" y="3451908"/>
            <a:ext cx="10623665" cy="1014730"/>
          </a:xfrm>
          <a:prstGeom prst="rect">
            <a:avLst/>
          </a:prstGeom>
          <a:solidFill>
            <a:schemeClr val="bg1"/>
          </a:solidFill>
          <a:ln>
            <a:solidFill>
              <a:srgbClr val="7030A0"/>
            </a:solid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2</a:t>
            </a:r>
            <a:r>
              <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rPr>
              <a:t>）建立每个功能的相对重要性有助于项目经理规划软件的构造，以最少的费用提供产品的最大可能的功能</a:t>
            </a:r>
            <a:endParaRPr kumimoji="0" lang="zh-CN" altLang="en-US" sz="2000" b="1" i="0"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mn-cs"/>
            </a:endParaRPr>
          </a:p>
        </p:txBody>
      </p:sp>
      <p:sp>
        <p:nvSpPr>
          <p:cNvPr id="13" name="文本框 12"/>
          <p:cNvSpPr txBox="1"/>
          <p:nvPr/>
        </p:nvSpPr>
        <p:spPr>
          <a:xfrm>
            <a:off x="770313" y="4527417"/>
            <a:ext cx="10623665" cy="1014730"/>
          </a:xfrm>
          <a:prstGeom prst="rect">
            <a:avLst/>
          </a:prstGeom>
          <a:solidFill>
            <a:schemeClr val="bg1"/>
          </a:solidFill>
          <a:ln>
            <a:solidFill>
              <a:schemeClr val="tx1"/>
            </a:solidFill>
          </a:ln>
        </p:spPr>
        <p:txBody>
          <a:bodyPr wrap="square" rtlCol="0">
            <a:sp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3</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）如果正在做时间盒图或者进行渐增式开发，那么设定优先级就特别重要，因为在这些开发中，交付进度安排很紧迫并且不可改变日期，我们需要排除或推迟一些不重要的功能</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sp>
        <p:nvSpPr>
          <p:cNvPr id="11" name="矩形: 圆角 10"/>
          <p:cNvSpPr/>
          <p:nvPr/>
        </p:nvSpPr>
        <p:spPr>
          <a:xfrm>
            <a:off x="698500" y="1458449"/>
            <a:ext cx="10795000" cy="4937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确定需求的必要性：</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0" grpId="0" bldLvl="0" animBg="1"/>
      <p:bldP spid="12" grpId="0" bldLvl="0" animBg="1"/>
      <p:bldP spid="13" grpId="0" bldLvl="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00" y="2179328"/>
            <a:ext cx="10795000" cy="4204054"/>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7"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3</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）确定优先级的必要性</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10" name="文本框 9"/>
          <p:cNvSpPr txBox="1"/>
          <p:nvPr/>
        </p:nvSpPr>
        <p:spPr>
          <a:xfrm>
            <a:off x="791671" y="2402526"/>
            <a:ext cx="10601499" cy="1476375"/>
          </a:xfrm>
          <a:prstGeom prst="rect">
            <a:avLst/>
          </a:prstGeom>
          <a:solidFill>
            <a:schemeClr val="bg1"/>
          </a:solidFill>
          <a:ln>
            <a:solidFill>
              <a:schemeClr val="tx1"/>
            </a:solidFill>
          </a:ln>
        </p:spPr>
        <p:txBody>
          <a:bodyPr wrap="square" rtlCol="0">
            <a:sp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4</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）一个项目经理必须权衡合理的项目范围和进度安排、预算、人力资源以及质量目标的约束。达到此目的一种方法是：</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当接受一个新的高优先级的需求或者其它项目环境变化时，删除低优先级的需求，或者把它们推迟到下一版本中去实现</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endParaRPr>
          </a:p>
        </p:txBody>
      </p:sp>
      <p:sp>
        <p:nvSpPr>
          <p:cNvPr id="11" name="文本框 10"/>
          <p:cNvSpPr txBox="1"/>
          <p:nvPr/>
        </p:nvSpPr>
        <p:spPr>
          <a:xfrm>
            <a:off x="798021" y="3965470"/>
            <a:ext cx="10601499" cy="1938020"/>
          </a:xfrm>
          <a:prstGeom prst="rect">
            <a:avLst/>
          </a:prstGeom>
          <a:solidFill>
            <a:schemeClr val="bg1"/>
          </a:solidFill>
          <a:ln>
            <a:solidFill>
              <a:schemeClr val="tx1"/>
            </a:solidFill>
          </a:ln>
        </p:spPr>
        <p:txBody>
          <a:bodyPr wrap="square" rtlCol="0">
            <a:sp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5</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如果客户没有以重要性和紧迫性来区分它们的需求，那么项目经理就必须自己作出决策。由于客户可能不赞成项目经理所设定的优先级，所以客户必须指明哪些需求必须包括在首发版本中，而哪些需求可以延期实现。当有很多选择可以完成一个成功的产品时，应尽早在项目中设定其优先级</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sp>
        <p:nvSpPr>
          <p:cNvPr id="12" name="矩形: 圆角 11"/>
          <p:cNvSpPr/>
          <p:nvPr/>
        </p:nvSpPr>
        <p:spPr>
          <a:xfrm>
            <a:off x="698500" y="1458449"/>
            <a:ext cx="10795000" cy="4937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确定需求的必要性：</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0" grpId="0" bldLvl="0" animBg="1"/>
      <p:bldP spid="11" grpId="0" bldLvl="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1"/>
          <p:cNvGrpSpPr/>
          <p:nvPr/>
        </p:nvGrpSpPr>
        <p:grpSpPr>
          <a:xfrm>
            <a:off x="698500" y="1856200"/>
            <a:ext cx="787805" cy="736375"/>
            <a:chOff x="1731021" y="1638788"/>
            <a:chExt cx="736375" cy="736375"/>
          </a:xfrm>
          <a:solidFill>
            <a:schemeClr val="accent1"/>
          </a:solidFill>
        </p:grpSpPr>
        <p:sp>
          <p:nvSpPr>
            <p:cNvPr id="5" name="Oval 22"/>
            <p:cNvSpPr/>
            <p:nvPr/>
          </p:nvSpPr>
          <p:spPr>
            <a:xfrm>
              <a:off x="1731021" y="1638788"/>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6" name="TextBox 23"/>
            <p:cNvSpPr txBox="1"/>
            <p:nvPr/>
          </p:nvSpPr>
          <p:spPr>
            <a:xfrm>
              <a:off x="1835353" y="1774998"/>
              <a:ext cx="527709" cy="461665"/>
            </a:xfrm>
            <a:prstGeom prst="rect">
              <a:avLst/>
            </a:prstGeom>
            <a:grpFill/>
            <a:ln>
              <a:noFill/>
            </a:ln>
          </p:spPr>
          <p:txBody>
            <a:bodyPr wrap="none">
              <a:normAutofit fontScale="90000"/>
            </a:bodyPr>
            <a:lstStyle/>
            <a:p>
              <a:pPr algn="ctr"/>
              <a:r>
                <a:rPr lang="en-GB" sz="2400" b="1" dirty="0">
                  <a:solidFill>
                    <a:schemeClr val="bg1"/>
                  </a:solidFill>
                  <a:latin typeface="微软雅黑" panose="020B0503020204020204" pitchFamily="34" charset="-122"/>
                  <a:ea typeface="微软雅黑" panose="020B0503020204020204" pitchFamily="34" charset="-122"/>
                </a:rPr>
                <a:t>01</a:t>
              </a:r>
              <a:endParaRPr lang="en-GB" sz="2400" b="1" dirty="0">
                <a:solidFill>
                  <a:schemeClr val="bg1"/>
                </a:solidFill>
                <a:latin typeface="微软雅黑" panose="020B0503020204020204" pitchFamily="34" charset="-122"/>
                <a:ea typeface="微软雅黑" panose="020B0503020204020204" pitchFamily="34" charset="-122"/>
              </a:endParaRPr>
            </a:p>
          </p:txBody>
        </p:sp>
      </p:grpSp>
      <p:grpSp>
        <p:nvGrpSpPr>
          <p:cNvPr id="9" name="Group 27"/>
          <p:cNvGrpSpPr/>
          <p:nvPr/>
        </p:nvGrpSpPr>
        <p:grpSpPr>
          <a:xfrm>
            <a:off x="698500" y="3367455"/>
            <a:ext cx="787805" cy="736375"/>
            <a:chOff x="1731021" y="2821439"/>
            <a:chExt cx="736375" cy="736375"/>
          </a:xfrm>
          <a:solidFill>
            <a:schemeClr val="bg1">
              <a:lumMod val="65000"/>
            </a:schemeClr>
          </a:solidFill>
        </p:grpSpPr>
        <p:sp>
          <p:nvSpPr>
            <p:cNvPr id="10" name="Oval 28"/>
            <p:cNvSpPr/>
            <p:nvPr/>
          </p:nvSpPr>
          <p:spPr>
            <a:xfrm>
              <a:off x="1731021" y="2821439"/>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11" name="TextBox 29"/>
            <p:cNvSpPr txBox="1"/>
            <p:nvPr/>
          </p:nvSpPr>
          <p:spPr>
            <a:xfrm>
              <a:off x="1835353" y="2957649"/>
              <a:ext cx="527709" cy="461665"/>
            </a:xfrm>
            <a:prstGeom prst="rect">
              <a:avLst/>
            </a:prstGeom>
            <a:grpFill/>
            <a:ln>
              <a:noFill/>
            </a:ln>
          </p:spPr>
          <p:txBody>
            <a:bodyPr wrap="none">
              <a:normAutofit fontScale="90000"/>
            </a:bodyPr>
            <a:lstStyle/>
            <a:p>
              <a:pPr algn="ctr"/>
              <a:r>
                <a:rPr lang="en-GB" sz="2400" b="1" dirty="0">
                  <a:solidFill>
                    <a:schemeClr val="bg1"/>
                  </a:solidFill>
                  <a:latin typeface="微软雅黑" panose="020B0503020204020204" pitchFamily="34" charset="-122"/>
                  <a:ea typeface="微软雅黑" panose="020B0503020204020204" pitchFamily="34" charset="-122"/>
                </a:rPr>
                <a:t>02</a:t>
              </a:r>
              <a:endParaRPr lang="en-GB" sz="2400" b="1" dirty="0">
                <a:solidFill>
                  <a:schemeClr val="bg1"/>
                </a:solidFill>
                <a:latin typeface="微软雅黑" panose="020B0503020204020204" pitchFamily="34" charset="-122"/>
                <a:ea typeface="微软雅黑" panose="020B0503020204020204" pitchFamily="34" charset="-122"/>
              </a:endParaRPr>
            </a:p>
          </p:txBody>
        </p:sp>
      </p:grpSp>
      <p:grpSp>
        <p:nvGrpSpPr>
          <p:cNvPr id="14" name="Group 33"/>
          <p:cNvGrpSpPr/>
          <p:nvPr/>
        </p:nvGrpSpPr>
        <p:grpSpPr>
          <a:xfrm>
            <a:off x="698500" y="4874416"/>
            <a:ext cx="787805" cy="736375"/>
            <a:chOff x="1731021" y="4175657"/>
            <a:chExt cx="736375" cy="736375"/>
          </a:xfrm>
          <a:solidFill>
            <a:schemeClr val="accent4"/>
          </a:solidFill>
        </p:grpSpPr>
        <p:sp>
          <p:nvSpPr>
            <p:cNvPr id="15" name="Oval 34"/>
            <p:cNvSpPr/>
            <p:nvPr/>
          </p:nvSpPr>
          <p:spPr>
            <a:xfrm>
              <a:off x="1731021" y="4175657"/>
              <a:ext cx="736375" cy="736375"/>
            </a:xfrm>
            <a:prstGeom prst="ellipse">
              <a:avLst/>
            </a:prstGeom>
            <a:solidFill>
              <a:srgbClr val="5B9BD5"/>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16" name="TextBox 35"/>
            <p:cNvSpPr txBox="1"/>
            <p:nvPr/>
          </p:nvSpPr>
          <p:spPr>
            <a:xfrm>
              <a:off x="1835353" y="4311867"/>
              <a:ext cx="527709" cy="461665"/>
            </a:xfrm>
            <a:prstGeom prst="rect">
              <a:avLst/>
            </a:prstGeom>
            <a:noFill/>
            <a:ln>
              <a:noFill/>
            </a:ln>
          </p:spPr>
          <p:txBody>
            <a:bodyPr wrap="none">
              <a:normAutofit fontScale="90000"/>
            </a:bodyPr>
            <a:lstStyle/>
            <a:p>
              <a:pPr algn="ctr"/>
              <a:r>
                <a:rPr lang="en-GB" sz="2400" b="1" dirty="0">
                  <a:solidFill>
                    <a:schemeClr val="bg1"/>
                  </a:solidFill>
                  <a:latin typeface="微软雅黑" panose="020B0503020204020204" pitchFamily="34" charset="-122"/>
                  <a:ea typeface="微软雅黑" panose="020B0503020204020204" pitchFamily="34" charset="-122"/>
                </a:rPr>
                <a:t>03</a:t>
              </a:r>
              <a:endParaRPr lang="en-GB" sz="2400" b="1" dirty="0">
                <a:solidFill>
                  <a:schemeClr val="bg1"/>
                </a:solidFill>
                <a:latin typeface="微软雅黑" panose="020B0503020204020204" pitchFamily="34" charset="-122"/>
                <a:ea typeface="微软雅黑" panose="020B0503020204020204" pitchFamily="34" charset="-122"/>
              </a:endParaRPr>
            </a:p>
          </p:txBody>
        </p:sp>
      </p:grpSp>
      <p:sp>
        <p:nvSpPr>
          <p:cNvPr id="18"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3.1 </a:t>
            </a:r>
            <a:r>
              <a:rPr lang="zh-CN" altLang="en-US" sz="2400" b="1" dirty="0">
                <a:solidFill>
                  <a:srgbClr val="000000"/>
                </a:solidFill>
                <a:latin typeface="微软雅黑" panose="020B0503020204020204" pitchFamily="34" charset="-122"/>
                <a:ea typeface="微软雅黑" panose="020B0503020204020204" pitchFamily="34" charset="-122"/>
              </a:rPr>
              <a:t>需求分析概述</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597923" y="1925097"/>
            <a:ext cx="9895577" cy="645160"/>
          </a:xfrm>
          <a:prstGeom prst="rect">
            <a:avLst/>
          </a:prstGeom>
          <a:noFill/>
        </p:spPr>
        <p:txBody>
          <a:bodyPr wrap="square">
            <a:spAutoFit/>
          </a:bodyPr>
          <a:lstStyle/>
          <a:p>
            <a:pPr algn="just"/>
            <a:r>
              <a:rPr lang="zh-CN" altLang="en-US" sz="1800" b="1" dirty="0">
                <a:solidFill>
                  <a:schemeClr val="tx1">
                    <a:lumMod val="95000"/>
                    <a:lumOff val="5000"/>
                  </a:schemeClr>
                </a:solidFill>
                <a:latin typeface="+mn-ea"/>
              </a:rPr>
              <a:t>领域的权威人士</a:t>
            </a:r>
            <a:r>
              <a:rPr lang="en-US" altLang="zh-CN" sz="1800" b="1" dirty="0">
                <a:solidFill>
                  <a:schemeClr val="tx1">
                    <a:lumMod val="95000"/>
                    <a:lumOff val="5000"/>
                  </a:schemeClr>
                </a:solidFill>
                <a:latin typeface="+mn-ea"/>
              </a:rPr>
              <a:t>Alan Davis</a:t>
            </a:r>
            <a:r>
              <a:rPr lang="zh-CN" altLang="en-US" sz="1800" b="1" dirty="0">
                <a:solidFill>
                  <a:schemeClr val="tx1">
                    <a:lumMod val="95000"/>
                    <a:lumOff val="5000"/>
                  </a:schemeClr>
                </a:solidFill>
                <a:latin typeface="+mn-ea"/>
              </a:rPr>
              <a:t>认为：没有一种单一的需求视图能够提供对需求的全面理解，必须在需求中</a:t>
            </a:r>
            <a:r>
              <a:rPr lang="zh-CN" altLang="en-US" sz="1800" b="1" dirty="0">
                <a:solidFill>
                  <a:srgbClr val="FF0000"/>
                </a:solidFill>
                <a:latin typeface="+mn-ea"/>
              </a:rPr>
              <a:t>综合使用文本和图形表示法</a:t>
            </a:r>
            <a:r>
              <a:rPr lang="zh-CN" altLang="en-US" sz="1800" b="1" dirty="0">
                <a:solidFill>
                  <a:schemeClr val="tx1">
                    <a:lumMod val="95000"/>
                    <a:lumOff val="5000"/>
                  </a:schemeClr>
                </a:solidFill>
                <a:latin typeface="+mn-ea"/>
              </a:rPr>
              <a:t>来完整地描述所需开发的系统。</a:t>
            </a:r>
            <a:endParaRPr lang="zh-CN" altLang="en-US" sz="1800" b="1" dirty="0">
              <a:solidFill>
                <a:schemeClr val="tx1">
                  <a:lumMod val="95000"/>
                  <a:lumOff val="5000"/>
                </a:schemeClr>
              </a:solidFill>
              <a:latin typeface="+mn-ea"/>
            </a:endParaRPr>
          </a:p>
        </p:txBody>
      </p:sp>
      <p:sp>
        <p:nvSpPr>
          <p:cNvPr id="22" name="文本框 21"/>
          <p:cNvSpPr txBox="1"/>
          <p:nvPr/>
        </p:nvSpPr>
        <p:spPr>
          <a:xfrm>
            <a:off x="1597924" y="3411331"/>
            <a:ext cx="9895576" cy="645160"/>
          </a:xfrm>
          <a:prstGeom prst="rect">
            <a:avLst/>
          </a:prstGeom>
          <a:noFill/>
        </p:spPr>
        <p:txBody>
          <a:bodyPr wrap="square">
            <a:spAutoFit/>
          </a:bodyPr>
          <a:lstStyle/>
          <a:p>
            <a:pPr algn="just"/>
            <a:r>
              <a:rPr lang="zh-CN" altLang="en-US" sz="1800" b="1" dirty="0">
                <a:solidFill>
                  <a:schemeClr val="tx1">
                    <a:lumMod val="95000"/>
                    <a:lumOff val="5000"/>
                  </a:schemeClr>
                </a:solidFill>
                <a:latin typeface="+mn-ea"/>
              </a:rPr>
              <a:t>需求视图包括</a:t>
            </a:r>
            <a:r>
              <a:rPr lang="zh-CN" altLang="en-US" sz="1800" b="1" dirty="0">
                <a:solidFill>
                  <a:srgbClr val="FF0000"/>
                </a:solidFill>
                <a:latin typeface="+mn-ea"/>
              </a:rPr>
              <a:t>功能性需求清单和表格</a:t>
            </a:r>
            <a:r>
              <a:rPr lang="zh-CN" altLang="en-US" sz="1800" b="1" dirty="0">
                <a:solidFill>
                  <a:schemeClr val="tx1">
                    <a:lumMod val="95000"/>
                    <a:lumOff val="5000"/>
                  </a:schemeClr>
                </a:solidFill>
                <a:latin typeface="+mn-ea"/>
              </a:rPr>
              <a:t>、</a:t>
            </a:r>
            <a:r>
              <a:rPr lang="zh-CN" altLang="en-US" sz="1800" b="1" dirty="0">
                <a:solidFill>
                  <a:srgbClr val="FF0000"/>
                </a:solidFill>
                <a:latin typeface="+mn-ea"/>
              </a:rPr>
              <a:t>图形分析模型</a:t>
            </a:r>
            <a:r>
              <a:rPr lang="zh-CN" altLang="en-US" sz="1800" b="1" dirty="0">
                <a:solidFill>
                  <a:schemeClr val="tx1">
                    <a:lumMod val="95000"/>
                    <a:lumOff val="5000"/>
                  </a:schemeClr>
                </a:solidFill>
                <a:latin typeface="+mn-ea"/>
              </a:rPr>
              <a:t>、</a:t>
            </a:r>
            <a:r>
              <a:rPr lang="zh-CN" altLang="en-US" sz="1800" b="1" dirty="0">
                <a:solidFill>
                  <a:srgbClr val="FF0000"/>
                </a:solidFill>
                <a:latin typeface="+mn-ea"/>
              </a:rPr>
              <a:t>用户界面原型</a:t>
            </a:r>
            <a:r>
              <a:rPr lang="zh-CN" altLang="en-US" sz="1800" b="1" dirty="0">
                <a:solidFill>
                  <a:schemeClr val="tx1">
                    <a:lumMod val="95000"/>
                    <a:lumOff val="5000"/>
                  </a:schemeClr>
                </a:solidFill>
                <a:latin typeface="+mn-ea"/>
              </a:rPr>
              <a:t>、</a:t>
            </a:r>
            <a:r>
              <a:rPr lang="zh-CN" altLang="en-US" sz="1800" b="1" dirty="0">
                <a:solidFill>
                  <a:srgbClr val="FF0000"/>
                </a:solidFill>
                <a:latin typeface="+mn-ea"/>
              </a:rPr>
              <a:t>测试用例</a:t>
            </a:r>
            <a:r>
              <a:rPr lang="zh-CN" altLang="en-US" sz="1800" b="1" dirty="0">
                <a:solidFill>
                  <a:schemeClr val="tx1">
                    <a:lumMod val="95000"/>
                    <a:lumOff val="5000"/>
                  </a:schemeClr>
                </a:solidFill>
                <a:latin typeface="+mn-ea"/>
              </a:rPr>
              <a:t>、判定树和</a:t>
            </a:r>
            <a:r>
              <a:rPr lang="zh-CN" altLang="en-US" sz="1800" b="1" dirty="0">
                <a:solidFill>
                  <a:srgbClr val="FF0000"/>
                </a:solidFill>
                <a:latin typeface="+mn-ea"/>
              </a:rPr>
              <a:t>判定表</a:t>
            </a:r>
            <a:r>
              <a:rPr lang="zh-CN" altLang="en-US" sz="1800" b="1" dirty="0">
                <a:solidFill>
                  <a:schemeClr val="tx1">
                    <a:lumMod val="95000"/>
                    <a:lumOff val="5000"/>
                  </a:schemeClr>
                </a:solidFill>
                <a:latin typeface="+mn-ea"/>
              </a:rPr>
              <a:t>等。</a:t>
            </a:r>
            <a:endParaRPr lang="zh-CN" altLang="en-US" sz="1800" b="1" dirty="0">
              <a:solidFill>
                <a:schemeClr val="tx1">
                  <a:lumMod val="95000"/>
                  <a:lumOff val="5000"/>
                </a:schemeClr>
              </a:solidFill>
              <a:latin typeface="+mn-ea"/>
            </a:endParaRPr>
          </a:p>
        </p:txBody>
      </p:sp>
      <p:sp>
        <p:nvSpPr>
          <p:cNvPr id="23" name="文本框 22"/>
          <p:cNvSpPr txBox="1"/>
          <p:nvPr/>
        </p:nvSpPr>
        <p:spPr>
          <a:xfrm>
            <a:off x="1597923" y="4942015"/>
            <a:ext cx="9895575" cy="645160"/>
          </a:xfrm>
          <a:prstGeom prst="rect">
            <a:avLst/>
          </a:prstGeom>
          <a:noFill/>
        </p:spPr>
        <p:txBody>
          <a:bodyPr wrap="square">
            <a:spAutoFit/>
          </a:bodyPr>
          <a:lstStyle/>
          <a:p>
            <a:pPr algn="just"/>
            <a:r>
              <a:rPr lang="zh-CN" altLang="en-US" sz="1800" b="1" dirty="0">
                <a:solidFill>
                  <a:schemeClr val="tx1">
                    <a:lumMod val="95000"/>
                    <a:lumOff val="5000"/>
                  </a:schemeClr>
                </a:solidFill>
                <a:latin typeface="+mn-ea"/>
              </a:rPr>
              <a:t>理想情况下，不同的人会创建出各种不同的需求表示法，对其进行比较和分析，就可以揭示出不一致性、歧义性、假设和遗漏问题。</a:t>
            </a:r>
            <a:endParaRPr lang="zh-CN" altLang="en-US" sz="1800" b="1" dirty="0">
              <a:solidFill>
                <a:schemeClr val="tx1">
                  <a:lumMod val="95000"/>
                  <a:lumOff val="5000"/>
                </a:schemeClr>
              </a:solidFill>
              <a:latin typeface="+mn-ea"/>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7"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）需求的描述方法</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98500" y="1841500"/>
            <a:ext cx="10795000" cy="4514851"/>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7"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3</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）确定优先级的必要性</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9" name="文本框 8"/>
          <p:cNvSpPr txBox="1"/>
          <p:nvPr/>
        </p:nvSpPr>
        <p:spPr>
          <a:xfrm>
            <a:off x="798021" y="2004835"/>
            <a:ext cx="10555779" cy="1014730"/>
          </a:xfrm>
          <a:prstGeom prst="rect">
            <a:avLst/>
          </a:prstGeom>
          <a:solidFill>
            <a:schemeClr val="bg1"/>
          </a:solidFill>
          <a:ln>
            <a:solidFill>
              <a:schemeClr val="tx1"/>
            </a:solidFill>
          </a:ln>
        </p:spPr>
        <p:txBody>
          <a:bodyPr wrap="square" rtlCol="0">
            <a:spAutoFit/>
          </a:bodyPr>
          <a:lstStyle/>
          <a:p>
            <a:pPr marL="0" marR="0" lvl="0" algn="just" defTabSz="914400" rtl="0" eaLnBrk="1" fontAlgn="auto" latinLnBrk="0" hangingPunct="1">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6</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很难做到让每一个客户都来决定他们的需求中哪一些是最重要的，要在众多具有不同期望的客户之间达成一致意见就更难了。个人利益并不总能与其它群体的利益相妥协，但在客户与开发者的合作关系中，设定需求优先级是客户的责任之一</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0" name="文本框 9"/>
          <p:cNvSpPr txBox="1"/>
          <p:nvPr/>
        </p:nvSpPr>
        <p:spPr>
          <a:xfrm>
            <a:off x="798021" y="3225513"/>
            <a:ext cx="10555779" cy="2784475"/>
          </a:xfrm>
          <a:prstGeom prst="rect">
            <a:avLst/>
          </a:prstGeom>
          <a:solidFill>
            <a:schemeClr val="bg1"/>
          </a:solidFill>
          <a:ln>
            <a:solidFill>
              <a:schemeClr val="tx1"/>
            </a:solidFill>
          </a:ln>
        </p:spPr>
        <p:txBody>
          <a:bodyPr wrap="square" rtlCol="0">
            <a:spAutoFit/>
          </a:bodyPr>
          <a:lstStyle/>
          <a:p>
            <a:pPr marL="0" marR="0" lvl="0" algn="just" defTabSz="914400" rtl="0" eaLnBrk="1" fontAlgn="auto" latinLnBrk="0" hangingPunct="1">
              <a:spcBef>
                <a:spcPts val="0"/>
              </a:spcBef>
              <a:spcAft>
                <a:spcPts val="60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7</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）客户和开发者都必须为设定需求的优先级提供信息：</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457200" algn="just" defTabSz="914400" rtl="0" eaLnBrk="1" fontAlgn="auto" latinLnBrk="0" hangingPunct="1">
              <a:spcBef>
                <a:spcPts val="0"/>
              </a:spcBef>
              <a:spcAft>
                <a:spcPts val="60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客户总是将可带来最大利益的需求设置为最高优先级，但当开发者指出与某一特定需求相关的成本费用、难度、技术风险、或其它与特定需求相关的权衡时，客户可能会觉得</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最初所想的需求似乎变得不必要了</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457200" algn="just" defTabSz="914400" rtl="0" eaLnBrk="1" fontAlgn="auto" latinLnBrk="0" hangingPunct="1">
              <a:spcBef>
                <a:spcPts val="0"/>
              </a:spcBef>
              <a:spcAft>
                <a:spcPts val="60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开发者</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也可能认为在</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早期阶段必须先实现那些优先级较低的功能</a:t>
            </a: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，因为它们</a:t>
            </a: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会影响系统的体系结构</a:t>
            </a:r>
            <a:r>
              <a:rPr lang="zh-CN" altLang="en-US" sz="2000" b="1" dirty="0">
                <a:solidFill>
                  <a:srgbClr val="FF0000"/>
                </a:solidFill>
                <a:latin typeface="宋体" panose="02010600030101010101" pitchFamily="2" charset="-122"/>
                <a:ea typeface="宋体" panose="02010600030101010101" pitchFamily="2" charset="-122"/>
              </a:rPr>
              <a:t>。</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457200" algn="just" defTabSz="914400" rtl="0" eaLnBrk="1" fontAlgn="auto" latinLnBrk="0" hangingPunct="1">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设定优先级意味着权衡每个需求的业务利益和它的费用、及它所牵涉到的结构基础和产品的未来评价。</a:t>
            </a:r>
            <a:endPar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1" name="矩形: 圆角 10"/>
          <p:cNvSpPr/>
          <p:nvPr/>
        </p:nvSpPr>
        <p:spPr>
          <a:xfrm>
            <a:off x="698500" y="1289535"/>
            <a:ext cx="10795000" cy="4937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确定需求的必要性：</a:t>
            </a:r>
            <a:endParaRPr kumimoji="0" lang="zh-CN" altLang="en-US" sz="20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p:bldP spid="9" grpId="0" bldLvl="0" animBg="1"/>
      <p:bldP spid="10" grpId="0" bldLvl="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66"/>
          <p:cNvSpPr>
            <a:spLocks noChangeArrowheads="1"/>
          </p:cNvSpPr>
          <p:nvPr/>
        </p:nvSpPr>
        <p:spPr bwMode="auto">
          <a:xfrm>
            <a:off x="1961528" y="1748263"/>
            <a:ext cx="933078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b="1" dirty="0">
                <a:solidFill>
                  <a:srgbClr val="FF0000"/>
                </a:solidFill>
                <a:latin typeface="宋体" panose="02010600030101010101" pitchFamily="2" charset="-122"/>
                <a:ea typeface="宋体" panose="02010600030101010101" pitchFamily="2" charset="-122"/>
              </a:rPr>
              <a:t>用户视角：</a:t>
            </a:r>
            <a:r>
              <a:rPr lang="zh-CN" altLang="en-US" sz="2000" b="1" dirty="0">
                <a:latin typeface="宋体" panose="02010600030101010101" pitchFamily="2" charset="-122"/>
                <a:ea typeface="宋体" panose="02010600030101010101" pitchFamily="2" charset="-122"/>
              </a:rPr>
              <a:t>如果</a:t>
            </a:r>
            <a:r>
              <a:rPr lang="zh-CN" altLang="en-US" sz="2000" b="1" dirty="0">
                <a:solidFill>
                  <a:schemeClr val="tx1"/>
                </a:solidFill>
                <a:latin typeface="宋体" panose="02010600030101010101" pitchFamily="2" charset="-122"/>
                <a:ea typeface="宋体" panose="02010600030101010101" pitchFamily="2" charset="-122"/>
              </a:rPr>
              <a:t>用户</a:t>
            </a:r>
            <a:r>
              <a:rPr lang="zh-CN" altLang="en-US" sz="2000" b="1" dirty="0">
                <a:latin typeface="宋体" panose="02010600030101010101" pitchFamily="2" charset="-122"/>
                <a:ea typeface="宋体" panose="02010600030101010101" pitchFamily="2" charset="-122"/>
              </a:rPr>
              <a:t>知道低优先级需求可能不会实现，那么就很难说服用户设定需求的优先级</a:t>
            </a:r>
            <a:endParaRPr lang="zh-CN" altLang="en-US" sz="2000" b="1" dirty="0">
              <a:latin typeface="宋体" panose="02010600030101010101" pitchFamily="2" charset="-122"/>
              <a:ea typeface="宋体" panose="02010600030101010101" pitchFamily="2" charset="-122"/>
            </a:endParaRPr>
          </a:p>
        </p:txBody>
      </p:sp>
      <p:sp>
        <p:nvSpPr>
          <p:cNvPr id="7" name="文本框 6"/>
          <p:cNvSpPr txBox="1"/>
          <p:nvPr/>
        </p:nvSpPr>
        <p:spPr>
          <a:xfrm>
            <a:off x="1941781" y="3045568"/>
            <a:ext cx="9351321" cy="1014730"/>
          </a:xfrm>
          <a:prstGeom prst="rect">
            <a:avLst/>
          </a:prstGeom>
          <a:noFill/>
        </p:spPr>
        <p:txBody>
          <a:bodyPr wrap="square" rtlCol="0" anchor="t">
            <a:spAutoFit/>
          </a:bodyPr>
          <a:lstStyle/>
          <a:p>
            <a:pPr>
              <a:lnSpc>
                <a:spcPct val="150000"/>
              </a:lnSpc>
            </a:pPr>
            <a:r>
              <a:rPr lang="zh-CN" altLang="en-US" sz="2000" b="1" dirty="0">
                <a:solidFill>
                  <a:srgbClr val="FF0000"/>
                </a:solidFill>
                <a:latin typeface="宋体" panose="02010600030101010101" pitchFamily="2" charset="-122"/>
                <a:ea typeface="宋体" panose="02010600030101010101" pitchFamily="2" charset="-122"/>
                <a:sym typeface="+mn-ea"/>
              </a:rPr>
              <a:t>开发者视角：</a:t>
            </a:r>
            <a:r>
              <a:rPr lang="zh-CN" altLang="en-US" sz="2000" b="1" dirty="0">
                <a:latin typeface="宋体" panose="02010600030101010101" pitchFamily="2" charset="-122"/>
                <a:ea typeface="宋体" panose="02010600030101010101" pitchFamily="2" charset="-122"/>
                <a:sym typeface="+mn-ea"/>
              </a:rPr>
              <a:t>有些</a:t>
            </a:r>
            <a:r>
              <a:rPr lang="zh-CN" altLang="en-US" sz="2000" b="1" dirty="0">
                <a:solidFill>
                  <a:schemeClr val="tx1"/>
                </a:solidFill>
                <a:latin typeface="宋体" panose="02010600030101010101" pitchFamily="2" charset="-122"/>
                <a:ea typeface="宋体" panose="02010600030101010101" pitchFamily="2" charset="-122"/>
                <a:sym typeface="+mn-ea"/>
              </a:rPr>
              <a:t>开发者</a:t>
            </a:r>
            <a:r>
              <a:rPr lang="zh-CN" altLang="en-US" sz="2000" b="1" dirty="0">
                <a:latin typeface="宋体" panose="02010600030101010101" pitchFamily="2" charset="-122"/>
                <a:ea typeface="宋体" panose="02010600030101010101" pitchFamily="2" charset="-122"/>
                <a:sym typeface="+mn-ea"/>
              </a:rPr>
              <a:t>也认为设置优先级是不必要的，因为如果他把需求写入软件需求规格说明中，那么他就会不遗余力地去实现这些需求</a:t>
            </a:r>
            <a:endParaRPr lang="zh-CN" altLang="en-US" sz="2000" b="1" dirty="0">
              <a:latin typeface="宋体" panose="02010600030101010101" pitchFamily="2" charset="-122"/>
              <a:ea typeface="宋体" panose="02010600030101010101" pitchFamily="2" charset="-122"/>
            </a:endParaRPr>
          </a:p>
        </p:txBody>
      </p:sp>
      <p:pic>
        <p:nvPicPr>
          <p:cNvPr id="12" name="图片 11" descr="用户"/>
          <p:cNvPicPr>
            <a:picLocks noChangeAspect="1"/>
          </p:cNvPicPr>
          <p:nvPr/>
        </p:nvPicPr>
        <p:blipFill>
          <a:blip r:embed="rId1">
            <a:duotone>
              <a:schemeClr val="accent1">
                <a:shade val="45000"/>
                <a:satMod val="135000"/>
              </a:schemeClr>
              <a:prstClr val="white"/>
            </a:duotone>
          </a:blip>
          <a:stretch>
            <a:fillRect/>
          </a:stretch>
        </p:blipFill>
        <p:spPr>
          <a:xfrm>
            <a:off x="884052" y="1815797"/>
            <a:ext cx="822490" cy="670176"/>
          </a:xfrm>
          <a:prstGeom prst="rect">
            <a:avLst/>
          </a:prstGeom>
        </p:spPr>
      </p:pic>
      <p:pic>
        <p:nvPicPr>
          <p:cNvPr id="13" name="图片 12" descr="233键盘-线性"/>
          <p:cNvPicPr>
            <a:picLocks noChangeAspect="1"/>
          </p:cNvPicPr>
          <p:nvPr/>
        </p:nvPicPr>
        <p:blipFill>
          <a:blip r:embed="rId2">
            <a:duotone>
              <a:schemeClr val="accent1">
                <a:shade val="45000"/>
                <a:satMod val="135000"/>
              </a:schemeClr>
              <a:prstClr val="white"/>
            </a:duotone>
          </a:blip>
          <a:stretch>
            <a:fillRect/>
          </a:stretch>
        </p:blipFill>
        <p:spPr>
          <a:xfrm>
            <a:off x="853253" y="3073628"/>
            <a:ext cx="884092" cy="884092"/>
          </a:xfrm>
          <a:prstGeom prst="rect">
            <a:avLst/>
          </a:prstGeom>
        </p:spPr>
      </p:pic>
      <p:sp>
        <p:nvSpPr>
          <p:cNvPr id="14" name="矩形: 圆角 13"/>
          <p:cNvSpPr/>
          <p:nvPr/>
        </p:nvSpPr>
        <p:spPr>
          <a:xfrm>
            <a:off x="660400" y="4425370"/>
            <a:ext cx="10795000" cy="8557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这并没有考虑到每个功能何时实现的问题，开发者更喜欢避开设定优先级，因为他们觉得建立优先级与它们要向客户和经理表示的“我们可以全部完成产品”的态度相冲突。</a:t>
            </a:r>
            <a:endParaRPr kumimoji="0" lang="zh-CN" altLang="en-US" sz="18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0" name="文本框 9"/>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4</a:t>
            </a:r>
            <a:r>
              <a:rPr lang="zh-CN" altLang="en-US" sz="2000" b="1" kern="0" dirty="0">
                <a:latin typeface="宋体" panose="02010600030101010101" pitchFamily="2" charset="-122"/>
                <a:ea typeface="宋体" panose="02010600030101010101" pitchFamily="2" charset="-122"/>
                <a:sym typeface="宋体" panose="02010600030101010101" pitchFamily="2" charset="-122"/>
              </a:rPr>
              <a:t>）不同角色处理优先级的方法</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3" name="箭头: 下 2"/>
          <p:cNvSpPr/>
          <p:nvPr/>
        </p:nvSpPr>
        <p:spPr>
          <a:xfrm>
            <a:off x="5905041" y="4066215"/>
            <a:ext cx="385590" cy="353777"/>
          </a:xfrm>
          <a:prstGeom prst="downArrow">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矩形 14"/>
          <p:cNvSpPr/>
          <p:nvPr/>
        </p:nvSpPr>
        <p:spPr>
          <a:xfrm>
            <a:off x="660400" y="1748264"/>
            <a:ext cx="10795000" cy="943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矩形 16"/>
          <p:cNvSpPr/>
          <p:nvPr/>
        </p:nvSpPr>
        <p:spPr>
          <a:xfrm>
            <a:off x="678803" y="3080061"/>
            <a:ext cx="10795000" cy="943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lef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14" grpId="0" animBg="1"/>
      <p:bldP spid="11" grpId="0"/>
      <p:bldP spid="3" grpId="0" animBg="1"/>
      <p:bldP spid="15"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a:off x="2501912" y="2077300"/>
            <a:ext cx="8614108" cy="1215235"/>
          </a:xfrm>
          <a:custGeom>
            <a:avLst/>
            <a:gdLst>
              <a:gd name="connsiteX0" fmla="*/ 202543 w 1215235"/>
              <a:gd name="connsiteY0" fmla="*/ 0 h 7410593"/>
              <a:gd name="connsiteX1" fmla="*/ 1012692 w 1215235"/>
              <a:gd name="connsiteY1" fmla="*/ 0 h 7410593"/>
              <a:gd name="connsiteX2" fmla="*/ 1215235 w 1215235"/>
              <a:gd name="connsiteY2" fmla="*/ 202543 h 7410593"/>
              <a:gd name="connsiteX3" fmla="*/ 1215235 w 1215235"/>
              <a:gd name="connsiteY3" fmla="*/ 7410593 h 7410593"/>
              <a:gd name="connsiteX4" fmla="*/ 1215235 w 1215235"/>
              <a:gd name="connsiteY4" fmla="*/ 7410593 h 7410593"/>
              <a:gd name="connsiteX5" fmla="*/ 0 w 1215235"/>
              <a:gd name="connsiteY5" fmla="*/ 7410593 h 7410593"/>
              <a:gd name="connsiteX6" fmla="*/ 0 w 1215235"/>
              <a:gd name="connsiteY6" fmla="*/ 7410593 h 7410593"/>
              <a:gd name="connsiteX7" fmla="*/ 0 w 1215235"/>
              <a:gd name="connsiteY7" fmla="*/ 202543 h 7410593"/>
              <a:gd name="connsiteX8" fmla="*/ 202543 w 1215235"/>
              <a:gd name="connsiteY8" fmla="*/ 0 h 741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235" h="7410593">
                <a:moveTo>
                  <a:pt x="1215235" y="1235122"/>
                </a:moveTo>
                <a:lnTo>
                  <a:pt x="1215235" y="6175471"/>
                </a:lnTo>
                <a:cubicBezTo>
                  <a:pt x="1215235" y="6857607"/>
                  <a:pt x="1200364" y="7410593"/>
                  <a:pt x="1182021" y="7410593"/>
                </a:cubicBezTo>
                <a:lnTo>
                  <a:pt x="0" y="7410593"/>
                </a:lnTo>
                <a:lnTo>
                  <a:pt x="0" y="7410593"/>
                </a:lnTo>
                <a:lnTo>
                  <a:pt x="0" y="0"/>
                </a:lnTo>
                <a:lnTo>
                  <a:pt x="0" y="0"/>
                </a:lnTo>
                <a:lnTo>
                  <a:pt x="1182021" y="0"/>
                </a:lnTo>
                <a:cubicBezTo>
                  <a:pt x="1200364" y="0"/>
                  <a:pt x="1215235" y="552986"/>
                  <a:pt x="1215235" y="1235122"/>
                </a:cubicBezTo>
                <a:close/>
              </a:path>
            </a:pathLst>
          </a:custGeom>
          <a:solidFill>
            <a:schemeClr val="accent5">
              <a:lumMod val="20000"/>
              <a:lumOff val="8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83147" rIns="306972" bIns="183149" numCol="1" spcCol="1270" anchor="ctr" anchorCtr="0">
            <a:noAutofit/>
          </a:bodyPr>
          <a:lstStyle/>
          <a:p>
            <a:pPr marL="171450" lvl="1" indent="-171450" algn="l" defTabSz="800100">
              <a:lnSpc>
                <a:spcPct val="150000"/>
              </a:lnSpc>
              <a:spcBef>
                <a:spcPct val="0"/>
              </a:spcBef>
              <a:spcAft>
                <a:spcPct val="15000"/>
              </a:spcAft>
              <a:buChar char="•"/>
            </a:pPr>
            <a:r>
              <a:rPr lang="zh-CN" altLang="en-US" sz="1800" b="1" kern="1200" dirty="0">
                <a:latin typeface="宋体" panose="02010600030101010101" pitchFamily="2" charset="-122"/>
                <a:ea typeface="宋体" panose="02010600030101010101" pitchFamily="2" charset="-122"/>
                <a:cs typeface="宋体" panose="02010600030101010101" pitchFamily="2" charset="-122"/>
                <a:sym typeface="+mn-ea"/>
              </a:rPr>
              <a:t>当项目接近尾声时，开发者必须抛弃掉一些不必要的功能以保证项目进度和质量，若没有提前设置优先级，就只能匆忙决定</a:t>
            </a:r>
            <a:endParaRPr lang="en-US" altLang="zh-CN" sz="1800" b="1" kern="1200" dirty="0">
              <a:latin typeface="宋体" panose="02010600030101010101" pitchFamily="2" charset="-122"/>
              <a:ea typeface="宋体" panose="02010600030101010101" pitchFamily="2" charset="-122"/>
              <a:cs typeface="宋体" panose="02010600030101010101" pitchFamily="2" charset="-122"/>
              <a:sym typeface="+mn-ea"/>
            </a:endParaRPr>
          </a:p>
          <a:p>
            <a:pPr marL="171450" lvl="1" indent="-171450" algn="l" defTabSz="800100">
              <a:lnSpc>
                <a:spcPct val="150000"/>
              </a:lnSpc>
              <a:spcBef>
                <a:spcPct val="0"/>
              </a:spcBef>
              <a:spcAft>
                <a:spcPct val="15000"/>
              </a:spcAft>
              <a:buChar char="•"/>
            </a:pPr>
            <a:r>
              <a:rPr lang="zh-CN" altLang="en-US" sz="1800" b="1" kern="1200" dirty="0">
                <a:latin typeface="宋体" panose="02010600030101010101" pitchFamily="2" charset="-122"/>
                <a:ea typeface="宋体" panose="02010600030101010101" pitchFamily="2" charset="-122"/>
                <a:cs typeface="宋体" panose="02010600030101010101" pitchFamily="2" charset="-122"/>
              </a:rPr>
              <a:t>若在判断出需求的低优先级前已实现了将近一半的特性，则这将是一种浪费</a:t>
            </a:r>
            <a:endParaRPr lang="zh-CN" altLang="en-US" sz="1800" b="1" kern="1200" dirty="0">
              <a:latin typeface="宋体" panose="02010600030101010101" pitchFamily="2" charset="-122"/>
              <a:ea typeface="宋体" panose="02010600030101010101" pitchFamily="2" charset="-122"/>
              <a:cs typeface="宋体" panose="02010600030101010101" pitchFamily="2" charset="-122"/>
            </a:endParaRPr>
          </a:p>
        </p:txBody>
      </p:sp>
      <p:sp>
        <p:nvSpPr>
          <p:cNvPr id="8" name="任意多边形: 形状 7"/>
          <p:cNvSpPr/>
          <p:nvPr/>
        </p:nvSpPr>
        <p:spPr>
          <a:xfrm>
            <a:off x="701027" y="1925395"/>
            <a:ext cx="1843870" cy="1519043"/>
          </a:xfrm>
          <a:custGeom>
            <a:avLst/>
            <a:gdLst>
              <a:gd name="connsiteX0" fmla="*/ 0 w 3379354"/>
              <a:gd name="connsiteY0" fmla="*/ 253179 h 1519043"/>
              <a:gd name="connsiteX1" fmla="*/ 253179 w 3379354"/>
              <a:gd name="connsiteY1" fmla="*/ 0 h 1519043"/>
              <a:gd name="connsiteX2" fmla="*/ 3126175 w 3379354"/>
              <a:gd name="connsiteY2" fmla="*/ 0 h 1519043"/>
              <a:gd name="connsiteX3" fmla="*/ 3379354 w 3379354"/>
              <a:gd name="connsiteY3" fmla="*/ 253179 h 1519043"/>
              <a:gd name="connsiteX4" fmla="*/ 3379354 w 3379354"/>
              <a:gd name="connsiteY4" fmla="*/ 1265864 h 1519043"/>
              <a:gd name="connsiteX5" fmla="*/ 3126175 w 3379354"/>
              <a:gd name="connsiteY5" fmla="*/ 1519043 h 1519043"/>
              <a:gd name="connsiteX6" fmla="*/ 253179 w 3379354"/>
              <a:gd name="connsiteY6" fmla="*/ 1519043 h 1519043"/>
              <a:gd name="connsiteX7" fmla="*/ 0 w 3379354"/>
              <a:gd name="connsiteY7" fmla="*/ 1265864 h 1519043"/>
              <a:gd name="connsiteX8" fmla="*/ 0 w 3379354"/>
              <a:gd name="connsiteY8" fmla="*/ 253179 h 15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354" h="1519043">
                <a:moveTo>
                  <a:pt x="0" y="253179"/>
                </a:moveTo>
                <a:cubicBezTo>
                  <a:pt x="0" y="113352"/>
                  <a:pt x="113352" y="0"/>
                  <a:pt x="253179" y="0"/>
                </a:cubicBezTo>
                <a:lnTo>
                  <a:pt x="3126175" y="0"/>
                </a:lnTo>
                <a:cubicBezTo>
                  <a:pt x="3266002" y="0"/>
                  <a:pt x="3379354" y="113352"/>
                  <a:pt x="3379354" y="253179"/>
                </a:cubicBezTo>
                <a:lnTo>
                  <a:pt x="3379354" y="1265864"/>
                </a:lnTo>
                <a:cubicBezTo>
                  <a:pt x="3379354" y="1405691"/>
                  <a:pt x="3266002" y="1519043"/>
                  <a:pt x="3126175" y="1519043"/>
                </a:cubicBezTo>
                <a:lnTo>
                  <a:pt x="253179" y="1519043"/>
                </a:lnTo>
                <a:cubicBezTo>
                  <a:pt x="113352" y="1519043"/>
                  <a:pt x="0" y="1405691"/>
                  <a:pt x="0" y="1265864"/>
                </a:cubicBezTo>
                <a:lnTo>
                  <a:pt x="0" y="25317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0354" tIns="112254" rIns="150354" bIns="112254" numCol="1" spcCol="1270" anchor="ctr" anchorCtr="0">
            <a:noAutofit/>
          </a:bodyPr>
          <a:lstStyle/>
          <a:p>
            <a:pPr marL="0" lvl="0" indent="0" algn="ctr" defTabSz="889000">
              <a:lnSpc>
                <a:spcPct val="10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不设置优先级可能的后果</a:t>
            </a:r>
            <a:endParaRPr lang="zh-CN" altLang="en-US" sz="2000" b="1" kern="1200" dirty="0">
              <a:latin typeface="宋体" panose="02010600030101010101" pitchFamily="2" charset="-122"/>
              <a:ea typeface="宋体" panose="02010600030101010101" pitchFamily="2" charset="-122"/>
            </a:endParaRPr>
          </a:p>
        </p:txBody>
      </p:sp>
      <p:sp>
        <p:nvSpPr>
          <p:cNvPr id="9" name="任意多边形: 形状 8"/>
          <p:cNvSpPr/>
          <p:nvPr/>
        </p:nvSpPr>
        <p:spPr>
          <a:xfrm>
            <a:off x="2575907" y="4057891"/>
            <a:ext cx="8540589" cy="1215235"/>
          </a:xfrm>
          <a:custGeom>
            <a:avLst/>
            <a:gdLst>
              <a:gd name="connsiteX0" fmla="*/ 202543 w 1215235"/>
              <a:gd name="connsiteY0" fmla="*/ 0 h 7347345"/>
              <a:gd name="connsiteX1" fmla="*/ 1012692 w 1215235"/>
              <a:gd name="connsiteY1" fmla="*/ 0 h 7347345"/>
              <a:gd name="connsiteX2" fmla="*/ 1215235 w 1215235"/>
              <a:gd name="connsiteY2" fmla="*/ 202543 h 7347345"/>
              <a:gd name="connsiteX3" fmla="*/ 1215235 w 1215235"/>
              <a:gd name="connsiteY3" fmla="*/ 7347345 h 7347345"/>
              <a:gd name="connsiteX4" fmla="*/ 1215235 w 1215235"/>
              <a:gd name="connsiteY4" fmla="*/ 7347345 h 7347345"/>
              <a:gd name="connsiteX5" fmla="*/ 0 w 1215235"/>
              <a:gd name="connsiteY5" fmla="*/ 7347345 h 7347345"/>
              <a:gd name="connsiteX6" fmla="*/ 0 w 1215235"/>
              <a:gd name="connsiteY6" fmla="*/ 7347345 h 7347345"/>
              <a:gd name="connsiteX7" fmla="*/ 0 w 1215235"/>
              <a:gd name="connsiteY7" fmla="*/ 202543 h 7347345"/>
              <a:gd name="connsiteX8" fmla="*/ 202543 w 1215235"/>
              <a:gd name="connsiteY8" fmla="*/ 0 h 734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235" h="7347345">
                <a:moveTo>
                  <a:pt x="1215235" y="1224581"/>
                </a:moveTo>
                <a:lnTo>
                  <a:pt x="1215235" y="6122764"/>
                </a:lnTo>
                <a:cubicBezTo>
                  <a:pt x="1215235" y="6799079"/>
                  <a:pt x="1200236" y="7347345"/>
                  <a:pt x="1181735" y="7347345"/>
                </a:cubicBezTo>
                <a:lnTo>
                  <a:pt x="0" y="7347345"/>
                </a:lnTo>
                <a:lnTo>
                  <a:pt x="0" y="7347345"/>
                </a:lnTo>
                <a:lnTo>
                  <a:pt x="0" y="0"/>
                </a:lnTo>
                <a:lnTo>
                  <a:pt x="0" y="0"/>
                </a:lnTo>
                <a:lnTo>
                  <a:pt x="1181735" y="0"/>
                </a:lnTo>
                <a:cubicBezTo>
                  <a:pt x="1200236" y="0"/>
                  <a:pt x="1215235" y="548266"/>
                  <a:pt x="1215235" y="122458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83147" rIns="306972" bIns="183149" numCol="1" spcCol="1270" anchor="ctr" anchorCtr="0">
            <a:noAutofit/>
          </a:bodyPr>
          <a:lstStyle/>
          <a:p>
            <a:pPr marL="171450" lvl="1" indent="-171450" algn="l" defTabSz="800100">
              <a:lnSpc>
                <a:spcPct val="150000"/>
              </a:lnSpc>
              <a:spcBef>
                <a:spcPct val="0"/>
              </a:spcBef>
              <a:spcAft>
                <a:spcPct val="15000"/>
              </a:spcAft>
              <a:buChar char="•"/>
            </a:pPr>
            <a:r>
              <a:rPr lang="zh-CN" altLang="en-US" sz="1800" b="1" kern="1200" dirty="0">
                <a:latin typeface="宋体" panose="02010600030101010101" pitchFamily="2" charset="-122"/>
                <a:ea typeface="宋体" panose="02010600030101010101" pitchFamily="2" charset="-122"/>
                <a:sym typeface="+mn-ea"/>
              </a:rPr>
              <a:t>在项目的早期阶段设定优先级有助于你逐步作出相互协调的决策，而不是在最后阶段匆忙决定。</a:t>
            </a:r>
            <a:endParaRPr lang="zh-CN" altLang="en-US" sz="1800" b="1" kern="1200" dirty="0">
              <a:latin typeface="宋体" panose="02010600030101010101" pitchFamily="2" charset="-122"/>
              <a:ea typeface="宋体" panose="02010600030101010101" pitchFamily="2" charset="-122"/>
              <a:sym typeface="+mn-ea"/>
            </a:endParaRPr>
          </a:p>
        </p:txBody>
      </p:sp>
      <p:sp>
        <p:nvSpPr>
          <p:cNvPr id="10" name="任意多边形: 形状 9"/>
          <p:cNvSpPr/>
          <p:nvPr/>
        </p:nvSpPr>
        <p:spPr>
          <a:xfrm>
            <a:off x="698501" y="3906024"/>
            <a:ext cx="1877406" cy="1519043"/>
          </a:xfrm>
          <a:custGeom>
            <a:avLst/>
            <a:gdLst>
              <a:gd name="connsiteX0" fmla="*/ 0 w 3440818"/>
              <a:gd name="connsiteY0" fmla="*/ 253179 h 1519043"/>
              <a:gd name="connsiteX1" fmla="*/ 253179 w 3440818"/>
              <a:gd name="connsiteY1" fmla="*/ 0 h 1519043"/>
              <a:gd name="connsiteX2" fmla="*/ 3187639 w 3440818"/>
              <a:gd name="connsiteY2" fmla="*/ 0 h 1519043"/>
              <a:gd name="connsiteX3" fmla="*/ 3440818 w 3440818"/>
              <a:gd name="connsiteY3" fmla="*/ 253179 h 1519043"/>
              <a:gd name="connsiteX4" fmla="*/ 3440818 w 3440818"/>
              <a:gd name="connsiteY4" fmla="*/ 1265864 h 1519043"/>
              <a:gd name="connsiteX5" fmla="*/ 3187639 w 3440818"/>
              <a:gd name="connsiteY5" fmla="*/ 1519043 h 1519043"/>
              <a:gd name="connsiteX6" fmla="*/ 253179 w 3440818"/>
              <a:gd name="connsiteY6" fmla="*/ 1519043 h 1519043"/>
              <a:gd name="connsiteX7" fmla="*/ 0 w 3440818"/>
              <a:gd name="connsiteY7" fmla="*/ 1265864 h 1519043"/>
              <a:gd name="connsiteX8" fmla="*/ 0 w 3440818"/>
              <a:gd name="connsiteY8" fmla="*/ 253179 h 15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0818" h="1519043">
                <a:moveTo>
                  <a:pt x="0" y="253179"/>
                </a:moveTo>
                <a:cubicBezTo>
                  <a:pt x="0" y="113352"/>
                  <a:pt x="113352" y="0"/>
                  <a:pt x="253179" y="0"/>
                </a:cubicBezTo>
                <a:lnTo>
                  <a:pt x="3187639" y="0"/>
                </a:lnTo>
                <a:cubicBezTo>
                  <a:pt x="3327466" y="0"/>
                  <a:pt x="3440818" y="113352"/>
                  <a:pt x="3440818" y="253179"/>
                </a:cubicBezTo>
                <a:lnTo>
                  <a:pt x="3440818" y="1265864"/>
                </a:lnTo>
                <a:cubicBezTo>
                  <a:pt x="3440818" y="1405691"/>
                  <a:pt x="3327466" y="1519043"/>
                  <a:pt x="3187639" y="1519043"/>
                </a:cubicBezTo>
                <a:lnTo>
                  <a:pt x="253179" y="1519043"/>
                </a:lnTo>
                <a:cubicBezTo>
                  <a:pt x="113352" y="1519043"/>
                  <a:pt x="0" y="1405691"/>
                  <a:pt x="0" y="1265864"/>
                </a:cubicBezTo>
                <a:lnTo>
                  <a:pt x="0" y="25317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0354" tIns="112254" rIns="150354" bIns="112254" numCol="1" spcCol="1270" anchor="ctr" anchorCtr="0">
            <a:noAutofit/>
          </a:bodyPr>
          <a:lstStyle/>
          <a:p>
            <a:pPr marL="0" lvl="0" indent="0" algn="ctr" defTabSz="889000">
              <a:lnSpc>
                <a:spcPct val="10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设置优先级的好处</a:t>
            </a:r>
            <a:endParaRPr lang="zh-CN" altLang="en-US" sz="2000" b="1" kern="120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6" name="文本框 5"/>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4</a:t>
            </a:r>
            <a:r>
              <a:rPr lang="zh-CN" altLang="en-US" sz="2000" b="1" kern="0" dirty="0">
                <a:latin typeface="宋体" panose="02010600030101010101" pitchFamily="2" charset="-122"/>
                <a:ea typeface="宋体" panose="02010600030101010101" pitchFamily="2" charset="-122"/>
                <a:sym typeface="宋体" panose="02010600030101010101" pitchFamily="2" charset="-122"/>
              </a:rPr>
              <a:t>）不同角色处理优先级的方法</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38918" y="1615440"/>
            <a:ext cx="4179372" cy="445135"/>
          </a:xfrm>
          <a:prstGeom prst="rect">
            <a:avLst/>
          </a:prstGeom>
          <a:solidFill>
            <a:srgbClr val="5197D7"/>
          </a:solidFill>
          <a:effectLst/>
        </p:spPr>
        <p:txBody>
          <a:bodyPr wrap="square" rtlCol="0" anchor="t">
            <a:spAutoFit/>
          </a:bodyPr>
          <a:lstStyle/>
          <a:p>
            <a:pPr algn="ctr"/>
            <a:r>
              <a:rPr lang="zh-CN" altLang="en-US" sz="2300" b="1" dirty="0">
                <a:solidFill>
                  <a:schemeClr val="bg1"/>
                </a:solidFill>
                <a:latin typeface="微软雅黑" panose="020B0503020204020204" pitchFamily="34" charset="-122"/>
                <a:ea typeface="微软雅黑" panose="020B0503020204020204" pitchFamily="34" charset="-122"/>
              </a:rPr>
              <a:t>客户自己设计</a:t>
            </a:r>
            <a:endParaRPr lang="zh-CN" altLang="en-US" sz="2300" b="1"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98499" y="2134235"/>
            <a:ext cx="10795000" cy="1014730"/>
          </a:xfrm>
          <a:prstGeom prst="rect">
            <a:avLst/>
          </a:prstGeom>
          <a:noFill/>
          <a:ln>
            <a:noFill/>
          </a:ln>
        </p:spPr>
        <p:txBody>
          <a:bodyPr wrap="square" rtlCol="0" anchor="t">
            <a:spAutoFit/>
          </a:bodyPr>
          <a:lstStyle/>
          <a:p>
            <a:pPr indent="457200">
              <a:lnSpc>
                <a:spcPct val="15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如果让客户自己设计，那么他们将会把</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85</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％的需求设定为高优先级，</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10</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％的需求设定为中等优先级，</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5</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％的需求设定为低优先级，导致留给项目经理的灵活性不高</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25" name="文本框 24"/>
          <p:cNvSpPr txBox="1"/>
          <p:nvPr/>
        </p:nvSpPr>
        <p:spPr>
          <a:xfrm>
            <a:off x="777816" y="3429000"/>
            <a:ext cx="4179372" cy="445135"/>
          </a:xfrm>
          <a:prstGeom prst="rect">
            <a:avLst/>
          </a:prstGeom>
          <a:solidFill>
            <a:srgbClr val="5197D7"/>
          </a:solidFill>
        </p:spPr>
        <p:txBody>
          <a:bodyPr wrap="square" rtlCol="0" anchor="t">
            <a:spAutoFit/>
          </a:bodyPr>
          <a:lstStyle/>
          <a:p>
            <a:pPr algn="ctr"/>
            <a:r>
              <a:rPr lang="zh-CN" altLang="en-US" sz="2300" b="1" dirty="0">
                <a:solidFill>
                  <a:schemeClr val="bg1"/>
                </a:solidFill>
                <a:latin typeface="微软雅黑" panose="020B0503020204020204" pitchFamily="34" charset="-122"/>
                <a:ea typeface="微软雅黑" panose="020B0503020204020204" pitchFamily="34" charset="-122"/>
              </a:rPr>
              <a:t>如何提问</a:t>
            </a:r>
            <a:endParaRPr lang="zh-CN" altLang="en-US" sz="2300" b="1"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98500" y="3946525"/>
            <a:ext cx="9788267" cy="553085"/>
          </a:xfrm>
          <a:prstGeom prst="rect">
            <a:avLst/>
          </a:prstGeom>
          <a:noFill/>
          <a:ln>
            <a:noFill/>
          </a:ln>
        </p:spPr>
        <p:txBody>
          <a:bodyPr wrap="square" rtlCol="0" anchor="t">
            <a:spAutoFit/>
          </a:bodyPr>
          <a:lstStyle/>
          <a:p>
            <a:pPr>
              <a:lnSpc>
                <a:spcPct val="150000"/>
              </a:lnSpc>
            </a:pPr>
            <a:r>
              <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为帮助客户代表确认低优先级的需求，可询问以下问题：</a:t>
            </a:r>
            <a:endPar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11" name="文本框 10"/>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5</a:t>
            </a:r>
            <a:r>
              <a:rPr lang="zh-CN" altLang="en-US" sz="2000" b="1" kern="0" dirty="0">
                <a:latin typeface="宋体" panose="02010600030101010101" pitchFamily="2" charset="-122"/>
                <a:ea typeface="宋体" panose="02010600030101010101" pitchFamily="2" charset="-122"/>
                <a:sym typeface="宋体" panose="02010600030101010101" pitchFamily="2" charset="-122"/>
              </a:rPr>
              <a:t>）设定需求优先级的方法</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9" name="文本框 8"/>
          <p:cNvSpPr txBox="1"/>
          <p:nvPr/>
        </p:nvSpPr>
        <p:spPr>
          <a:xfrm>
            <a:off x="777816" y="4465762"/>
            <a:ext cx="10087586" cy="365125"/>
          </a:xfrm>
          <a:prstGeom prst="rect">
            <a:avLst/>
          </a:prstGeom>
          <a:solidFill>
            <a:schemeClr val="accent6">
              <a:lumMod val="20000"/>
              <a:lumOff val="80000"/>
            </a:schemeClr>
          </a:solidFill>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）是否有其他方法满足这一需求？</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777816" y="4987211"/>
            <a:ext cx="10087586" cy="365125"/>
          </a:xfrm>
          <a:prstGeom prst="rect">
            <a:avLst/>
          </a:prstGeom>
          <a:solidFill>
            <a:schemeClr val="accent5">
              <a:lumMod val="20000"/>
              <a:lumOff val="80000"/>
            </a:schemeClr>
          </a:solidFill>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）如果忽略会推迟实现该需求，后果是什么？</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a:off x="777816" y="5579553"/>
            <a:ext cx="10087586" cy="365125"/>
          </a:xfrm>
          <a:prstGeom prst="rect">
            <a:avLst/>
          </a:prstGeom>
          <a:solidFill>
            <a:schemeClr val="accent4">
              <a:lumMod val="20000"/>
              <a:lumOff val="80000"/>
            </a:schemeClr>
          </a:solidFill>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）如果不立即实现它，对项目业务目标会有什么影响？</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4" name="文本框 13"/>
          <p:cNvSpPr txBox="1"/>
          <p:nvPr/>
        </p:nvSpPr>
        <p:spPr>
          <a:xfrm>
            <a:off x="777816" y="6084894"/>
            <a:ext cx="10087586" cy="365125"/>
          </a:xfrm>
          <a:prstGeom prst="rect">
            <a:avLst/>
          </a:prstGeom>
          <a:solidFill>
            <a:schemeClr val="accent2">
              <a:lumMod val="20000"/>
              <a:lumOff val="80000"/>
            </a:schemeClr>
          </a:solidFill>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4</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）如果推迟到下一版本实现它，用户为什么会不满意？</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5" grpId="0" animBg="1"/>
      <p:bldP spid="26" grpId="0"/>
      <p:bldP spid="12" grpId="0"/>
      <p:bldP spid="9" grpId="0" animBg="1"/>
      <p:bldP spid="10" grpId="0" animBg="1"/>
      <p:bldP spid="13"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252776" y="3276642"/>
            <a:ext cx="10795000" cy="3079709"/>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7"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5</a:t>
            </a:r>
            <a:r>
              <a:rPr lang="zh-CN" altLang="en-US" sz="2000" b="1" kern="0" dirty="0">
                <a:latin typeface="宋体" panose="02010600030101010101" pitchFamily="2" charset="-122"/>
                <a:ea typeface="宋体" panose="02010600030101010101" pitchFamily="2" charset="-122"/>
                <a:sym typeface="宋体" panose="02010600030101010101" pitchFamily="2" charset="-122"/>
              </a:rPr>
              <a:t>）设定需求优先级的方法</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1026"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6800"/>
          <a:stretch>
            <a:fillRect/>
          </a:stretch>
        </p:blipFill>
        <p:spPr bwMode="auto">
          <a:xfrm>
            <a:off x="451623" y="1671990"/>
            <a:ext cx="2350334" cy="135620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2905546" y="1825187"/>
            <a:ext cx="8038641" cy="1014730"/>
          </a:xfrm>
          <a:prstGeom prst="rect">
            <a:avLst/>
          </a:prstGeom>
          <a:noFill/>
        </p:spPr>
        <p:txBody>
          <a:bodyPr wrap="square">
            <a:spAutoFit/>
          </a:bodyPr>
          <a:lstStyle/>
          <a:p>
            <a:r>
              <a:rPr lang="zh-CN" altLang="en-US" sz="2000" b="1" dirty="0">
                <a:latin typeface="宋体" panose="02010600030101010101" pitchFamily="2" charset="-122"/>
                <a:ea typeface="宋体" panose="02010600030101010101" pitchFamily="2" charset="-122"/>
              </a:rPr>
              <a:t>在一个大的项目中，团队的管理层对分析人员设定需求优先级的意见表现出极大的不喜，管理人员指出，他们可以取消某一特定的功能的提议，但作为补偿，可能需要加强另外一个功能</a:t>
            </a:r>
            <a:endParaRPr lang="zh-CN" altLang="en-US" sz="2000" b="1" dirty="0">
              <a:latin typeface="宋体" panose="02010600030101010101" pitchFamily="2" charset="-122"/>
              <a:ea typeface="宋体" panose="02010600030101010101" pitchFamily="2" charset="-122"/>
            </a:endParaRPr>
          </a:p>
        </p:txBody>
      </p:sp>
      <p:sp>
        <p:nvSpPr>
          <p:cNvPr id="11" name="矩形: 圆角 10"/>
          <p:cNvSpPr/>
          <p:nvPr/>
        </p:nvSpPr>
        <p:spPr>
          <a:xfrm>
            <a:off x="252776" y="1353329"/>
            <a:ext cx="10795000" cy="1674863"/>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606483" y="3647104"/>
            <a:ext cx="10087586" cy="1091575"/>
          </a:xfrm>
          <a:prstGeom prst="rect">
            <a:avLst/>
          </a:prstGeom>
          <a:noFill/>
          <a:ln>
            <a:solidFill>
              <a:schemeClr val="accent6"/>
            </a:solidFill>
          </a:ln>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rPr>
              <a:t>如果有太多的需求被延期实现，那么目标系统将不能获得预期的收益</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a:off x="606483" y="5006880"/>
            <a:ext cx="10087586" cy="1091575"/>
          </a:xfrm>
          <a:prstGeom prst="rect">
            <a:avLst/>
          </a:prstGeom>
          <a:noFill/>
          <a:ln>
            <a:solidFill>
              <a:srgbClr val="7030A0"/>
            </a:solidFill>
          </a:ln>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rPr>
              <a:t>当评估需求优先级时，应该看到不同需求之间的内在联系和相互关系，以及它们与项目业务目标的一致性</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0" grpId="0"/>
      <p:bldP spid="11" grpId="0" animBg="1"/>
      <p:bldP spid="12"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表格 18"/>
          <p:cNvGraphicFramePr/>
          <p:nvPr>
            <p:custDataLst>
              <p:tags r:id="rId1"/>
            </p:custDataLst>
          </p:nvPr>
        </p:nvGraphicFramePr>
        <p:xfrm>
          <a:off x="698500" y="1785639"/>
          <a:ext cx="10795000" cy="4312920"/>
        </p:xfrm>
        <a:graphic>
          <a:graphicData uri="http://schemas.openxmlformats.org/drawingml/2006/table">
            <a:tbl>
              <a:tblPr/>
              <a:tblGrid>
                <a:gridCol w="3180805"/>
                <a:gridCol w="7614195"/>
              </a:tblGrid>
              <a:tr h="4032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bg1"/>
                          </a:solidFill>
                          <a:effectLst/>
                          <a:latin typeface="+mj-ea"/>
                          <a:ea typeface="+mj-ea"/>
                          <a:cs typeface="+mj-ea"/>
                        </a:rPr>
                        <a:t>命  名</a:t>
                      </a:r>
                      <a:endParaRPr kumimoji="0" lang="zh-CN" altLang="en-US" sz="1600" b="1" i="0" u="none" strike="noStrike" cap="none" normalizeH="0" baseline="0" dirty="0">
                        <a:ln>
                          <a:noFill/>
                        </a:ln>
                        <a:solidFill>
                          <a:schemeClr val="bg1"/>
                        </a:solidFill>
                        <a:effectLst/>
                        <a:latin typeface="+mj-ea"/>
                        <a:ea typeface="+mj-ea"/>
                        <a:cs typeface="+mj-ea"/>
                      </a:endParaRPr>
                    </a:p>
                  </a:txBody>
                  <a:tcPr marT="45725" marB="45725" anchor="ctr" horzOverflow="overflow">
                    <a:lnL w="12700" cap="flat" cmpd="sng" algn="ctr">
                      <a:solidFill>
                        <a:schemeClr val="accent1">
                          <a:lumMod val="50000"/>
                        </a:schemeClr>
                      </a:solidFill>
                      <a:prstDash val="solid"/>
                      <a:round/>
                      <a:headEnd type="none" w="med" len="med"/>
                      <a:tailEnd type="none" w="med" len="med"/>
                    </a:lnL>
                    <a:lnR w="12700" cap="flat" cmpd="sng">
                      <a:solidFill>
                        <a:srgbClr val="FFFFFF"/>
                      </a:solidFill>
                      <a:prstDash val="soli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bg1"/>
                          </a:solidFill>
                          <a:effectLst/>
                          <a:latin typeface="+mj-ea"/>
                          <a:ea typeface="+mj-ea"/>
                          <a:cs typeface="+mj-ea"/>
                        </a:rPr>
                        <a:t>意  义</a:t>
                      </a:r>
                      <a:endParaRPr kumimoji="0" lang="zh-CN" altLang="en-US" sz="1600" b="1" i="0" u="none" strike="noStrike" cap="none" normalizeH="0" baseline="0" dirty="0">
                        <a:ln>
                          <a:noFill/>
                        </a:ln>
                        <a:solidFill>
                          <a:schemeClr val="bg1"/>
                        </a:solidFill>
                        <a:effectLst/>
                        <a:latin typeface="+mj-ea"/>
                        <a:ea typeface="+mj-ea"/>
                        <a:cs typeface="+mj-ea"/>
                      </a:endParaRPr>
                    </a:p>
                  </a:txBody>
                  <a:tcPr marT="45725" marB="45725" anchor="ctr" horzOverflow="overflow">
                    <a:lnL w="12700" cap="flat" cmpd="sng">
                      <a:solidFill>
                        <a:srgbClr val="FFFFFF"/>
                      </a:solidFill>
                      <a:prstDash val="soli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rgbClr val="4F81BD">
                        <a:alpha val="100000"/>
                      </a:srgbClr>
                    </a:solidFill>
                  </a:tcPr>
                </a:tc>
              </a:tr>
              <a:tr h="4254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高</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chemeClr val="accent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一个关键任务的需求；下一版本所需求的</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alpha val="100000"/>
                      </a:srgbClr>
                    </a:solidFill>
                  </a:tcPr>
                </a:tc>
              </a:tr>
              <a:tr h="368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中</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chemeClr val="accent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支持必要的系统操作；最终所要求的，但如果有必要的话，可以延迟到下一个版本</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alpha val="100000"/>
                      </a:srgbClr>
                    </a:solidFill>
                  </a:tcPr>
                </a:tc>
              </a:tr>
              <a:tr h="57912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低</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chemeClr val="accent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功能或质量上的增强；如果资源允许的话，实现这</a:t>
                      </a:r>
                      <a:r>
                        <a:rPr kumimoji="0" lang="zh-CN" altLang="en-US" sz="1600" b="1" i="0" u="none" strike="noStrike" cap="none" normalizeH="0" baseline="0" dirty="0">
                          <a:ln>
                            <a:noFill/>
                          </a:ln>
                          <a:solidFill>
                            <a:schemeClr val="tx1"/>
                          </a:solidFill>
                          <a:effectLst/>
                          <a:latin typeface="+mj-ea"/>
                          <a:ea typeface="+mj-ea"/>
                        </a:rPr>
                        <a:t>些需求总有一天使产品更完美</a:t>
                      </a:r>
                      <a:endParaRPr kumimoji="0" lang="zh-CN" altLang="en-US" sz="1600" b="1" i="0" u="none" strike="noStrike" cap="none" normalizeH="0" baseline="0" dirty="0">
                        <a:ln>
                          <a:noFill/>
                        </a:ln>
                        <a:solidFill>
                          <a:schemeClr val="tx1"/>
                        </a:solidFill>
                        <a:effectLst/>
                        <a:latin typeface="+mj-ea"/>
                        <a:ea typeface="+mj-ea"/>
                      </a:endParaRPr>
                    </a:p>
                  </a:txBody>
                  <a:tcPr marT="45725" marB="45725" anchor="ctr" horzOverflow="overflow">
                    <a:lnL w="12700" cap="flat" cmpd="sng" algn="ctr">
                      <a:solidFill>
                        <a:schemeClr val="bg1"/>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a:noFill/>
                    </a:lnTlToBr>
                    <a:lnBlToTr>
                      <a:noFill/>
                    </a:lnBlToTr>
                    <a:solidFill>
                      <a:srgbClr val="D0D8E8">
                        <a:alpha val="100000"/>
                      </a:srgbClr>
                    </a:solidFill>
                  </a:tcPr>
                </a:tc>
              </a:tr>
              <a:tr h="368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基本的</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chemeClr val="accent1">
                          <a:lumMod val="75000"/>
                        </a:schemeClr>
                      </a:solidFill>
                      <a:prstDash val="solid"/>
                      <a:round/>
                      <a:headEnd type="none" w="med" len="med"/>
                      <a:tailEnd type="none" w="med" len="med"/>
                    </a:lnL>
                    <a:lnR w="12700" cap="flat" cmpd="sng">
                      <a:solidFill>
                        <a:srgbClr val="FFFFFF"/>
                      </a:solidFill>
                      <a:prstDash val="soli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只有在这些需求上达成一致意见，软件才会被接受</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solidFill>
                        <a:srgbClr val="FFFFFF"/>
                      </a:solidFill>
                      <a:prstDash val="soli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r h="368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条件的</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chemeClr val="accent1">
                          <a:lumMod val="75000"/>
                        </a:schemeClr>
                      </a:solidFill>
                      <a:prstDash val="solid"/>
                      <a:roun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实现这些需求将增强产品的性能，但如果忽略这些需求，产品也是可以被接受的</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solidFill>
                        <a:srgbClr val="FFFFFF"/>
                      </a:solidFill>
                      <a:prstDash val="soli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368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可选的</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chemeClr val="accent1">
                          <a:lumMod val="75000"/>
                        </a:schemeClr>
                      </a:solidFill>
                      <a:prstDash val="solid"/>
                      <a:roun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lgn="ctr">
                      <a:solidFill>
                        <a:schemeClr val="accent1">
                          <a:lumMod val="75000"/>
                        </a:schemeClr>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一个功能类，实现或不实现均可</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solidFill>
                        <a:srgbClr val="FFFFFF"/>
                      </a:solidFill>
                      <a:prstDash val="soli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lgn="ctr">
                      <a:solidFill>
                        <a:schemeClr val="accent1">
                          <a:lumMod val="75000"/>
                        </a:schemeClr>
                      </a:solidFill>
                      <a:prstDash val="solid"/>
                      <a:round/>
                      <a:headEnd type="none" w="med" len="med"/>
                      <a:tailEnd type="none" w="med" len="med"/>
                    </a:lnB>
                    <a:lnTlToBr>
                      <a:noFill/>
                    </a:lnTlToBr>
                    <a:lnBlToTr>
                      <a:noFill/>
                    </a:lnBlToTr>
                    <a:solidFill>
                      <a:srgbClr val="E9EDF4">
                        <a:alpha val="100000"/>
                      </a:srgbClr>
                    </a:solidFill>
                  </a:tcPr>
                </a:tc>
              </a:tr>
              <a:tr h="368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dirty="0">
                          <a:ln>
                            <a:noFill/>
                          </a:ln>
                          <a:solidFill>
                            <a:schemeClr val="tx1"/>
                          </a:solidFill>
                          <a:effectLst/>
                          <a:latin typeface="+mj-ea"/>
                          <a:ea typeface="+mj-ea"/>
                        </a:rPr>
                        <a:t>3</a:t>
                      </a:r>
                      <a:endParaRPr kumimoji="0" lang="en-US" altLang="zh-CN" sz="1600" b="1" i="0" u="none" strike="noStrike" cap="none" normalizeH="0" baseline="0" dirty="0">
                        <a:ln>
                          <a:noFill/>
                        </a:ln>
                        <a:solidFill>
                          <a:schemeClr val="tx1"/>
                        </a:solidFill>
                        <a:effectLst/>
                        <a:latin typeface="+mj-ea"/>
                        <a:ea typeface="+mj-ea"/>
                      </a:endParaRPr>
                    </a:p>
                  </a:txBody>
                  <a:tcPr marT="45725" marB="45725" anchor="ctr" horzOverflow="overflow">
                    <a:lnL w="12700" cap="flat" cmpd="sng" algn="ctr">
                      <a:solidFill>
                        <a:schemeClr val="accent1">
                          <a:lumMod val="75000"/>
                        </a:scheme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必须完美地实现</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rgbClr val="FFFFFF"/>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r>
              <a:tr h="639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dirty="0">
                          <a:ln>
                            <a:noFill/>
                          </a:ln>
                          <a:solidFill>
                            <a:schemeClr val="tx1"/>
                          </a:solidFill>
                          <a:effectLst/>
                          <a:latin typeface="+mj-ea"/>
                          <a:ea typeface="+mj-ea"/>
                          <a:cs typeface="Times New Roman" panose="02020603050405020304" pitchFamily="2" charset="0"/>
                        </a:rPr>
                        <a:t>2</a:t>
                      </a:r>
                      <a:endParaRPr kumimoji="0" lang="en-US" altLang="zh-CN"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chemeClr val="accent1">
                          <a:lumMod val="75000"/>
                        </a:scheme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需要付出努力，但不必做得太完美</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rgbClr val="FFFFFF"/>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r>
              <a:tr h="42386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dirty="0">
                          <a:ln>
                            <a:noFill/>
                          </a:ln>
                          <a:solidFill>
                            <a:schemeClr val="tx1"/>
                          </a:solidFill>
                          <a:effectLst/>
                          <a:latin typeface="+mj-ea"/>
                          <a:ea typeface="+mj-ea"/>
                          <a:cs typeface="Times New Roman" panose="02020603050405020304" pitchFamily="2" charset="0"/>
                        </a:rPr>
                        <a:t>1</a:t>
                      </a:r>
                      <a:endParaRPr kumimoji="0" lang="en-US" altLang="zh-CN"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chemeClr val="accent1">
                          <a:lumMod val="75000"/>
                        </a:schemeClr>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rPr>
                        <a:t>可以包含缺陷</a:t>
                      </a:r>
                      <a:endParaRPr kumimoji="0" lang="zh-CN" altLang="en-US" sz="1600" b="1" i="0" u="none" strike="noStrike" cap="none" normalizeH="0" baseline="0" dirty="0">
                        <a:ln>
                          <a:noFill/>
                        </a:ln>
                        <a:solidFill>
                          <a:schemeClr val="tx1"/>
                        </a:solidFill>
                        <a:effectLst/>
                        <a:latin typeface="+mj-ea"/>
                        <a:ea typeface="+mj-ea"/>
                        <a:cs typeface="Times New Roman" panose="02020603050405020304" pitchFamily="2" charset="0"/>
                      </a:endParaRPr>
                    </a:p>
                  </a:txBody>
                  <a:tcPr marT="45725" marB="45725" anchor="ctr" horzOverflow="overflow">
                    <a:lnL w="12700" cap="flat" cmpd="sng" algn="ctr">
                      <a:solidFill>
                        <a:srgbClr val="FFFFFF"/>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a:noFill/>
                    </a:lnTlToBr>
                    <a:lnBlToTr>
                      <a:noFill/>
                    </a:lnBlToTr>
                    <a:solidFill>
                      <a:srgbClr val="D0D8E8">
                        <a:alpha val="100000"/>
                      </a:srgbClr>
                    </a:solidFill>
                  </a:tcPr>
                </a:tc>
              </a:tr>
            </a:tbl>
          </a:graphicData>
        </a:graphic>
      </p:graphicFrame>
      <p:sp>
        <p:nvSpPr>
          <p:cNvPr id="20" name="文本框 19"/>
          <p:cNvSpPr txBox="1"/>
          <p:nvPr/>
        </p:nvSpPr>
        <p:spPr>
          <a:xfrm>
            <a:off x="1374087" y="1375590"/>
            <a:ext cx="9532598" cy="398780"/>
          </a:xfrm>
          <a:prstGeom prst="rect">
            <a:avLst/>
          </a:prstGeom>
          <a:noFill/>
        </p:spPr>
        <p:txBody>
          <a:bodyPr wrap="square">
            <a:spAutoFit/>
          </a:bodyPr>
          <a:lstStyle/>
          <a:p>
            <a:pPr algn="ctr" eaLnBrk="1" hangingPunct="1"/>
            <a:r>
              <a:rPr lang="zh-CN" altLang="en-US" sz="2000" b="1" dirty="0">
                <a:latin typeface="宋体" panose="02010600030101010101" pitchFamily="2" charset="-122"/>
                <a:ea typeface="宋体" panose="02010600030101010101" pitchFamily="2" charset="-122"/>
              </a:rPr>
              <a:t>设定需求优先级的</a:t>
            </a:r>
            <a:r>
              <a:rPr lang="en-US" altLang="zh-CN" sz="2000" b="1" dirty="0">
                <a:solidFill>
                  <a:srgbClr val="FF0000"/>
                </a:solidFill>
                <a:latin typeface="宋体" panose="02010600030101010101" pitchFamily="2" charset="-122"/>
                <a:ea typeface="宋体" panose="02010600030101010101" pitchFamily="2" charset="-122"/>
              </a:rPr>
              <a:t>3</a:t>
            </a:r>
            <a:r>
              <a:rPr lang="zh-CN" altLang="en-US" sz="2000" b="1" dirty="0">
                <a:solidFill>
                  <a:srgbClr val="FF0000"/>
                </a:solidFill>
                <a:latin typeface="宋体" panose="02010600030101010101" pitchFamily="2" charset="-122"/>
                <a:ea typeface="宋体" panose="02010600030101010101" pitchFamily="2" charset="-122"/>
              </a:rPr>
              <a:t>种方法</a:t>
            </a:r>
            <a:endParaRPr lang="zh-CN" altLang="en-US" sz="2000" b="1"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7"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5</a:t>
            </a:r>
            <a:r>
              <a:rPr lang="zh-CN" altLang="en-US" sz="2000" b="1" kern="0" dirty="0">
                <a:latin typeface="宋体" panose="02010600030101010101" pitchFamily="2" charset="-122"/>
                <a:ea typeface="宋体" panose="02010600030101010101" pitchFamily="2" charset="-122"/>
                <a:sym typeface="宋体" panose="02010600030101010101" pitchFamily="2" charset="-122"/>
              </a:rPr>
              <a:t>）设定需求优先级的方法</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7"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5</a:t>
            </a:r>
            <a:r>
              <a:rPr lang="zh-CN" altLang="en-US" sz="2000" b="1" kern="0" dirty="0">
                <a:latin typeface="宋体" panose="02010600030101010101" pitchFamily="2" charset="-122"/>
                <a:ea typeface="宋体" panose="02010600030101010101" pitchFamily="2" charset="-122"/>
                <a:sym typeface="宋体" panose="02010600030101010101" pitchFamily="2" charset="-122"/>
              </a:rPr>
              <a:t>）设定需求优先级的方法</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9" name="矩形: 圆角 8"/>
          <p:cNvSpPr/>
          <p:nvPr/>
        </p:nvSpPr>
        <p:spPr>
          <a:xfrm>
            <a:off x="660400" y="1883503"/>
            <a:ext cx="10615421" cy="4485827"/>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924317" y="2167361"/>
            <a:ext cx="10087586" cy="520756"/>
          </a:xfrm>
          <a:prstGeom prst="rect">
            <a:avLst/>
          </a:prstGeom>
          <a:noFill/>
          <a:ln>
            <a:solidFill>
              <a:schemeClr val="accent6"/>
            </a:solidFill>
          </a:ln>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每一个需求的优先级必须写入软件需求规格说明或使用实例的说明中</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2" name="文本框 11"/>
          <p:cNvSpPr txBox="1"/>
          <p:nvPr/>
        </p:nvSpPr>
        <p:spPr>
          <a:xfrm>
            <a:off x="924317" y="2823301"/>
            <a:ext cx="10087586" cy="687769"/>
          </a:xfrm>
          <a:prstGeom prst="rect">
            <a:avLst/>
          </a:prstGeom>
          <a:noFill/>
          <a:ln>
            <a:solidFill>
              <a:srgbClr val="7030A0"/>
            </a:solidFill>
          </a:ln>
        </p:spPr>
        <p:txBody>
          <a:bodyPr wrap="square" rtlCol="0" anchor="ctr" anchorCtr="0">
            <a:noAutofit/>
          </a:bodyPr>
          <a:lstStyle/>
          <a:p>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为软件需求规格说明建立一个规则，这样读者就可以知道分配给一个高层需求的优先级是否被其所有下层需求所继承，或者每个用户需求是否应该有它自己的优先级属性</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a:off x="916179" y="3646254"/>
            <a:ext cx="10087586" cy="2573395"/>
          </a:xfrm>
          <a:prstGeom prst="rect">
            <a:avLst/>
          </a:prstGeom>
          <a:noFill/>
          <a:ln>
            <a:solidFill>
              <a:srgbClr val="FF0000"/>
            </a:solidFill>
          </a:ln>
        </p:spPr>
        <p:txBody>
          <a:bodyPr wrap="square" rtlCol="0" anchor="ctr" anchorCtr="0">
            <a:noAutofit/>
          </a:bodyPr>
          <a:lstStyle/>
          <a:p>
            <a:pPr>
              <a:spcAft>
                <a:spcPts val="600"/>
              </a:spcAft>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为了使需求易于管理，必须为设定优先级选择一个合适的抽象层次</a:t>
            </a:r>
            <a:r>
              <a:rPr lang="en-US" altLang="zh-CN"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latin typeface="宋体" panose="02010600030101010101" pitchFamily="2" charset="-122"/>
                <a:ea typeface="宋体" panose="02010600030101010101" pitchFamily="2" charset="-122"/>
                <a:cs typeface="宋体" panose="02010600030101010101" pitchFamily="2" charset="-122"/>
              </a:rPr>
              <a:t>使用实例、特性或详细功能需求：</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marL="285750" indent="-285750">
              <a:spcAft>
                <a:spcPts val="600"/>
              </a:spcAft>
              <a:buFont typeface="Arial" panose="020B0604020202020204" pitchFamily="34" charset="0"/>
              <a:buChar char="•"/>
            </a:pPr>
            <a:r>
              <a:rPr lang="zh-CN" altLang="en-US" sz="2000" b="1" dirty="0"/>
              <a:t>一个中等大小的项目也会有</a:t>
            </a:r>
            <a:r>
              <a:rPr lang="zh-CN" altLang="en-US" sz="2000" b="1" dirty="0">
                <a:solidFill>
                  <a:srgbClr val="0000FF"/>
                </a:solidFill>
              </a:rPr>
              <a:t>成千上万个功能需求</a:t>
            </a:r>
            <a:r>
              <a:rPr lang="zh-CN" altLang="en-US" sz="2000" b="1" dirty="0"/>
              <a:t>，</a:t>
            </a:r>
            <a:r>
              <a:rPr lang="zh-CN" altLang="en-US" sz="2000" b="1" dirty="0">
                <a:solidFill>
                  <a:srgbClr val="0000FF"/>
                </a:solidFill>
              </a:rPr>
              <a:t>很难</a:t>
            </a:r>
            <a:r>
              <a:rPr lang="zh-CN" altLang="en-US" sz="2000" b="1" dirty="0"/>
              <a:t>从分析和一致性角度对这些需求</a:t>
            </a:r>
            <a:r>
              <a:rPr lang="zh-CN" altLang="en-US" sz="2000" b="1" dirty="0">
                <a:solidFill>
                  <a:srgbClr val="0000FF"/>
                </a:solidFill>
              </a:rPr>
              <a:t>进行分类</a:t>
            </a:r>
            <a:endParaRPr lang="en-US" altLang="zh-CN" sz="2000" b="1" dirty="0">
              <a:solidFill>
                <a:srgbClr val="0000FF"/>
              </a:solidFill>
              <a:latin typeface="宋体" panose="02010600030101010101" pitchFamily="2" charset="-122"/>
              <a:ea typeface="宋体" panose="02010600030101010101" pitchFamily="2" charset="-122"/>
            </a:endParaRPr>
          </a:p>
          <a:p>
            <a:pPr marL="285750" indent="-285750">
              <a:spcAft>
                <a:spcPts val="600"/>
              </a:spcAft>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cs typeface="宋体" panose="02010600030101010101" pitchFamily="2" charset="-122"/>
              </a:rPr>
              <a:t>一个单一的</a:t>
            </a:r>
            <a:r>
              <a:rPr lang="zh-CN" altLang="en-US" sz="2000" b="1" dirty="0">
                <a:solidFill>
                  <a:srgbClr val="0000FF"/>
                </a:solidFill>
                <a:latin typeface="宋体" panose="02010600030101010101" pitchFamily="2" charset="-122"/>
                <a:ea typeface="宋体" panose="02010600030101010101" pitchFamily="2" charset="-122"/>
                <a:cs typeface="宋体" panose="02010600030101010101" pitchFamily="2" charset="-122"/>
              </a:rPr>
              <a:t>使用实例中</a:t>
            </a:r>
            <a:r>
              <a:rPr lang="zh-CN" altLang="en-US" sz="2000" b="1" dirty="0">
                <a:latin typeface="宋体" panose="02010600030101010101" pitchFamily="2" charset="-122"/>
                <a:ea typeface="宋体" panose="02010600030101010101" pitchFamily="2" charset="-122"/>
                <a:cs typeface="宋体" panose="02010600030101010101" pitchFamily="2" charset="-122"/>
              </a:rPr>
              <a:t>，</a:t>
            </a:r>
            <a:r>
              <a:rPr lang="zh-CN" altLang="en-US" sz="2000" b="1" dirty="0">
                <a:solidFill>
                  <a:srgbClr val="0000FF"/>
                </a:solidFill>
                <a:latin typeface="宋体" panose="02010600030101010101" pitchFamily="2" charset="-122"/>
                <a:ea typeface="宋体" panose="02010600030101010101" pitchFamily="2" charset="-122"/>
                <a:cs typeface="宋体" panose="02010600030101010101" pitchFamily="2" charset="-122"/>
              </a:rPr>
              <a:t>某些特定的可选过程</a:t>
            </a:r>
            <a:r>
              <a:rPr lang="zh-CN" altLang="en-US" sz="2000" b="1" dirty="0">
                <a:latin typeface="宋体" panose="02010600030101010101" pitchFamily="2" charset="-122"/>
                <a:ea typeface="宋体" panose="02010600030101010101" pitchFamily="2" charset="-122"/>
                <a:cs typeface="宋体" panose="02010600030101010101" pitchFamily="2" charset="-122"/>
              </a:rPr>
              <a:t>可能</a:t>
            </a:r>
            <a:r>
              <a:rPr lang="zh-CN" altLang="en-US" sz="2000" b="1" dirty="0">
                <a:solidFill>
                  <a:srgbClr val="0000FF"/>
                </a:solidFill>
                <a:latin typeface="宋体" panose="02010600030101010101" pitchFamily="2" charset="-122"/>
                <a:ea typeface="宋体" panose="02010600030101010101" pitchFamily="2" charset="-122"/>
                <a:cs typeface="宋体" panose="02010600030101010101" pitchFamily="2" charset="-122"/>
              </a:rPr>
              <a:t>比其它过程具有更高的优先级</a:t>
            </a:r>
            <a:endParaRPr lang="en-US" altLang="zh-CN" sz="2000" b="1" dirty="0">
              <a:solidFill>
                <a:srgbClr val="0000FF"/>
              </a:solidFill>
              <a:latin typeface="宋体" panose="02010600030101010101" pitchFamily="2" charset="-122"/>
              <a:ea typeface="宋体" panose="02010600030101010101" pitchFamily="2" charset="-122"/>
              <a:cs typeface="宋体" panose="02010600030101010101" pitchFamily="2" charset="-122"/>
            </a:endParaRPr>
          </a:p>
          <a:p>
            <a:pPr marL="285750" indent="-285750">
              <a:spcAft>
                <a:spcPts val="600"/>
              </a:spcAft>
              <a:buFont typeface="Arial" panose="020B0604020202020204" pitchFamily="34" charset="0"/>
              <a:buChar char="•"/>
            </a:pPr>
            <a:r>
              <a:rPr lang="zh-CN" altLang="en-US" sz="2000" b="1" dirty="0"/>
              <a:t>先在特性层上进行最初的优先级设定，然后在特定的特性中分别设定功能需求的优先级，这</a:t>
            </a:r>
            <a:r>
              <a:rPr lang="zh-CN" altLang="en-US" sz="2000" b="1" dirty="0">
                <a:solidFill>
                  <a:srgbClr val="0000FF"/>
                </a:solidFill>
              </a:rPr>
              <a:t>有助于</a:t>
            </a:r>
            <a:r>
              <a:rPr lang="zh-CN" altLang="en-US" sz="2000" b="1" dirty="0"/>
              <a:t>从可以延期实现的精化需求中</a:t>
            </a:r>
            <a:r>
              <a:rPr lang="zh-CN" altLang="en-US" sz="2000" b="1" dirty="0">
                <a:solidFill>
                  <a:srgbClr val="0000FF"/>
                </a:solidFill>
              </a:rPr>
              <a:t>识别核心功能</a:t>
            </a:r>
            <a:endParaRPr lang="zh-CN" altLang="en-US" sz="2000" b="1" dirty="0">
              <a:solidFill>
                <a:srgbClr val="0000FF"/>
              </a:solidFill>
              <a:latin typeface="宋体" panose="02010600030101010101" pitchFamily="2" charset="-122"/>
              <a:ea typeface="宋体" panose="02010600030101010101" pitchFamily="2" charset="-122"/>
              <a:cs typeface="宋体" panose="02010600030101010101" pitchFamily="2" charset="-122"/>
            </a:endParaRPr>
          </a:p>
        </p:txBody>
      </p:sp>
      <p:sp>
        <p:nvSpPr>
          <p:cNvPr id="14" name="文本框 13"/>
          <p:cNvSpPr txBox="1"/>
          <p:nvPr/>
        </p:nvSpPr>
        <p:spPr>
          <a:xfrm>
            <a:off x="700837" y="1346691"/>
            <a:ext cx="6097836" cy="400110"/>
          </a:xfrm>
          <a:prstGeom prst="rect">
            <a:avLst/>
          </a:prstGeom>
          <a:noFill/>
        </p:spPr>
        <p:txBody>
          <a:bodyPr wrap="square">
            <a:spAutoFit/>
          </a:bodyPr>
          <a:lstStyle/>
          <a:p>
            <a:r>
              <a:rPr lang="zh-CN" altLang="en-US" sz="2000" b="1" kern="0" dirty="0">
                <a:solidFill>
                  <a:srgbClr val="FF0000"/>
                </a:solidFill>
                <a:latin typeface="宋体" panose="02010600030101010101" pitchFamily="2" charset="-122"/>
                <a:ea typeface="宋体" panose="02010600030101010101" pitchFamily="2" charset="-122"/>
                <a:sym typeface="宋体" panose="02010600030101010101" pitchFamily="2" charset="-122"/>
              </a:rPr>
              <a:t>注意事项：</a:t>
            </a:r>
            <a:endParaRPr lang="zh-CN" altLang="en-US" sz="20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P spid="12" grpId="0" animBg="1"/>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7"/>
          <p:cNvSpPr/>
          <p:nvPr/>
        </p:nvSpPr>
        <p:spPr>
          <a:xfrm>
            <a:off x="699261" y="1870297"/>
            <a:ext cx="10682471" cy="44860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16" name="文本框 15"/>
          <p:cNvSpPr txBox="1"/>
          <p:nvPr/>
        </p:nvSpPr>
        <p:spPr>
          <a:xfrm>
            <a:off x="698500" y="2060797"/>
            <a:ext cx="10684800" cy="445135"/>
          </a:xfrm>
          <a:prstGeom prst="rect">
            <a:avLst/>
          </a:prstGeom>
          <a:solidFill>
            <a:srgbClr val="5197D7"/>
          </a:solidFill>
          <a:ln cap="rnd">
            <a:solidFill>
              <a:schemeClr val="accent1"/>
            </a:solidFill>
            <a:round/>
          </a:ln>
          <a:effectLst/>
        </p:spPr>
        <p:txBody>
          <a:bodyPr wrap="square" rtlCol="0" anchor="t">
            <a:spAutoFit/>
          </a:bodyPr>
          <a:lstStyle/>
          <a:p>
            <a:r>
              <a:rPr lang="zh-CN" altLang="en-US" sz="2300" b="1" dirty="0">
                <a:solidFill>
                  <a:schemeClr val="bg1"/>
                </a:solidFill>
                <a:latin typeface="宋体" panose="02010600030101010101" pitchFamily="2" charset="-122"/>
                <a:ea typeface="宋体" panose="02010600030101010101" pitchFamily="2" charset="-122"/>
                <a:sym typeface="+mn-ea"/>
              </a:rPr>
              <a:t>方法</a:t>
            </a:r>
            <a:r>
              <a:rPr lang="en-US" altLang="zh-CN" sz="2300" b="1" dirty="0">
                <a:solidFill>
                  <a:schemeClr val="bg1"/>
                </a:solidFill>
                <a:latin typeface="宋体" panose="02010600030101010101" pitchFamily="2" charset="-122"/>
                <a:ea typeface="宋体" panose="02010600030101010101" pitchFamily="2" charset="-122"/>
                <a:sym typeface="+mn-ea"/>
              </a:rPr>
              <a:t>1</a:t>
            </a:r>
            <a:r>
              <a:rPr lang="zh-CN" altLang="en-US" sz="2300" b="1" dirty="0">
                <a:solidFill>
                  <a:schemeClr val="bg1"/>
                </a:solidFill>
                <a:latin typeface="宋体" panose="02010600030101010101" pitchFamily="2" charset="-122"/>
                <a:ea typeface="宋体" panose="02010600030101010101" pitchFamily="2" charset="-122"/>
                <a:sym typeface="+mn-ea"/>
              </a:rPr>
              <a:t>：结构化的方法</a:t>
            </a:r>
            <a:endParaRPr lang="zh-CN" altLang="en-US" sz="2300" b="1" dirty="0">
              <a:solidFill>
                <a:schemeClr val="bg1"/>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dirty="0">
              <a:solidFill>
                <a:prstClr val="black">
                  <a:tint val="75000"/>
                </a:prstClr>
              </a:solidFill>
            </a:endParaRPr>
          </a:p>
        </p:txBody>
      </p:sp>
      <p:sp>
        <p:nvSpPr>
          <p:cNvPr id="8" name="文本框 7"/>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11" name="文本框 10"/>
          <p:cNvSpPr txBox="1"/>
          <p:nvPr/>
        </p:nvSpPr>
        <p:spPr>
          <a:xfrm>
            <a:off x="660399" y="1464568"/>
            <a:ext cx="10835437" cy="398780"/>
          </a:xfrm>
          <a:prstGeom prst="rect">
            <a:avLst/>
          </a:prstGeom>
          <a:noFill/>
        </p:spPr>
        <p:txBody>
          <a:bodyPr wrap="square">
            <a:spAutoFit/>
          </a:bodyPr>
          <a:lstStyle/>
          <a:p>
            <a:r>
              <a:rPr lang="zh-CN" altLang="en-US" sz="2000" b="1" dirty="0"/>
              <a:t>消除大的、有争议的项目中的一些情感、政策以及处理过程中的推测的</a:t>
            </a:r>
            <a:r>
              <a:rPr lang="en-US" altLang="zh-CN" sz="2000" b="1" dirty="0">
                <a:solidFill>
                  <a:srgbClr val="FF0000"/>
                </a:solidFill>
              </a:rPr>
              <a:t>3</a:t>
            </a:r>
            <a:r>
              <a:rPr lang="zh-CN" altLang="en-US" sz="2000" b="1" dirty="0">
                <a:solidFill>
                  <a:srgbClr val="FF0000"/>
                </a:solidFill>
              </a:rPr>
              <a:t>种方法：</a:t>
            </a:r>
            <a:endParaRPr lang="zh-CN" altLang="en-US" sz="2000" dirty="0">
              <a:solidFill>
                <a:srgbClr val="FF0000"/>
              </a:solidFill>
            </a:endParaRPr>
          </a:p>
        </p:txBody>
      </p:sp>
      <p:sp>
        <p:nvSpPr>
          <p:cNvPr id="12" name="文本框 11"/>
          <p:cNvSpPr txBox="1"/>
          <p:nvPr/>
        </p:nvSpPr>
        <p:spPr>
          <a:xfrm>
            <a:off x="924317" y="2764912"/>
            <a:ext cx="10087586" cy="904984"/>
          </a:xfrm>
          <a:prstGeom prst="rect">
            <a:avLst/>
          </a:prstGeom>
          <a:noFill/>
          <a:ln>
            <a:solidFill>
              <a:schemeClr val="accent6"/>
            </a:solidFill>
          </a:ln>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）使用</a:t>
            </a:r>
            <a:r>
              <a:rPr lang="zh-CN" altLang="en-US" sz="2000" b="1" dirty="0">
                <a:latin typeface="宋体" panose="02010600030101010101" pitchFamily="2" charset="-122"/>
                <a:ea typeface="宋体" panose="02010600030101010101" pitchFamily="2" charset="-122"/>
              </a:rPr>
              <a:t>分析上和数学上的技术辅助需求优先级的确定，这些方法包括建立每个需求的相对价值和相对费用</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3" name="文本框 12"/>
          <p:cNvSpPr txBox="1"/>
          <p:nvPr/>
        </p:nvSpPr>
        <p:spPr>
          <a:xfrm>
            <a:off x="924317" y="3821982"/>
            <a:ext cx="10087586" cy="904984"/>
          </a:xfrm>
          <a:prstGeom prst="rect">
            <a:avLst/>
          </a:prstGeom>
          <a:noFill/>
          <a:ln>
            <a:solidFill>
              <a:schemeClr val="accent2"/>
            </a:solidFill>
          </a:ln>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rPr>
              <a:t>优先级最高的需求是那些以最小的成本生产出最高的产品价值的需求</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4" name="文本框 13"/>
          <p:cNvSpPr txBox="1"/>
          <p:nvPr/>
        </p:nvSpPr>
        <p:spPr>
          <a:xfrm>
            <a:off x="924317" y="4993925"/>
            <a:ext cx="10087586" cy="904984"/>
          </a:xfrm>
          <a:prstGeom prst="rect">
            <a:avLst/>
          </a:prstGeom>
          <a:noFill/>
          <a:ln>
            <a:solidFill>
              <a:schemeClr val="tx1"/>
            </a:solidFill>
          </a:ln>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rPr>
              <a:t>当需求过多时，通过两两比较所有需求来主观地估计费用和价值就变得不切实际了</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lef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0" grpId="0"/>
      <p:bldP spid="11" grpId="0"/>
      <p:bldP spid="12" grpId="0" animBg="1"/>
      <p:bldP spid="13" grpId="0" animBg="1"/>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736526" y="3869055"/>
            <a:ext cx="10682471" cy="22650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8" name="圆角矩形 7"/>
          <p:cNvSpPr/>
          <p:nvPr/>
        </p:nvSpPr>
        <p:spPr>
          <a:xfrm>
            <a:off x="699261" y="1859280"/>
            <a:ext cx="10682471" cy="16306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22" name="文本框 21"/>
          <p:cNvSpPr txBox="1"/>
          <p:nvPr/>
        </p:nvSpPr>
        <p:spPr>
          <a:xfrm>
            <a:off x="698500" y="2049780"/>
            <a:ext cx="10684800" cy="445135"/>
          </a:xfrm>
          <a:prstGeom prst="rect">
            <a:avLst/>
          </a:prstGeom>
          <a:solidFill>
            <a:srgbClr val="5197D7"/>
          </a:solidFill>
          <a:ln cap="rnd">
            <a:solidFill>
              <a:schemeClr val="accent1"/>
            </a:solidFill>
            <a:round/>
          </a:ln>
          <a:effectLst/>
        </p:spPr>
        <p:txBody>
          <a:bodyPr wrap="square" rtlCol="0" anchor="t">
            <a:spAutoFit/>
          </a:bodyPr>
          <a:lstStyle/>
          <a:p>
            <a:r>
              <a:rPr lang="zh-CN" altLang="en-US" sz="2300" b="1" dirty="0">
                <a:solidFill>
                  <a:schemeClr val="bg1"/>
                </a:solidFill>
                <a:latin typeface="宋体" panose="02010600030101010101" pitchFamily="2" charset="-122"/>
                <a:ea typeface="宋体" panose="02010600030101010101" pitchFamily="2" charset="-122"/>
                <a:sym typeface="+mn-ea"/>
              </a:rPr>
              <a:t>方法</a:t>
            </a:r>
            <a:r>
              <a:rPr lang="en-US" altLang="zh-CN" sz="2300" b="1" dirty="0">
                <a:solidFill>
                  <a:schemeClr val="bg1"/>
                </a:solidFill>
                <a:latin typeface="宋体" panose="02010600030101010101" pitchFamily="2" charset="-122"/>
                <a:ea typeface="宋体" panose="02010600030101010101" pitchFamily="2" charset="-122"/>
                <a:sym typeface="+mn-ea"/>
              </a:rPr>
              <a:t>2</a:t>
            </a:r>
            <a:r>
              <a:rPr lang="zh-CN" altLang="en-US" sz="2300" b="1" dirty="0">
                <a:solidFill>
                  <a:schemeClr val="bg1"/>
                </a:solidFill>
                <a:latin typeface="宋体" panose="02010600030101010101" pitchFamily="2" charset="-122"/>
                <a:ea typeface="宋体" panose="02010600030101010101" pitchFamily="2" charset="-122"/>
                <a:sym typeface="+mn-ea"/>
              </a:rPr>
              <a:t>：质量功能部署</a:t>
            </a:r>
            <a:r>
              <a:rPr lang="en-US" altLang="zh-CN" sz="2300" b="1" dirty="0">
                <a:solidFill>
                  <a:schemeClr val="bg1"/>
                </a:solidFill>
                <a:latin typeface="宋体" panose="02010600030101010101" pitchFamily="2" charset="-122"/>
                <a:ea typeface="宋体" panose="02010600030101010101" pitchFamily="2" charset="-122"/>
                <a:sym typeface="+mn-ea"/>
              </a:rPr>
              <a:t>(Quality Function Deploy </a:t>
            </a:r>
            <a:r>
              <a:rPr lang="en-US" altLang="zh-CN" sz="2300" b="1" dirty="0" err="1">
                <a:solidFill>
                  <a:schemeClr val="bg1"/>
                </a:solidFill>
                <a:latin typeface="宋体" panose="02010600030101010101" pitchFamily="2" charset="-122"/>
                <a:ea typeface="宋体" panose="02010600030101010101" pitchFamily="2" charset="-122"/>
                <a:sym typeface="+mn-ea"/>
              </a:rPr>
              <a:t>ment,QFD</a:t>
            </a:r>
            <a:r>
              <a:rPr lang="en-US" altLang="zh-CN" sz="2300" b="1" dirty="0">
                <a:solidFill>
                  <a:schemeClr val="bg1"/>
                </a:solidFill>
                <a:latin typeface="宋体" panose="02010600030101010101" pitchFamily="2" charset="-122"/>
                <a:ea typeface="宋体" panose="02010600030101010101" pitchFamily="2" charset="-122"/>
                <a:sym typeface="+mn-ea"/>
              </a:rPr>
              <a:t>)</a:t>
            </a:r>
            <a:endParaRPr lang="zh-CN" altLang="en-US" sz="2300" b="1" dirty="0">
              <a:solidFill>
                <a:schemeClr val="bg1"/>
              </a:solidFill>
              <a:latin typeface="宋体" panose="02010600030101010101" pitchFamily="2" charset="-122"/>
              <a:ea typeface="宋体" panose="02010600030101010101" pitchFamily="2" charset="-122"/>
            </a:endParaRPr>
          </a:p>
        </p:txBody>
      </p:sp>
      <p:sp>
        <p:nvSpPr>
          <p:cNvPr id="24" name="文本框 23"/>
          <p:cNvSpPr txBox="1"/>
          <p:nvPr/>
        </p:nvSpPr>
        <p:spPr>
          <a:xfrm>
            <a:off x="736527" y="2725420"/>
            <a:ext cx="10756973" cy="506730"/>
          </a:xfrm>
          <a:prstGeom prst="rect">
            <a:avLst/>
          </a:prstGeom>
          <a:noFill/>
          <a:ln>
            <a:noFill/>
          </a:ln>
        </p:spPr>
        <p:txBody>
          <a:bodyPr wrap="square" rtlCol="0" anchor="t">
            <a:spAutoFit/>
          </a:bodyPr>
          <a:lstStyle/>
          <a:p>
            <a:pPr indent="457200">
              <a:lnSpc>
                <a:spcPct val="150000"/>
              </a:lnSpc>
            </a:pPr>
            <a:r>
              <a:rPr lang="zh-CN" altLang="en-US" b="1" dirty="0">
                <a:latin typeface="宋体" panose="02010600030101010101" pitchFamily="2" charset="-122"/>
                <a:sym typeface="+mn-ea"/>
              </a:rPr>
              <a:t>是一种能够</a:t>
            </a:r>
            <a:r>
              <a:rPr lang="zh-CN" altLang="en-US" b="1" dirty="0">
                <a:latin typeface="宋体" panose="02010600030101010101" pitchFamily="2" charset="-122"/>
                <a:ea typeface="宋体" panose="02010600030101010101" pitchFamily="2" charset="-122"/>
                <a:sym typeface="+mn-ea"/>
              </a:rPr>
              <a:t>将客户价值和所提议的产品功能相联系的综合方法</a:t>
            </a:r>
            <a:endParaRPr lang="zh-CN" altLang="en-US" b="1" dirty="0">
              <a:latin typeface="宋体" panose="02010600030101010101" pitchFamily="2" charset="-122"/>
              <a:ea typeface="宋体" panose="02010600030101010101" pitchFamily="2" charset="-122"/>
            </a:endParaRPr>
          </a:p>
        </p:txBody>
      </p:sp>
      <p:sp>
        <p:nvSpPr>
          <p:cNvPr id="25" name="文本框 24"/>
          <p:cNvSpPr txBox="1"/>
          <p:nvPr/>
        </p:nvSpPr>
        <p:spPr>
          <a:xfrm>
            <a:off x="735750" y="4152218"/>
            <a:ext cx="10683247" cy="445135"/>
          </a:xfrm>
          <a:prstGeom prst="rect">
            <a:avLst/>
          </a:prstGeom>
          <a:solidFill>
            <a:srgbClr val="5197D7"/>
          </a:solidFill>
        </p:spPr>
        <p:txBody>
          <a:bodyPr wrap="square" rtlCol="0" anchor="t">
            <a:spAutoFit/>
          </a:bodyPr>
          <a:lstStyle/>
          <a:p>
            <a:r>
              <a:rPr lang="zh-CN" altLang="en-US" sz="2300" b="1" dirty="0">
                <a:solidFill>
                  <a:schemeClr val="bg1"/>
                </a:solidFill>
                <a:latin typeface="宋体" panose="02010600030101010101" pitchFamily="2" charset="-122"/>
                <a:ea typeface="宋体" panose="02010600030101010101" pitchFamily="2" charset="-122"/>
                <a:sym typeface="+mn-ea"/>
              </a:rPr>
              <a:t>方法</a:t>
            </a:r>
            <a:r>
              <a:rPr lang="en-US" altLang="zh-CN" sz="2300" b="1" dirty="0">
                <a:solidFill>
                  <a:schemeClr val="bg1"/>
                </a:solidFill>
                <a:latin typeface="宋体" panose="02010600030101010101" pitchFamily="2" charset="-122"/>
                <a:ea typeface="宋体" panose="02010600030101010101" pitchFamily="2" charset="-122"/>
                <a:sym typeface="+mn-ea"/>
              </a:rPr>
              <a:t>3</a:t>
            </a:r>
            <a:r>
              <a:rPr lang="zh-CN" altLang="en-US" sz="2300" b="1" dirty="0">
                <a:solidFill>
                  <a:schemeClr val="bg1"/>
                </a:solidFill>
                <a:latin typeface="宋体" panose="02010600030101010101" pitchFamily="2" charset="-122"/>
                <a:ea typeface="宋体" panose="02010600030101010101" pitchFamily="2" charset="-122"/>
                <a:sym typeface="+mn-ea"/>
              </a:rPr>
              <a:t>：完全质量管理</a:t>
            </a:r>
            <a:r>
              <a:rPr lang="en-US" altLang="zh-CN" sz="2300" b="1" dirty="0">
                <a:solidFill>
                  <a:schemeClr val="bg1"/>
                </a:solidFill>
                <a:latin typeface="宋体" panose="02010600030101010101" pitchFamily="2" charset="-122"/>
                <a:ea typeface="宋体" panose="02010600030101010101" pitchFamily="2" charset="-122"/>
                <a:sym typeface="+mn-ea"/>
              </a:rPr>
              <a:t>(Total Quality </a:t>
            </a:r>
            <a:r>
              <a:rPr lang="en-US" altLang="zh-CN" sz="2300" b="1" dirty="0" err="1">
                <a:solidFill>
                  <a:schemeClr val="bg1"/>
                </a:solidFill>
                <a:latin typeface="宋体" panose="02010600030101010101" pitchFamily="2" charset="-122"/>
                <a:ea typeface="宋体" panose="02010600030101010101" pitchFamily="2" charset="-122"/>
                <a:sym typeface="+mn-ea"/>
              </a:rPr>
              <a:t>Management,TQM</a:t>
            </a:r>
            <a:r>
              <a:rPr lang="en-US" altLang="zh-CN" sz="2300" b="1" dirty="0">
                <a:solidFill>
                  <a:schemeClr val="bg1"/>
                </a:solidFill>
                <a:latin typeface="宋体" panose="02010600030101010101" pitchFamily="2" charset="-122"/>
                <a:ea typeface="宋体" panose="02010600030101010101" pitchFamily="2" charset="-122"/>
                <a:sym typeface="+mn-ea"/>
              </a:rPr>
              <a:t>)</a:t>
            </a:r>
            <a:endParaRPr lang="zh-CN" altLang="en-US" sz="2300" b="1" dirty="0">
              <a:solidFill>
                <a:schemeClr val="bg1"/>
              </a:solidFill>
              <a:latin typeface="宋体" panose="02010600030101010101" pitchFamily="2" charset="-122"/>
              <a:ea typeface="宋体" panose="02010600030101010101" pitchFamily="2" charset="-122"/>
            </a:endParaRPr>
          </a:p>
        </p:txBody>
      </p:sp>
      <p:sp>
        <p:nvSpPr>
          <p:cNvPr id="26" name="文本框 25"/>
          <p:cNvSpPr txBox="1"/>
          <p:nvPr/>
        </p:nvSpPr>
        <p:spPr>
          <a:xfrm>
            <a:off x="735750" y="4821368"/>
            <a:ext cx="10302175" cy="506730"/>
          </a:xfrm>
          <a:prstGeom prst="rect">
            <a:avLst/>
          </a:prstGeom>
          <a:noFill/>
          <a:ln>
            <a:noFill/>
          </a:ln>
        </p:spPr>
        <p:txBody>
          <a:bodyPr wrap="square" rtlCol="0" anchor="t">
            <a:spAutoFit/>
          </a:bodyPr>
          <a:lstStyle/>
          <a:p>
            <a:pPr indent="457200">
              <a:lnSpc>
                <a:spcPct val="150000"/>
              </a:lnSpc>
            </a:pPr>
            <a:r>
              <a:rPr lang="zh-CN" altLang="en-US" b="1" dirty="0">
                <a:latin typeface="宋体" panose="02010600030101010101" pitchFamily="2" charset="-122"/>
                <a:ea typeface="宋体" panose="02010600030101010101" pitchFamily="2" charset="-122"/>
                <a:sym typeface="+mn-ea"/>
              </a:rPr>
              <a:t>它以多个重大项目成功的标准来评价每个需求，并且计算出一个分值用于排定需求的优先级</a:t>
            </a:r>
            <a:endParaRPr lang="zh-CN" altLang="en-US" b="1" dirty="0">
              <a:latin typeface="宋体" panose="02010600030101010101" pitchFamily="2" charset="-122"/>
              <a:ea typeface="宋体" panose="02010600030101010101" pitchFamily="2" charset="-122"/>
              <a:sym typeface="+mn-ea"/>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1" name="文本框 10"/>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22" grpId="0" animBg="1"/>
      <p:bldP spid="24" grpId="0"/>
      <p:bldP spid="25" grpId="0" animBg="1"/>
      <p:bldP spid="26"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表格 18"/>
          <p:cNvGraphicFramePr/>
          <p:nvPr>
            <p:custDataLst>
              <p:tags r:id="rId1"/>
            </p:custDataLst>
          </p:nvPr>
        </p:nvGraphicFramePr>
        <p:xfrm>
          <a:off x="473725" y="1833709"/>
          <a:ext cx="11193142" cy="4480560"/>
        </p:xfrm>
        <a:graphic>
          <a:graphicData uri="http://schemas.openxmlformats.org/drawingml/2006/table">
            <a:tbl>
              <a:tblPr/>
              <a:tblGrid>
                <a:gridCol w="2083099"/>
                <a:gridCol w="1012227"/>
                <a:gridCol w="1201253"/>
                <a:gridCol w="1145754"/>
                <a:gridCol w="958467"/>
                <a:gridCol w="1046603"/>
                <a:gridCol w="958467"/>
                <a:gridCol w="1079653"/>
                <a:gridCol w="837282"/>
                <a:gridCol w="870337"/>
              </a:tblGrid>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相对权值：</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0</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特  性</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相对利润</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相对损失</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总价值</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价值％</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相对费用</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费用％</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相对风险</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风险％</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优先级</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．查询供应商订</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单的状态</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3</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13</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8</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8</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3</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0</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345</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．建立化学制品</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仓库存货清单报表</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16</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11</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3</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0</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987</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3</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．查看一个特定</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化学制品容器的历史记录</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3</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6</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0</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957</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 4</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．打印化学制</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安全数据表</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3</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3</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0</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0</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833</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 5</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．维护危险化学</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制品列表</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17</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11.0</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12</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0</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708</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r>
            </a:tbl>
          </a:graphicData>
        </a:graphic>
      </p:graphicFrame>
      <p:sp>
        <p:nvSpPr>
          <p:cNvPr id="20" name="文本框 19"/>
          <p:cNvSpPr txBox="1"/>
          <p:nvPr/>
        </p:nvSpPr>
        <p:spPr>
          <a:xfrm>
            <a:off x="1849098" y="1371785"/>
            <a:ext cx="7606452" cy="398780"/>
          </a:xfrm>
          <a:prstGeom prst="rect">
            <a:avLst/>
          </a:prstGeom>
          <a:noFill/>
        </p:spPr>
        <p:txBody>
          <a:bodyPr wrap="square">
            <a:spAutoFit/>
          </a:bodyPr>
          <a:lstStyle/>
          <a:p>
            <a:pPr algn="ctr" eaLnBrk="1" hangingPunct="1"/>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化学制品跟踪系统”优先级设计的矩阵范例</a:t>
            </a:r>
            <a:endParaRPr lang="zh-CN" altLang="en-US" sz="2000" b="1"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1" name="文本框 10"/>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1"/>
          <p:cNvGrpSpPr/>
          <p:nvPr/>
        </p:nvGrpSpPr>
        <p:grpSpPr>
          <a:xfrm>
            <a:off x="698500" y="1841570"/>
            <a:ext cx="787805" cy="736375"/>
            <a:chOff x="1731021" y="1638788"/>
            <a:chExt cx="736375" cy="736375"/>
          </a:xfrm>
          <a:solidFill>
            <a:schemeClr val="accent1"/>
          </a:solidFill>
        </p:grpSpPr>
        <p:sp>
          <p:nvSpPr>
            <p:cNvPr id="5" name="Oval 22"/>
            <p:cNvSpPr/>
            <p:nvPr/>
          </p:nvSpPr>
          <p:spPr>
            <a:xfrm>
              <a:off x="1731021" y="1638788"/>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6" name="TextBox 23"/>
            <p:cNvSpPr txBox="1"/>
            <p:nvPr/>
          </p:nvSpPr>
          <p:spPr>
            <a:xfrm>
              <a:off x="1835353" y="1774998"/>
              <a:ext cx="527709" cy="461665"/>
            </a:xfrm>
            <a:prstGeom prst="rect">
              <a:avLst/>
            </a:prstGeom>
            <a:grpFill/>
            <a:ln>
              <a:noFill/>
            </a:ln>
          </p:spPr>
          <p:txBody>
            <a:bodyPr wrap="none">
              <a:normAutofit fontScale="90000"/>
            </a:bodyPr>
            <a:lstStyle/>
            <a:p>
              <a:pPr algn="ctr"/>
              <a:r>
                <a:rPr lang="en-GB" sz="2400" b="1" dirty="0">
                  <a:solidFill>
                    <a:schemeClr val="bg1"/>
                  </a:solidFill>
                  <a:latin typeface="微软雅黑" panose="020B0503020204020204" pitchFamily="34" charset="-122"/>
                  <a:ea typeface="微软雅黑" panose="020B0503020204020204" pitchFamily="34" charset="-122"/>
                </a:rPr>
                <a:t>04</a:t>
              </a:r>
              <a:endParaRPr lang="en-GB" sz="2400" b="1" dirty="0">
                <a:solidFill>
                  <a:schemeClr val="bg1"/>
                </a:solidFill>
                <a:latin typeface="微软雅黑" panose="020B0503020204020204" pitchFamily="34" charset="-122"/>
                <a:ea typeface="微软雅黑" panose="020B0503020204020204" pitchFamily="34" charset="-122"/>
              </a:endParaRPr>
            </a:p>
          </p:txBody>
        </p:sp>
      </p:grpSp>
      <p:grpSp>
        <p:nvGrpSpPr>
          <p:cNvPr id="9" name="Group 27"/>
          <p:cNvGrpSpPr/>
          <p:nvPr/>
        </p:nvGrpSpPr>
        <p:grpSpPr>
          <a:xfrm>
            <a:off x="698500" y="3352825"/>
            <a:ext cx="787805" cy="736375"/>
            <a:chOff x="1731021" y="2821439"/>
            <a:chExt cx="736375" cy="736375"/>
          </a:xfrm>
          <a:solidFill>
            <a:schemeClr val="bg1">
              <a:lumMod val="65000"/>
            </a:schemeClr>
          </a:solidFill>
        </p:grpSpPr>
        <p:sp>
          <p:nvSpPr>
            <p:cNvPr id="10" name="Oval 28"/>
            <p:cNvSpPr/>
            <p:nvPr/>
          </p:nvSpPr>
          <p:spPr>
            <a:xfrm>
              <a:off x="1731021" y="2821439"/>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11" name="TextBox 29"/>
            <p:cNvSpPr txBox="1"/>
            <p:nvPr/>
          </p:nvSpPr>
          <p:spPr>
            <a:xfrm>
              <a:off x="1835353" y="2957649"/>
              <a:ext cx="527709" cy="461665"/>
            </a:xfrm>
            <a:prstGeom prst="rect">
              <a:avLst/>
            </a:prstGeom>
            <a:grpFill/>
            <a:ln>
              <a:noFill/>
            </a:ln>
          </p:spPr>
          <p:txBody>
            <a:bodyPr wrap="none">
              <a:normAutofit fontScale="90000"/>
            </a:bodyPr>
            <a:lstStyle/>
            <a:p>
              <a:pPr algn="ctr"/>
              <a:r>
                <a:rPr lang="en-GB" sz="2400" b="1" dirty="0">
                  <a:solidFill>
                    <a:schemeClr val="bg1"/>
                  </a:solidFill>
                  <a:latin typeface="微软雅黑" panose="020B0503020204020204" pitchFamily="34" charset="-122"/>
                  <a:ea typeface="微软雅黑" panose="020B0503020204020204" pitchFamily="34" charset="-122"/>
                </a:rPr>
                <a:t>05</a:t>
              </a:r>
              <a:endParaRPr lang="en-GB" sz="2400" b="1" dirty="0">
                <a:solidFill>
                  <a:schemeClr val="bg1"/>
                </a:solidFill>
                <a:latin typeface="微软雅黑" panose="020B0503020204020204" pitchFamily="34" charset="-122"/>
                <a:ea typeface="微软雅黑" panose="020B0503020204020204" pitchFamily="34" charset="-122"/>
              </a:endParaRPr>
            </a:p>
          </p:txBody>
        </p:sp>
      </p:grpSp>
      <p:grpSp>
        <p:nvGrpSpPr>
          <p:cNvPr id="14" name="Group 33"/>
          <p:cNvGrpSpPr/>
          <p:nvPr/>
        </p:nvGrpSpPr>
        <p:grpSpPr>
          <a:xfrm>
            <a:off x="698500" y="4859786"/>
            <a:ext cx="787805" cy="736375"/>
            <a:chOff x="1731021" y="4175657"/>
            <a:chExt cx="736375" cy="736375"/>
          </a:xfrm>
          <a:solidFill>
            <a:schemeClr val="accent4"/>
          </a:solidFill>
        </p:grpSpPr>
        <p:sp>
          <p:nvSpPr>
            <p:cNvPr id="15" name="Oval 34"/>
            <p:cNvSpPr/>
            <p:nvPr/>
          </p:nvSpPr>
          <p:spPr>
            <a:xfrm>
              <a:off x="1731021" y="4175657"/>
              <a:ext cx="736375" cy="736375"/>
            </a:xfrm>
            <a:prstGeom prst="ellipse">
              <a:avLst/>
            </a:prstGeom>
            <a:solidFill>
              <a:srgbClr val="5B9BD5"/>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16" name="TextBox 35"/>
            <p:cNvSpPr txBox="1"/>
            <p:nvPr/>
          </p:nvSpPr>
          <p:spPr>
            <a:xfrm>
              <a:off x="1835353" y="4311867"/>
              <a:ext cx="527709" cy="461665"/>
            </a:xfrm>
            <a:prstGeom prst="rect">
              <a:avLst/>
            </a:prstGeom>
            <a:noFill/>
            <a:ln>
              <a:noFill/>
            </a:ln>
          </p:spPr>
          <p:txBody>
            <a:bodyPr wrap="none">
              <a:normAutofit fontScale="90000"/>
            </a:bodyPr>
            <a:lstStyle/>
            <a:p>
              <a:pPr algn="ctr"/>
              <a:r>
                <a:rPr lang="en-GB" sz="2400" b="1" dirty="0">
                  <a:solidFill>
                    <a:schemeClr val="bg1"/>
                  </a:solidFill>
                  <a:latin typeface="微软雅黑" panose="020B0503020204020204" pitchFamily="34" charset="-122"/>
                  <a:ea typeface="微软雅黑" panose="020B0503020204020204" pitchFamily="34" charset="-122"/>
                </a:rPr>
                <a:t>06</a:t>
              </a:r>
              <a:endParaRPr lang="en-GB" sz="2400" b="1" dirty="0">
                <a:solidFill>
                  <a:schemeClr val="bg1"/>
                </a:solidFill>
                <a:latin typeface="微软雅黑" panose="020B0503020204020204" pitchFamily="34" charset="-122"/>
                <a:ea typeface="微软雅黑" panose="020B0503020204020204" pitchFamily="34" charset="-122"/>
              </a:endParaRPr>
            </a:p>
          </p:txBody>
        </p:sp>
      </p:grpSp>
      <p:sp>
        <p:nvSpPr>
          <p:cNvPr id="18"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3.1 </a:t>
            </a:r>
            <a:r>
              <a:rPr lang="zh-CN" altLang="en-US" sz="2400" b="1" dirty="0">
                <a:solidFill>
                  <a:srgbClr val="000000"/>
                </a:solidFill>
                <a:latin typeface="微软雅黑" panose="020B0503020204020204" pitchFamily="34" charset="-122"/>
                <a:ea typeface="微软雅黑" panose="020B0503020204020204" pitchFamily="34" charset="-122"/>
              </a:rPr>
              <a:t>需求分析概述</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597923" y="1916817"/>
            <a:ext cx="9895577" cy="645160"/>
          </a:xfrm>
          <a:prstGeom prst="rect">
            <a:avLst/>
          </a:prstGeom>
          <a:noFill/>
        </p:spPr>
        <p:txBody>
          <a:bodyPr wrap="square">
            <a:spAutoFit/>
          </a:bodyPr>
          <a:lstStyle/>
          <a:p>
            <a:pPr algn="just"/>
            <a:r>
              <a:rPr lang="en-US" altLang="zh-CN" sz="1800" b="1" dirty="0">
                <a:solidFill>
                  <a:schemeClr val="tx1">
                    <a:lumMod val="95000"/>
                    <a:lumOff val="5000"/>
                  </a:schemeClr>
                </a:solidFill>
                <a:latin typeface="宋体" panose="02010600030101010101" pitchFamily="2" charset="-122"/>
                <a:ea typeface="宋体" panose="02010600030101010101" pitchFamily="2" charset="-122"/>
              </a:rPr>
              <a:t>《</a:t>
            </a:r>
            <a:r>
              <a:rPr lang="zh-CN" altLang="en-US" sz="1800" b="1" dirty="0">
                <a:solidFill>
                  <a:schemeClr val="tx1">
                    <a:lumMod val="95000"/>
                    <a:lumOff val="5000"/>
                  </a:schemeClr>
                </a:solidFill>
                <a:latin typeface="宋体" panose="02010600030101010101" pitchFamily="2" charset="-122"/>
                <a:ea typeface="宋体" panose="02010600030101010101" pitchFamily="2" charset="-122"/>
              </a:rPr>
              <a:t>软件需求</a:t>
            </a:r>
            <a:r>
              <a:rPr lang="en-US" altLang="zh-CN" sz="1800" b="1" dirty="0">
                <a:solidFill>
                  <a:schemeClr val="tx1">
                    <a:lumMod val="95000"/>
                    <a:lumOff val="5000"/>
                  </a:schemeClr>
                </a:solidFill>
                <a:latin typeface="宋体" panose="02010600030101010101" pitchFamily="2" charset="-122"/>
                <a:ea typeface="宋体" panose="02010600030101010101" pitchFamily="2" charset="-122"/>
              </a:rPr>
              <a:t>》</a:t>
            </a:r>
            <a:r>
              <a:rPr lang="zh-CN" altLang="en-US" sz="1800" b="1" dirty="0">
                <a:solidFill>
                  <a:schemeClr val="tx1">
                    <a:lumMod val="95000"/>
                    <a:lumOff val="5000"/>
                  </a:schemeClr>
                </a:solidFill>
                <a:latin typeface="宋体" panose="02010600030101010101" pitchFamily="2" charset="-122"/>
                <a:ea typeface="宋体" panose="02010600030101010101" pitchFamily="2" charset="-122"/>
              </a:rPr>
              <a:t>的作者</a:t>
            </a:r>
            <a:r>
              <a:rPr lang="en-US" altLang="zh-CN" sz="1800" b="1" dirty="0">
                <a:solidFill>
                  <a:schemeClr val="tx1">
                    <a:lumMod val="95000"/>
                    <a:lumOff val="5000"/>
                  </a:schemeClr>
                </a:solidFill>
                <a:latin typeface="宋体" panose="02010600030101010101" pitchFamily="2" charset="-122"/>
                <a:ea typeface="宋体" panose="02010600030101010101" pitchFamily="2" charset="-122"/>
              </a:rPr>
              <a:t>Karl E. </a:t>
            </a:r>
            <a:r>
              <a:rPr lang="en-US" altLang="zh-CN" sz="1800" b="1" dirty="0" err="1">
                <a:solidFill>
                  <a:schemeClr val="tx1">
                    <a:lumMod val="95000"/>
                    <a:lumOff val="5000"/>
                  </a:schemeClr>
                </a:solidFill>
                <a:latin typeface="宋体" panose="02010600030101010101" pitchFamily="2" charset="-122"/>
                <a:ea typeface="宋体" panose="02010600030101010101" pitchFamily="2" charset="-122"/>
              </a:rPr>
              <a:t>Wiegers</a:t>
            </a:r>
            <a:r>
              <a:rPr lang="zh-CN" altLang="en-US" sz="1800" b="1" dirty="0">
                <a:solidFill>
                  <a:schemeClr val="tx1">
                    <a:lumMod val="95000"/>
                    <a:lumOff val="5000"/>
                  </a:schemeClr>
                </a:solidFill>
                <a:latin typeface="宋体" panose="02010600030101010101" pitchFamily="2" charset="-122"/>
                <a:ea typeface="宋体" panose="02010600030101010101" pitchFamily="2" charset="-122"/>
              </a:rPr>
              <a:t>认为：</a:t>
            </a:r>
            <a:r>
              <a:rPr lang="zh-CN" altLang="en-US" sz="1800" b="1" dirty="0">
                <a:solidFill>
                  <a:srgbClr val="FF0000"/>
                </a:solidFill>
                <a:latin typeface="宋体" panose="02010600030101010101" pitchFamily="2" charset="-122"/>
                <a:ea typeface="宋体" panose="02010600030101010101" pitchFamily="2" charset="-122"/>
              </a:rPr>
              <a:t>不存在一个保罗万象的模型图或技术，把所有内容都包括到一个完整的系统需求描述中</a:t>
            </a:r>
            <a:r>
              <a:rPr lang="zh-CN" altLang="en-US" sz="1800" b="1" dirty="0">
                <a:solidFill>
                  <a:schemeClr val="tx1">
                    <a:lumMod val="95000"/>
                    <a:lumOff val="5000"/>
                  </a:schemeClr>
                </a:solidFill>
                <a:latin typeface="宋体" panose="02010600030101010101" pitchFamily="2" charset="-122"/>
                <a:ea typeface="宋体" panose="02010600030101010101" pitchFamily="2" charset="-122"/>
              </a:rPr>
              <a:t>。</a:t>
            </a:r>
            <a:endParaRPr lang="zh-CN" altLang="en-US" sz="1800" b="1"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22" name="文本框 21"/>
          <p:cNvSpPr txBox="1"/>
          <p:nvPr/>
        </p:nvSpPr>
        <p:spPr>
          <a:xfrm>
            <a:off x="1597924" y="3269701"/>
            <a:ext cx="9895576" cy="922020"/>
          </a:xfrm>
          <a:prstGeom prst="rect">
            <a:avLst/>
          </a:prstGeom>
          <a:noFill/>
        </p:spPr>
        <p:txBody>
          <a:bodyPr wrap="square">
            <a:spAutoFit/>
          </a:bodyPr>
          <a:lstStyle/>
          <a:p>
            <a:pPr algn="just"/>
            <a:r>
              <a:rPr lang="zh-CN" altLang="en-US" sz="1800" b="1" dirty="0">
                <a:solidFill>
                  <a:schemeClr val="tx1">
                    <a:lumMod val="95000"/>
                    <a:lumOff val="5000"/>
                  </a:schemeClr>
                </a:solidFill>
                <a:latin typeface="宋体" panose="02010600030101010101" pitchFamily="2" charset="-122"/>
                <a:ea typeface="宋体" panose="02010600030101010101" pitchFamily="2" charset="-122"/>
              </a:rPr>
              <a:t>结构化系统分析的最初目标是用比叙述文本更正式的图解和符号表示法，从整体上替换传统的功能需求规格说明。然而，经验表明，</a:t>
            </a:r>
            <a:r>
              <a:rPr lang="zh-CN" altLang="en-US" sz="1800" b="1" dirty="0">
                <a:solidFill>
                  <a:srgbClr val="FF0000"/>
                </a:solidFill>
                <a:latin typeface="宋体" panose="02010600030101010101" pitchFamily="2" charset="-122"/>
                <a:ea typeface="宋体" panose="02010600030101010101" pitchFamily="2" charset="-122"/>
              </a:rPr>
              <a:t>分析模型应该是对用自然语言编写的需求规格说明的补充完善，而不是替换</a:t>
            </a:r>
            <a:r>
              <a:rPr lang="zh-CN" altLang="en-US" sz="1800" b="1" dirty="0">
                <a:solidFill>
                  <a:schemeClr val="tx1">
                    <a:lumMod val="95000"/>
                    <a:lumOff val="5000"/>
                  </a:schemeClr>
                </a:solidFill>
                <a:latin typeface="宋体" panose="02010600030101010101" pitchFamily="2" charset="-122"/>
                <a:ea typeface="宋体" panose="02010600030101010101" pitchFamily="2" charset="-122"/>
              </a:rPr>
              <a:t>。</a:t>
            </a:r>
            <a:endParaRPr lang="zh-CN" altLang="en-US" sz="1800" b="1"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23" name="文本框 22"/>
          <p:cNvSpPr txBox="1"/>
          <p:nvPr/>
        </p:nvSpPr>
        <p:spPr>
          <a:xfrm>
            <a:off x="1597923" y="4749585"/>
            <a:ext cx="9895575" cy="645160"/>
          </a:xfrm>
          <a:prstGeom prst="rect">
            <a:avLst/>
          </a:prstGeom>
          <a:noFill/>
        </p:spPr>
        <p:txBody>
          <a:bodyPr wrap="square">
            <a:spAutoFit/>
          </a:bodyPr>
          <a:lstStyle/>
          <a:p>
            <a:pPr algn="just"/>
            <a:r>
              <a:rPr lang="zh-CN" altLang="en-US" sz="1800" b="1" dirty="0">
                <a:solidFill>
                  <a:schemeClr val="tx1">
                    <a:lumMod val="95000"/>
                    <a:lumOff val="5000"/>
                  </a:schemeClr>
                </a:solidFill>
                <a:latin typeface="宋体" panose="02010600030101010101" pitchFamily="2" charset="-122"/>
                <a:ea typeface="宋体" panose="02010600030101010101" pitchFamily="2" charset="-122"/>
              </a:rPr>
              <a:t>直观的需求模型包括</a:t>
            </a:r>
            <a:r>
              <a:rPr lang="zh-CN" altLang="en-US" sz="1800" b="1" dirty="0">
                <a:solidFill>
                  <a:srgbClr val="FF0000"/>
                </a:solidFill>
                <a:latin typeface="宋体" panose="02010600030101010101" pitchFamily="2" charset="-122"/>
                <a:ea typeface="宋体" panose="02010600030101010101" pitchFamily="2" charset="-122"/>
              </a:rPr>
              <a:t>数据流图（</a:t>
            </a:r>
            <a:r>
              <a:rPr lang="en-US" altLang="zh-CN" sz="1800" b="1" dirty="0">
                <a:solidFill>
                  <a:srgbClr val="FF0000"/>
                </a:solidFill>
                <a:latin typeface="宋体" panose="02010600030101010101" pitchFamily="2" charset="-122"/>
                <a:ea typeface="宋体" panose="02010600030101010101" pitchFamily="2" charset="-122"/>
              </a:rPr>
              <a:t>DFD</a:t>
            </a:r>
            <a:r>
              <a:rPr lang="zh-CN" altLang="en-US" sz="1800" b="1" dirty="0">
                <a:solidFill>
                  <a:srgbClr val="FF0000"/>
                </a:solidFill>
                <a:latin typeface="宋体" panose="02010600030101010101" pitchFamily="2" charset="-122"/>
                <a:ea typeface="宋体" panose="02010600030101010101" pitchFamily="2" charset="-122"/>
              </a:rPr>
              <a:t>）、实体</a:t>
            </a:r>
            <a:r>
              <a:rPr lang="en-US" altLang="zh-CN" sz="1800" b="1" dirty="0">
                <a:solidFill>
                  <a:srgbClr val="FF0000"/>
                </a:solidFill>
                <a:latin typeface="宋体" panose="02010600030101010101" pitchFamily="2" charset="-122"/>
                <a:ea typeface="宋体" panose="02010600030101010101" pitchFamily="2" charset="-122"/>
              </a:rPr>
              <a:t>—</a:t>
            </a:r>
            <a:r>
              <a:rPr lang="zh-CN" altLang="en-US" sz="1800" b="1" dirty="0">
                <a:solidFill>
                  <a:srgbClr val="FF0000"/>
                </a:solidFill>
                <a:latin typeface="宋体" panose="02010600030101010101" pitchFamily="2" charset="-122"/>
                <a:ea typeface="宋体" panose="02010600030101010101" pitchFamily="2" charset="-122"/>
              </a:rPr>
              <a:t>关系图（</a:t>
            </a:r>
            <a:r>
              <a:rPr lang="en-US" altLang="zh-CN" sz="1800" b="1" dirty="0">
                <a:solidFill>
                  <a:srgbClr val="FF0000"/>
                </a:solidFill>
                <a:latin typeface="宋体" panose="02010600030101010101" pitchFamily="2" charset="-122"/>
                <a:ea typeface="宋体" panose="02010600030101010101" pitchFamily="2" charset="-122"/>
              </a:rPr>
              <a:t>ERD)</a:t>
            </a:r>
            <a:r>
              <a:rPr lang="zh-CN" altLang="en-US" sz="1800" b="1" dirty="0">
                <a:solidFill>
                  <a:srgbClr val="FF0000"/>
                </a:solidFill>
                <a:latin typeface="宋体" panose="02010600030101010101" pitchFamily="2" charset="-122"/>
                <a:ea typeface="宋体" panose="02010600030101010101" pitchFamily="2" charset="-122"/>
              </a:rPr>
              <a:t>、状态转化图（</a:t>
            </a:r>
            <a:r>
              <a:rPr lang="en-US" altLang="zh-CN" sz="1800" b="1" dirty="0">
                <a:solidFill>
                  <a:srgbClr val="FF0000"/>
                </a:solidFill>
                <a:latin typeface="宋体" panose="02010600030101010101" pitchFamily="2" charset="-122"/>
                <a:ea typeface="宋体" panose="02010600030101010101" pitchFamily="2" charset="-122"/>
              </a:rPr>
              <a:t>STD)</a:t>
            </a:r>
            <a:r>
              <a:rPr lang="zh-CN" altLang="en-US" sz="1800" b="1" dirty="0">
                <a:solidFill>
                  <a:srgbClr val="FF0000"/>
                </a:solidFill>
                <a:latin typeface="宋体" panose="02010600030101010101" pitchFamily="2" charset="-122"/>
                <a:ea typeface="宋体" panose="02010600030101010101" pitchFamily="2" charset="-122"/>
              </a:rPr>
              <a:t>或状态图、对话图、用例图、类图和活动图</a:t>
            </a:r>
            <a:r>
              <a:rPr lang="zh-CN" altLang="en-US" sz="1800" b="1" dirty="0">
                <a:solidFill>
                  <a:schemeClr val="tx1">
                    <a:lumMod val="95000"/>
                    <a:lumOff val="5000"/>
                  </a:schemeClr>
                </a:solidFill>
                <a:latin typeface="宋体" panose="02010600030101010101" pitchFamily="2" charset="-122"/>
                <a:ea typeface="宋体" panose="02010600030101010101" pitchFamily="2" charset="-122"/>
              </a:rPr>
              <a:t>。这些图形表示法为项目参与者提供了可用的业界通用的标准语言。</a:t>
            </a:r>
            <a:endParaRPr lang="zh-CN" altLang="en-US" sz="1800" b="1"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7"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2</a:t>
            </a:r>
            <a:r>
              <a:rPr lang="zh-CN" altLang="en-US" sz="2000" b="1" kern="0" dirty="0">
                <a:latin typeface="宋体" panose="02010600030101010101" pitchFamily="2" charset="-122"/>
                <a:ea typeface="宋体" panose="02010600030101010101" pitchFamily="2" charset="-122"/>
                <a:sym typeface="宋体" panose="02010600030101010101" pitchFamily="2" charset="-122"/>
              </a:rPr>
              <a:t>）需求的描述方法</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表格 17"/>
          <p:cNvGraphicFramePr/>
          <p:nvPr>
            <p:custDataLst>
              <p:tags r:id="rId1"/>
            </p:custDataLst>
          </p:nvPr>
        </p:nvGraphicFramePr>
        <p:xfrm>
          <a:off x="209549" y="1701061"/>
          <a:ext cx="11772901" cy="4571970"/>
        </p:xfrm>
        <a:graphic>
          <a:graphicData uri="http://schemas.openxmlformats.org/drawingml/2006/table">
            <a:tbl>
              <a:tblPr/>
              <a:tblGrid>
                <a:gridCol w="2476502"/>
                <a:gridCol w="1181100"/>
                <a:gridCol w="1181100"/>
                <a:gridCol w="927100"/>
                <a:gridCol w="889000"/>
                <a:gridCol w="1181100"/>
                <a:gridCol w="876300"/>
                <a:gridCol w="1130300"/>
                <a:gridCol w="1003300"/>
                <a:gridCol w="927099"/>
              </a:tblGrid>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相对权值：</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0</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alpha val="100000"/>
                      </a:srgbClr>
                    </a:solidFill>
                  </a:tcPr>
                </a:tc>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特  性</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相对利润</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solidFill>
                        <a:srgbClr val="FFFFFF"/>
                      </a:solidFill>
                      <a:prstDash val="soli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相对损失</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总价值</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价值％</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相对费用</a:t>
                      </a:r>
                      <a:endPar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费用％</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相对风险</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风险％</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优先级</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6</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．更改未定的化</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学制品请求</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4</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3</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11</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3</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6</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0" algn="ctr">
                        <a:spcBef>
                          <a:spcPct val="0"/>
                        </a:spcBef>
                        <a:buNone/>
                      </a:pPr>
                      <a:r>
                        <a:rPr lang="en-US" altLang="zh-CN" sz="1800" b="1">
                          <a:latin typeface="宋体" panose="02010600030101010101" pitchFamily="2" charset="-122"/>
                          <a:ea typeface="宋体" panose="02010600030101010101" pitchFamily="2" charset="-122"/>
                        </a:rPr>
                        <a:t>0</a:t>
                      </a:r>
                      <a:r>
                        <a:rPr lang="zh-CN" altLang="en-US" sz="1800" b="1">
                          <a:latin typeface="宋体" panose="02010600030101010101" pitchFamily="2" charset="-122"/>
                          <a:ea typeface="宋体" panose="02010600030101010101" pitchFamily="2" charset="-122"/>
                        </a:rPr>
                        <a:t>．</a:t>
                      </a:r>
                      <a:r>
                        <a:rPr lang="en-US" altLang="zh-CN" sz="1800" b="1">
                          <a:latin typeface="宋体" panose="02010600030101010101" pitchFamily="2" charset="-122"/>
                          <a:ea typeface="宋体" panose="02010600030101010101" pitchFamily="2" charset="-122"/>
                        </a:rPr>
                        <a:t>702</a:t>
                      </a:r>
                      <a:endParaRPr lang="en-US" altLang="zh-CN" sz="1800" b="1">
                        <a:latin typeface="宋体" panose="02010600030101010101" pitchFamily="2" charset="-122"/>
                        <a:ea typeface="宋体" panose="02010600030101010101" pitchFamily="2" charset="-122"/>
                      </a:endParaRPr>
                    </a:p>
                  </a:txBody>
                  <a:tcP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r>
              <a:tr h="57912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．建立个人实验</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室存货清单报表</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6</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14</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0" algn="ctr">
                        <a:spcBef>
                          <a:spcPct val="0"/>
                        </a:spcBef>
                        <a:buNone/>
                      </a:pPr>
                      <a:r>
                        <a:rPr lang="en-US" altLang="zh-CN" sz="1800" b="1">
                          <a:latin typeface="宋体" panose="02010600030101010101" pitchFamily="2" charset="-122"/>
                          <a:ea typeface="宋体" panose="02010600030101010101" pitchFamily="2" charset="-122"/>
                        </a:rPr>
                        <a:t>0</a:t>
                      </a:r>
                      <a:r>
                        <a:rPr lang="zh-CN" altLang="en-US" sz="1800" b="1">
                          <a:latin typeface="宋体" panose="02010600030101010101" pitchFamily="2" charset="-122"/>
                          <a:ea typeface="宋体" panose="02010600030101010101" pitchFamily="2" charset="-122"/>
                        </a:rPr>
                        <a:t>．</a:t>
                      </a:r>
                      <a:r>
                        <a:rPr lang="en-US" altLang="zh-CN" sz="1800" b="1">
                          <a:latin typeface="宋体" panose="02010600030101010101" pitchFamily="2" charset="-122"/>
                          <a:ea typeface="宋体" panose="02010600030101010101" pitchFamily="2" charset="-122"/>
                        </a:rPr>
                        <a:t>646</a:t>
                      </a:r>
                      <a:endParaRPr lang="en-US" altLang="zh-CN" sz="1800" b="1">
                        <a:latin typeface="宋体" panose="02010600030101010101" pitchFamily="2" charset="-122"/>
                        <a:ea typeface="宋体" panose="02010600030101010101" pitchFamily="2" charset="-122"/>
                      </a:endParaRPr>
                    </a:p>
                  </a:txBody>
                  <a:tcP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8</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．在供应商目录中查询一个特定的化学制品</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8</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26</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16</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16</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16</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24</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0" algn="ctr">
                        <a:spcBef>
                          <a:spcPct val="0"/>
                        </a:spcBef>
                        <a:buNone/>
                      </a:pPr>
                      <a:r>
                        <a:rPr lang="en-US" altLang="zh-CN" sz="1800" b="1">
                          <a:latin typeface="宋体" panose="02010600030101010101" pitchFamily="2" charset="-122"/>
                          <a:ea typeface="宋体" panose="02010600030101010101" pitchFamily="2" charset="-122"/>
                        </a:rPr>
                        <a:t>0</a:t>
                      </a:r>
                      <a:r>
                        <a:rPr lang="zh-CN" altLang="en-US" sz="1800" b="1">
                          <a:latin typeface="宋体" panose="02010600030101010101" pitchFamily="2" charset="-122"/>
                          <a:ea typeface="宋体" panose="02010600030101010101" pitchFamily="2" charset="-122"/>
                        </a:rPr>
                        <a:t>．</a:t>
                      </a:r>
                      <a:r>
                        <a:rPr lang="en-US" altLang="zh-CN" sz="1800" b="1">
                          <a:latin typeface="宋体" panose="02010600030101010101" pitchFamily="2" charset="-122"/>
                          <a:ea typeface="宋体" panose="02010600030101010101" pitchFamily="2" charset="-122"/>
                        </a:rPr>
                        <a:t>586</a:t>
                      </a:r>
                      <a:endParaRPr lang="en-US" altLang="zh-CN" sz="1800" b="1">
                        <a:latin typeface="宋体" panose="02010600030101010101" pitchFamily="2" charset="-122"/>
                        <a:ea typeface="宋体" panose="02010600030101010101" pitchFamily="2" charset="-122"/>
                      </a:endParaRPr>
                    </a:p>
                  </a:txBody>
                  <a:tcP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．在训练数据库中查询一种危险化学制品训练记录</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3</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10</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6</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5</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6</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0" algn="ctr">
                        <a:spcBef>
                          <a:spcPct val="0"/>
                        </a:spcBef>
                        <a:buNone/>
                      </a:pPr>
                      <a:r>
                        <a:rPr lang="en-US" altLang="zh-CN" sz="1800" b="1">
                          <a:latin typeface="宋体" panose="02010600030101010101" pitchFamily="2" charset="-122"/>
                          <a:ea typeface="宋体" panose="02010600030101010101" pitchFamily="2" charset="-122"/>
                        </a:rPr>
                        <a:t>0</a:t>
                      </a:r>
                      <a:r>
                        <a:rPr lang="zh-CN" altLang="en-US" sz="1800" b="1">
                          <a:latin typeface="宋体" panose="02010600030101010101" pitchFamily="2" charset="-122"/>
                          <a:ea typeface="宋体" panose="02010600030101010101" pitchFamily="2" charset="-122"/>
                        </a:rPr>
                        <a:t>．</a:t>
                      </a:r>
                      <a:r>
                        <a:rPr lang="en-US" altLang="zh-CN" sz="1800" b="1">
                          <a:latin typeface="宋体" panose="02010600030101010101" pitchFamily="2" charset="-122"/>
                          <a:ea typeface="宋体" panose="02010600030101010101" pitchFamily="2" charset="-122"/>
                        </a:rPr>
                        <a:t>517</a:t>
                      </a:r>
                      <a:endParaRPr lang="en-US" altLang="zh-CN" sz="1800" b="1">
                        <a:latin typeface="宋体" panose="02010600030101010101" pitchFamily="2" charset="-122"/>
                        <a:ea typeface="宋体" panose="02010600030101010101" pitchFamily="2" charset="-122"/>
                      </a:endParaRPr>
                    </a:p>
                  </a:txBody>
                  <a:tcP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alpha val="100000"/>
                      </a:srgbClr>
                    </a:solidFill>
                  </a:tcPr>
                </a:tc>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10</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．从结构绘图工具导入化学制品的结构</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18</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11</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7</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9</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21</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21</a:t>
                      </a:r>
                      <a:r>
                        <a:rPr kumimoji="0"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21</a:t>
                      </a: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a:t>
                      </a: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2</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0" algn="ctr">
                        <a:spcBef>
                          <a:spcPct val="0"/>
                        </a:spcBef>
                        <a:buNone/>
                      </a:pPr>
                      <a:r>
                        <a:rPr lang="en-US" altLang="zh-CN" sz="1800" b="1">
                          <a:latin typeface="宋体" panose="02010600030101010101" pitchFamily="2" charset="-122"/>
                          <a:ea typeface="宋体" panose="02010600030101010101" pitchFamily="2" charset="-122"/>
                        </a:rPr>
                        <a:t>0</a:t>
                      </a:r>
                      <a:r>
                        <a:rPr lang="zh-CN" altLang="en-US" sz="1800" b="1">
                          <a:latin typeface="宋体" panose="02010600030101010101" pitchFamily="2" charset="-122"/>
                          <a:ea typeface="宋体" panose="02010600030101010101" pitchFamily="2" charset="-122"/>
                        </a:rPr>
                        <a:t>．</a:t>
                      </a:r>
                      <a:r>
                        <a:rPr lang="en-US" altLang="zh-CN" sz="1800" b="1">
                          <a:latin typeface="宋体" panose="02010600030101010101" pitchFamily="2" charset="-122"/>
                          <a:ea typeface="宋体" panose="02010600030101010101" pitchFamily="2" charset="-122"/>
                        </a:rPr>
                        <a:t>365</a:t>
                      </a:r>
                      <a:endParaRPr lang="en-US" altLang="zh-CN" sz="1800" b="1">
                        <a:latin typeface="宋体" panose="02010600030101010101" pitchFamily="2" charset="-122"/>
                        <a:ea typeface="宋体" panose="02010600030101010101" pitchFamily="2" charset="-122"/>
                      </a:endParaRPr>
                    </a:p>
                  </a:txBody>
                  <a:tcPr>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r>
              <a:tr h="36576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总  计</a:t>
                      </a:r>
                      <a:endParaRPr kumimoji="0"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solidFill>
                        <a:srgbClr val="FFFFFF"/>
                      </a:solidFill>
                      <a:prstDash val="soli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54</a:t>
                      </a:r>
                      <a:endPar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46</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154</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rPr>
                        <a:t>100</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endParaRPr>
                    </a:p>
                  </a:txBody>
                  <a:tcPr marT="45717" marB="4571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1800" b="1" dirty="0">
                          <a:ln>
                            <a:noFill/>
                          </a:ln>
                          <a:effectLst/>
                          <a:latin typeface="宋体" panose="02010600030101010101" pitchFamily="2" charset="-122"/>
                          <a:ea typeface="宋体" panose="02010600030101010101" pitchFamily="2" charset="-122"/>
                          <a:cs typeface="Times New Roman" panose="02020603050405020304" pitchFamily="2" charset="0"/>
                          <a:sym typeface="+mn-ea"/>
                        </a:rPr>
                        <a:t>42</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sym typeface="+mn-ea"/>
                      </a:endParaRPr>
                    </a:p>
                  </a:txBody>
                  <a:tcPr marT="45717" marB="4571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1800" b="1" dirty="0">
                          <a:ln>
                            <a:noFill/>
                          </a:ln>
                          <a:effectLst/>
                          <a:latin typeface="宋体" panose="02010600030101010101" pitchFamily="2" charset="-122"/>
                          <a:ea typeface="宋体" panose="02010600030101010101" pitchFamily="2" charset="-122"/>
                          <a:cs typeface="Times New Roman" panose="02020603050405020304" pitchFamily="2" charset="0"/>
                          <a:sym typeface="+mn-ea"/>
                        </a:rPr>
                        <a:t>100</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sym typeface="+mn-ea"/>
                      </a:endParaRPr>
                    </a:p>
                  </a:txBody>
                  <a:tcPr marT="45717" marB="4571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1800" b="1" dirty="0">
                          <a:ln>
                            <a:noFill/>
                          </a:ln>
                          <a:effectLst/>
                          <a:latin typeface="宋体" panose="02010600030101010101" pitchFamily="2" charset="-122"/>
                          <a:ea typeface="宋体" panose="02010600030101010101" pitchFamily="2" charset="-122"/>
                          <a:cs typeface="Times New Roman" panose="02020603050405020304" pitchFamily="2" charset="0"/>
                          <a:sym typeface="+mn-ea"/>
                        </a:rPr>
                        <a:t>33</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sym typeface="+mn-ea"/>
                      </a:endParaRPr>
                    </a:p>
                  </a:txBody>
                  <a:tcPr marT="45717" marB="4571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en-US" altLang="zh-CN" sz="1800" b="1" dirty="0">
                          <a:ln>
                            <a:noFill/>
                          </a:ln>
                          <a:effectLst/>
                          <a:latin typeface="宋体" panose="02010600030101010101" pitchFamily="2" charset="-122"/>
                          <a:ea typeface="宋体" panose="02010600030101010101" pitchFamily="2" charset="-122"/>
                          <a:cs typeface="Times New Roman" panose="02020603050405020304" pitchFamily="2" charset="0"/>
                          <a:sym typeface="+mn-ea"/>
                        </a:rPr>
                        <a:t>100</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2" charset="0"/>
                        <a:sym typeface="+mn-ea"/>
                      </a:endParaRPr>
                    </a:p>
                  </a:txBody>
                  <a:tcPr marT="45717" marB="4571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0"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alpha val="100000"/>
                      </a:srgbClr>
                    </a:solidFill>
                  </a:tcPr>
                </a:tc>
              </a:tr>
            </a:tbl>
          </a:graphicData>
        </a:graphic>
      </p:graphicFrame>
      <p:sp>
        <p:nvSpPr>
          <p:cNvPr id="19" name="文本框 18"/>
          <p:cNvSpPr txBox="1"/>
          <p:nvPr/>
        </p:nvSpPr>
        <p:spPr>
          <a:xfrm>
            <a:off x="2297739" y="1231337"/>
            <a:ext cx="7366651" cy="398780"/>
          </a:xfrm>
          <a:prstGeom prst="rect">
            <a:avLst/>
          </a:prstGeom>
          <a:noFill/>
        </p:spPr>
        <p:txBody>
          <a:bodyPr wrap="square">
            <a:spAutoFit/>
          </a:bodyPr>
          <a:lstStyle/>
          <a:p>
            <a:pPr algn="ctr" eaLnBrk="1" hangingPunct="1"/>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b="1" dirty="0">
                <a:solidFill>
                  <a:srgbClr val="FF0000"/>
                </a:solidFill>
                <a:latin typeface="宋体" panose="02010600030101010101" pitchFamily="2" charset="-122"/>
                <a:ea typeface="宋体" panose="02010600030101010101" pitchFamily="2" charset="-122"/>
              </a:rPr>
              <a:t>化学制品跟踪系统”优先级设计的矩阵范例</a:t>
            </a:r>
            <a:endParaRPr lang="zh-CN" altLang="en-US" sz="2000" b="1" dirty="0">
              <a:solidFill>
                <a:srgbClr val="FF0000"/>
              </a:solidFill>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7"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11"/>
          <p:cNvSpPr txBox="1">
            <a:spLocks noChangeArrowheads="1"/>
          </p:cNvSpPr>
          <p:nvPr/>
        </p:nvSpPr>
        <p:spPr bwMode="auto">
          <a:xfrm>
            <a:off x="7895932" y="1834095"/>
            <a:ext cx="2877555" cy="89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微软雅黑" panose="020B0503020204020204" pitchFamily="34" charset="-122"/>
              </a:defRPr>
            </a:lvl1pPr>
            <a:lvl2pPr marL="742950" indent="-285750">
              <a:defRPr>
                <a:solidFill>
                  <a:schemeClr val="tx1"/>
                </a:solidFill>
                <a:latin typeface="Calibri" panose="020F0502020204030204" charset="0"/>
                <a:ea typeface="微软雅黑" panose="020B0503020204020204" pitchFamily="34" charset="-122"/>
              </a:defRPr>
            </a:lvl2pPr>
            <a:lvl3pPr marL="1143000" indent="-228600">
              <a:defRPr>
                <a:solidFill>
                  <a:schemeClr val="tx1"/>
                </a:solidFill>
                <a:latin typeface="Calibri" panose="020F0502020204030204" charset="0"/>
                <a:ea typeface="微软雅黑" panose="020B0503020204020204" pitchFamily="34" charset="-122"/>
              </a:defRPr>
            </a:lvl3pPr>
            <a:lvl4pPr marL="1600200" indent="-228600">
              <a:defRPr>
                <a:solidFill>
                  <a:schemeClr val="tx1"/>
                </a:solidFill>
                <a:latin typeface="Calibri" panose="020F0502020204030204" charset="0"/>
                <a:ea typeface="微软雅黑" panose="020B0503020204020204" pitchFamily="34" charset="-122"/>
              </a:defRPr>
            </a:lvl4pPr>
            <a:lvl5pPr marL="2057400" indent="-228600">
              <a:defRPr>
                <a:solidFill>
                  <a:schemeClr val="tx1"/>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pitchFamily="34" charset="-122"/>
              </a:defRPr>
            </a:lvl9pPr>
          </a:lstStyle>
          <a:p>
            <a:pPr algn="just">
              <a:lnSpc>
                <a:spcPct val="130000"/>
              </a:lnSpc>
            </a:pPr>
            <a:r>
              <a:rPr lang="zh-CN" altLang="en-US" sz="2000" b="1" dirty="0">
                <a:solidFill>
                  <a:srgbClr val="7030A0"/>
                </a:solidFill>
                <a:latin typeface="宋体" panose="02010600030101010101" pitchFamily="2" charset="-122"/>
                <a:ea typeface="宋体" panose="02010600030101010101" pitchFamily="2" charset="-122"/>
                <a:sym typeface="+mn-ea"/>
              </a:rPr>
              <a:t>特性与实现该特性时的费用和技术风险成反比</a:t>
            </a:r>
            <a:endParaRPr lang="zh-CN" altLang="en-US" sz="2000" b="1" dirty="0">
              <a:solidFill>
                <a:srgbClr val="7030A0"/>
              </a:solidFill>
              <a:latin typeface="宋体" panose="02010600030101010101" pitchFamily="2" charset="-122"/>
              <a:ea typeface="宋体" panose="02010600030101010101" pitchFamily="2" charset="-122"/>
              <a:sym typeface="+mn-ea"/>
            </a:endParaRPr>
          </a:p>
        </p:txBody>
      </p:sp>
      <p:grpSp>
        <p:nvGrpSpPr>
          <p:cNvPr id="61" name="组合 60"/>
          <p:cNvGrpSpPr/>
          <p:nvPr/>
        </p:nvGrpSpPr>
        <p:grpSpPr>
          <a:xfrm rot="10800000">
            <a:off x="4659991" y="2251998"/>
            <a:ext cx="3105653" cy="507131"/>
            <a:chOff x="899890" y="4508817"/>
            <a:chExt cx="4058788" cy="603478"/>
          </a:xfrm>
        </p:grpSpPr>
        <p:cxnSp>
          <p:nvCxnSpPr>
            <p:cNvPr id="62" name="直接箭头连接符 61"/>
            <p:cNvCxnSpPr/>
            <p:nvPr/>
          </p:nvCxnSpPr>
          <p:spPr>
            <a:xfrm flipH="1">
              <a:off x="899890" y="5101113"/>
              <a:ext cx="3455310" cy="0"/>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355200" y="4508817"/>
              <a:ext cx="603478" cy="6034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rot="10800000">
            <a:off x="4461214" y="3600739"/>
            <a:ext cx="3285657" cy="617098"/>
            <a:chOff x="899890" y="4508817"/>
            <a:chExt cx="4058788" cy="603478"/>
          </a:xfrm>
        </p:grpSpPr>
        <p:cxnSp>
          <p:nvCxnSpPr>
            <p:cNvPr id="65" name="直接箭头连接符 64"/>
            <p:cNvCxnSpPr/>
            <p:nvPr/>
          </p:nvCxnSpPr>
          <p:spPr>
            <a:xfrm flipH="1">
              <a:off x="899890" y="5101113"/>
              <a:ext cx="3455310" cy="0"/>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355200" y="4508817"/>
              <a:ext cx="603478" cy="60347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7" name="文本框 11"/>
          <p:cNvSpPr txBox="1">
            <a:spLocks noChangeArrowheads="1"/>
          </p:cNvSpPr>
          <p:nvPr/>
        </p:nvSpPr>
        <p:spPr bwMode="auto">
          <a:xfrm>
            <a:off x="7895932" y="3180008"/>
            <a:ext cx="2966456" cy="89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微软雅黑" panose="020B0503020204020204" pitchFamily="34" charset="-122"/>
              </a:defRPr>
            </a:lvl1pPr>
            <a:lvl2pPr marL="742950" indent="-285750">
              <a:defRPr>
                <a:solidFill>
                  <a:schemeClr val="tx1"/>
                </a:solidFill>
                <a:latin typeface="Calibri" panose="020F0502020204030204" charset="0"/>
                <a:ea typeface="微软雅黑" panose="020B0503020204020204" pitchFamily="34" charset="-122"/>
              </a:defRPr>
            </a:lvl2pPr>
            <a:lvl3pPr marL="1143000" indent="-228600">
              <a:defRPr>
                <a:solidFill>
                  <a:schemeClr val="tx1"/>
                </a:solidFill>
                <a:latin typeface="Calibri" panose="020F0502020204030204" charset="0"/>
                <a:ea typeface="微软雅黑" panose="020B0503020204020204" pitchFamily="34" charset="-122"/>
              </a:defRPr>
            </a:lvl3pPr>
            <a:lvl4pPr marL="1600200" indent="-228600">
              <a:defRPr>
                <a:solidFill>
                  <a:schemeClr val="tx1"/>
                </a:solidFill>
                <a:latin typeface="Calibri" panose="020F0502020204030204" charset="0"/>
                <a:ea typeface="微软雅黑" panose="020B0503020204020204" pitchFamily="34" charset="-122"/>
              </a:defRPr>
            </a:lvl4pPr>
            <a:lvl5pPr marL="2057400" indent="-228600">
              <a:defRPr>
                <a:solidFill>
                  <a:schemeClr val="tx1"/>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pitchFamily="34" charset="-122"/>
              </a:defRPr>
            </a:lvl9pPr>
          </a:lstStyle>
          <a:p>
            <a:pPr algn="just">
              <a:lnSpc>
                <a:spcPct val="130000"/>
              </a:lnSpc>
            </a:pPr>
            <a:r>
              <a:rPr lang="zh-CN" altLang="en-US" sz="2000" b="1" dirty="0">
                <a:solidFill>
                  <a:srgbClr val="FF0000"/>
                </a:solidFill>
                <a:latin typeface="宋体" panose="02010600030101010101" pitchFamily="2" charset="-122"/>
                <a:ea typeface="宋体" panose="02010600030101010101" pitchFamily="2" charset="-122"/>
                <a:sym typeface="+mn-ea"/>
              </a:rPr>
              <a:t>特性与它所提供的价值成正比</a:t>
            </a:r>
            <a:endParaRPr lang="zh-CN" altLang="en-US" sz="2000" b="1" dirty="0">
              <a:solidFill>
                <a:srgbClr val="FF0000"/>
              </a:solidFill>
              <a:latin typeface="宋体" panose="02010600030101010101" pitchFamily="2" charset="-122"/>
              <a:ea typeface="宋体" panose="02010600030101010101" pitchFamily="2" charset="-122"/>
              <a:sym typeface="+mn-ea"/>
            </a:endParaRPr>
          </a:p>
        </p:txBody>
      </p:sp>
      <p:grpSp>
        <p:nvGrpSpPr>
          <p:cNvPr id="4" name="组合 3"/>
          <p:cNvGrpSpPr/>
          <p:nvPr/>
        </p:nvGrpSpPr>
        <p:grpSpPr>
          <a:xfrm>
            <a:off x="991552" y="1765638"/>
            <a:ext cx="3928506" cy="3355511"/>
            <a:chOff x="991552" y="1765638"/>
            <a:chExt cx="3928506" cy="3355511"/>
          </a:xfrm>
        </p:grpSpPr>
        <p:sp>
          <p:nvSpPr>
            <p:cNvPr id="52" name="Arc 50"/>
            <p:cNvSpPr/>
            <p:nvPr/>
          </p:nvSpPr>
          <p:spPr bwMode="auto">
            <a:xfrm rot="12597093">
              <a:off x="991552" y="1852226"/>
              <a:ext cx="3928506" cy="3268923"/>
            </a:xfrm>
            <a:custGeom>
              <a:avLst/>
              <a:gdLst>
                <a:gd name="T0" fmla="*/ 22838543 w 43200"/>
                <a:gd name="T1" fmla="*/ 348615006 h 38853"/>
                <a:gd name="T2" fmla="*/ 392899797 w 43200"/>
                <a:gd name="T3" fmla="*/ 441182304 h 38853"/>
                <a:gd name="T4" fmla="*/ 245306876 w 43200"/>
                <a:gd name="T5" fmla="*/ 245271658 h 38853"/>
                <a:gd name="T6" fmla="*/ 0 60000 65536"/>
                <a:gd name="T7" fmla="*/ 0 60000 65536"/>
                <a:gd name="T8" fmla="*/ 0 60000 65536"/>
              </a:gdLst>
              <a:ahLst/>
              <a:cxnLst>
                <a:cxn ang="T6">
                  <a:pos x="T0" y="T1"/>
                </a:cxn>
                <a:cxn ang="T7">
                  <a:pos x="T2" y="T3"/>
                </a:cxn>
                <a:cxn ang="T8">
                  <a:pos x="T4" y="T5"/>
                </a:cxn>
              </a:cxnLst>
              <a:rect l="0" t="0" r="r" b="b"/>
              <a:pathLst>
                <a:path w="43200" h="38853" fill="none" extrusionOk="0">
                  <a:moveTo>
                    <a:pt x="2010" y="30701"/>
                  </a:moveTo>
                  <a:cubicBezTo>
                    <a:pt x="686" y="27849"/>
                    <a:pt x="0" y="24743"/>
                    <a:pt x="0" y="21600"/>
                  </a:cubicBezTo>
                  <a:cubicBezTo>
                    <a:pt x="0" y="9670"/>
                    <a:pt x="9670" y="0"/>
                    <a:pt x="21600" y="0"/>
                  </a:cubicBezTo>
                  <a:cubicBezTo>
                    <a:pt x="33529" y="0"/>
                    <a:pt x="43200" y="9670"/>
                    <a:pt x="43200" y="21600"/>
                  </a:cubicBezTo>
                  <a:cubicBezTo>
                    <a:pt x="43200" y="28382"/>
                    <a:pt x="40013" y="34771"/>
                    <a:pt x="34595" y="38852"/>
                  </a:cubicBezTo>
                </a:path>
                <a:path w="43200" h="38853" stroke="0" extrusionOk="0">
                  <a:moveTo>
                    <a:pt x="2010" y="30701"/>
                  </a:moveTo>
                  <a:cubicBezTo>
                    <a:pt x="686" y="27849"/>
                    <a:pt x="0" y="24743"/>
                    <a:pt x="0" y="21600"/>
                  </a:cubicBezTo>
                  <a:cubicBezTo>
                    <a:pt x="0" y="9670"/>
                    <a:pt x="9670" y="0"/>
                    <a:pt x="21600" y="0"/>
                  </a:cubicBezTo>
                  <a:cubicBezTo>
                    <a:pt x="33529" y="0"/>
                    <a:pt x="43200" y="9670"/>
                    <a:pt x="43200" y="21600"/>
                  </a:cubicBezTo>
                  <a:cubicBezTo>
                    <a:pt x="43200" y="28382"/>
                    <a:pt x="40013" y="34771"/>
                    <a:pt x="34595" y="38852"/>
                  </a:cubicBezTo>
                  <a:lnTo>
                    <a:pt x="21600" y="21600"/>
                  </a:lnTo>
                  <a:lnTo>
                    <a:pt x="2010" y="30701"/>
                  </a:lnTo>
                  <a:close/>
                </a:path>
              </a:pathLst>
            </a:custGeom>
            <a:noFill/>
            <a:ln w="28575">
              <a:solidFill>
                <a:schemeClr val="accent1">
                  <a:lumMod val="60000"/>
                  <a:lumOff val="40000"/>
                </a:schemeClr>
              </a:solidFill>
              <a:prstDash val="sysDot"/>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宋体" panose="02010600030101010101" pitchFamily="2" charset="-122"/>
                <a:ea typeface="宋体" panose="02010600030101010101" pitchFamily="2" charset="-122"/>
                <a:cs typeface="+mn-ea"/>
                <a:sym typeface="微软雅黑" panose="020B0503020204020204" pitchFamily="34" charset="-122"/>
              </a:endParaRPr>
            </a:p>
          </p:txBody>
        </p:sp>
        <p:grpSp>
          <p:nvGrpSpPr>
            <p:cNvPr id="53" name="Group 58"/>
            <p:cNvGrpSpPr/>
            <p:nvPr/>
          </p:nvGrpSpPr>
          <p:grpSpPr bwMode="auto">
            <a:xfrm rot="18066185">
              <a:off x="1631822" y="1611325"/>
              <a:ext cx="3103500" cy="3412125"/>
              <a:chOff x="1655" y="1206"/>
              <a:chExt cx="2404" cy="2594"/>
            </a:xfrm>
          </p:grpSpPr>
          <p:grpSp>
            <p:nvGrpSpPr>
              <p:cNvPr id="54" name="Group 56"/>
              <p:cNvGrpSpPr/>
              <p:nvPr/>
            </p:nvGrpSpPr>
            <p:grpSpPr bwMode="auto">
              <a:xfrm>
                <a:off x="1655" y="1206"/>
                <a:ext cx="2404" cy="2496"/>
                <a:chOff x="1655" y="1206"/>
                <a:chExt cx="2404" cy="2496"/>
              </a:xfrm>
            </p:grpSpPr>
            <p:sp>
              <p:nvSpPr>
                <p:cNvPr id="55" name="AutoShape 52"/>
                <p:cNvSpPr>
                  <a:spLocks noChangeArrowheads="1"/>
                </p:cNvSpPr>
                <p:nvPr/>
              </p:nvSpPr>
              <p:spPr bwMode="auto">
                <a:xfrm rot="3448264">
                  <a:off x="1655" y="1298"/>
                  <a:ext cx="2404" cy="2404"/>
                </a:xfrm>
                <a:custGeom>
                  <a:avLst/>
                  <a:gdLst>
                    <a:gd name="T0" fmla="*/ 1202 w 21600"/>
                    <a:gd name="T1" fmla="*/ 0 h 21600"/>
                    <a:gd name="T2" fmla="*/ 312 w 21600"/>
                    <a:gd name="T3" fmla="*/ 848 h 21600"/>
                    <a:gd name="T4" fmla="*/ 1202 w 21600"/>
                    <a:gd name="T5" fmla="*/ 489 h 21600"/>
                    <a:gd name="T6" fmla="*/ 2092 w 21600"/>
                    <a:gd name="T7" fmla="*/ 848 h 21600"/>
                    <a:gd name="T8" fmla="*/ 0 60000 65536"/>
                    <a:gd name="T9" fmla="*/ 0 60000 65536"/>
                    <a:gd name="T10" fmla="*/ 0 60000 65536"/>
                    <a:gd name="T11" fmla="*/ 0 60000 65536"/>
                    <a:gd name="T12" fmla="*/ 81 w 21600"/>
                    <a:gd name="T13" fmla="*/ 0 h 21600"/>
                    <a:gd name="T14" fmla="*/ 21519 w 21600"/>
                    <a:gd name="T15" fmla="*/ 10009 h 21600"/>
                  </a:gdLst>
                  <a:ahLst/>
                  <a:cxnLst>
                    <a:cxn ang="T8">
                      <a:pos x="T0" y="T1"/>
                    </a:cxn>
                    <a:cxn ang="T9">
                      <a:pos x="T2" y="T3"/>
                    </a:cxn>
                    <a:cxn ang="T10">
                      <a:pos x="T4" y="T5"/>
                    </a:cxn>
                    <a:cxn ang="T11">
                      <a:pos x="T6" y="T7"/>
                    </a:cxn>
                  </a:cxnLst>
                  <a:rect l="T12" t="T13" r="T14" b="T15"/>
                  <a:pathLst>
                    <a:path w="21600" h="21600">
                      <a:moveTo>
                        <a:pt x="4849" y="8433"/>
                      </a:moveTo>
                      <a:cubicBezTo>
                        <a:pt x="5818" y="5995"/>
                        <a:pt x="8176" y="4395"/>
                        <a:pt x="10800" y="4396"/>
                      </a:cubicBezTo>
                      <a:cubicBezTo>
                        <a:pt x="13423" y="4396"/>
                        <a:pt x="15781" y="5995"/>
                        <a:pt x="16750" y="8433"/>
                      </a:cubicBezTo>
                      <a:lnTo>
                        <a:pt x="20835" y="6808"/>
                      </a:lnTo>
                      <a:cubicBezTo>
                        <a:pt x="19200" y="2697"/>
                        <a:pt x="15223" y="-1"/>
                        <a:pt x="10799" y="0"/>
                      </a:cubicBezTo>
                      <a:cubicBezTo>
                        <a:pt x="6376" y="0"/>
                        <a:pt x="2399" y="2697"/>
                        <a:pt x="764" y="6808"/>
                      </a:cubicBezTo>
                      <a:lnTo>
                        <a:pt x="4849" y="8433"/>
                      </a:lnTo>
                      <a:close/>
                    </a:path>
                  </a:pathLst>
                </a:custGeom>
                <a:solidFill>
                  <a:schemeClr val="accent1">
                    <a:lumMod val="60000"/>
                    <a:lumOff val="40000"/>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endParaRPr lang="zh-CN" altLang="en-US" b="1">
                    <a:latin typeface="宋体" panose="02010600030101010101" pitchFamily="2" charset="-122"/>
                    <a:ea typeface="宋体" panose="02010600030101010101" pitchFamily="2" charset="-122"/>
                    <a:cs typeface="+mn-ea"/>
                    <a:sym typeface="微软雅黑" panose="020B0503020204020204" pitchFamily="34" charset="-122"/>
                  </a:endParaRPr>
                </a:p>
              </p:txBody>
            </p:sp>
            <p:sp>
              <p:nvSpPr>
                <p:cNvPr id="56" name="Text Box 54"/>
                <p:cNvSpPr txBox="1">
                  <a:spLocks noChangeArrowheads="1"/>
                </p:cNvSpPr>
                <p:nvPr/>
              </p:nvSpPr>
              <p:spPr bwMode="auto">
                <a:xfrm rot="3600000">
                  <a:off x="2791" y="1903"/>
                  <a:ext cx="167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dirty="0">
                      <a:solidFill>
                        <a:schemeClr val="tx1"/>
                      </a:solidFill>
                      <a:latin typeface="宋体" panose="02010600030101010101" pitchFamily="2" charset="-122"/>
                      <a:cs typeface="+mn-ea"/>
                      <a:sym typeface="微软雅黑" panose="020B0503020204020204" pitchFamily="34" charset="-122"/>
                    </a:rPr>
                    <a:t>费用和技术风险</a:t>
                  </a:r>
                  <a:endParaRPr lang="zh-CN" altLang="en-US" b="1" dirty="0">
                    <a:solidFill>
                      <a:schemeClr val="tx1"/>
                    </a:solidFill>
                    <a:latin typeface="宋体" panose="02010600030101010101" pitchFamily="2" charset="-122"/>
                    <a:cs typeface="+mn-ea"/>
                    <a:sym typeface="微软雅黑" panose="020B0503020204020204" pitchFamily="34" charset="-122"/>
                  </a:endParaRPr>
                </a:p>
              </p:txBody>
            </p:sp>
          </p:grpSp>
          <p:grpSp>
            <p:nvGrpSpPr>
              <p:cNvPr id="57" name="Group 57"/>
              <p:cNvGrpSpPr/>
              <p:nvPr/>
            </p:nvGrpSpPr>
            <p:grpSpPr bwMode="auto">
              <a:xfrm>
                <a:off x="1655" y="1298"/>
                <a:ext cx="2404" cy="2502"/>
                <a:chOff x="1655" y="1298"/>
                <a:chExt cx="2404" cy="2502"/>
              </a:xfrm>
            </p:grpSpPr>
            <p:sp>
              <p:nvSpPr>
                <p:cNvPr id="58" name="AutoShape 51"/>
                <p:cNvSpPr>
                  <a:spLocks noChangeArrowheads="1"/>
                </p:cNvSpPr>
                <p:nvPr/>
              </p:nvSpPr>
              <p:spPr bwMode="auto">
                <a:xfrm rot="14245393">
                  <a:off x="1655" y="1298"/>
                  <a:ext cx="2404" cy="2404"/>
                </a:xfrm>
                <a:custGeom>
                  <a:avLst/>
                  <a:gdLst>
                    <a:gd name="T0" fmla="*/ 1202 w 21600"/>
                    <a:gd name="T1" fmla="*/ 0 h 21600"/>
                    <a:gd name="T2" fmla="*/ 310 w 21600"/>
                    <a:gd name="T3" fmla="*/ 1558 h 21600"/>
                    <a:gd name="T4" fmla="*/ 1202 w 21600"/>
                    <a:gd name="T5" fmla="*/ 483 h 21600"/>
                    <a:gd name="T6" fmla="*/ 2094 w 21600"/>
                    <a:gd name="T7" fmla="*/ 1558 h 21600"/>
                    <a:gd name="T8" fmla="*/ 0 60000 65536"/>
                    <a:gd name="T9" fmla="*/ 0 60000 65536"/>
                    <a:gd name="T10" fmla="*/ 0 60000 65536"/>
                    <a:gd name="T11" fmla="*/ 0 60000 65536"/>
                    <a:gd name="T12" fmla="*/ 0 w 21600"/>
                    <a:gd name="T13" fmla="*/ 0 h 21600"/>
                    <a:gd name="T14" fmla="*/ 21600 w 21600"/>
                    <a:gd name="T15" fmla="*/ 12148 h 21600"/>
                  </a:gdLst>
                  <a:ahLst/>
                  <a:cxnLst>
                    <a:cxn ang="T8">
                      <a:pos x="T0" y="T1"/>
                    </a:cxn>
                    <a:cxn ang="T9">
                      <a:pos x="T2" y="T3"/>
                    </a:cxn>
                    <a:cxn ang="T10">
                      <a:pos x="T4" y="T5"/>
                    </a:cxn>
                    <a:cxn ang="T11">
                      <a:pos x="T6" y="T7"/>
                    </a:cxn>
                  </a:cxnLst>
                  <a:rect l="T12" t="T13" r="T14" b="T15"/>
                  <a:pathLst>
                    <a:path w="21600" h="21600">
                      <a:moveTo>
                        <a:pt x="4802" y="13193"/>
                      </a:moveTo>
                      <a:cubicBezTo>
                        <a:pt x="4498" y="12432"/>
                        <a:pt x="4342" y="11619"/>
                        <a:pt x="4342" y="10800"/>
                      </a:cubicBezTo>
                      <a:cubicBezTo>
                        <a:pt x="4342" y="7233"/>
                        <a:pt x="7233" y="4342"/>
                        <a:pt x="10800" y="4342"/>
                      </a:cubicBezTo>
                      <a:cubicBezTo>
                        <a:pt x="14366" y="4342"/>
                        <a:pt x="17258" y="7233"/>
                        <a:pt x="17258" y="10800"/>
                      </a:cubicBezTo>
                      <a:cubicBezTo>
                        <a:pt x="17258" y="11619"/>
                        <a:pt x="17101" y="12432"/>
                        <a:pt x="16797" y="13193"/>
                      </a:cubicBezTo>
                      <a:lnTo>
                        <a:pt x="20830" y="14803"/>
                      </a:lnTo>
                      <a:cubicBezTo>
                        <a:pt x="21338" y="13529"/>
                        <a:pt x="21600" y="12171"/>
                        <a:pt x="21600" y="10800"/>
                      </a:cubicBezTo>
                      <a:cubicBezTo>
                        <a:pt x="21600" y="4835"/>
                        <a:pt x="16764" y="0"/>
                        <a:pt x="10800" y="0"/>
                      </a:cubicBezTo>
                      <a:cubicBezTo>
                        <a:pt x="4835" y="0"/>
                        <a:pt x="0" y="4835"/>
                        <a:pt x="0" y="10800"/>
                      </a:cubicBezTo>
                      <a:cubicBezTo>
                        <a:pt x="-1" y="12171"/>
                        <a:pt x="261" y="13529"/>
                        <a:pt x="769" y="14803"/>
                      </a:cubicBezTo>
                      <a:lnTo>
                        <a:pt x="4802" y="13193"/>
                      </a:lnTo>
                      <a:close/>
                    </a:path>
                  </a:pathLst>
                </a:custGeom>
                <a:solidFill>
                  <a:schemeClr val="accent1">
                    <a:lumMod val="60000"/>
                    <a:lumOff val="40000"/>
                  </a:scheme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宋体" panose="02010600030101010101" pitchFamily="2" charset="-122"/>
                    <a:ea typeface="宋体" panose="02010600030101010101" pitchFamily="2" charset="-122"/>
                    <a:cs typeface="+mn-ea"/>
                    <a:sym typeface="微软雅黑" panose="020B0503020204020204" pitchFamily="34" charset="-122"/>
                  </a:endParaRPr>
                </a:p>
              </p:txBody>
            </p:sp>
            <p:sp>
              <p:nvSpPr>
                <p:cNvPr id="59" name="Text Box 55"/>
                <p:cNvSpPr txBox="1">
                  <a:spLocks noChangeArrowheads="1"/>
                </p:cNvSpPr>
                <p:nvPr/>
              </p:nvSpPr>
              <p:spPr bwMode="auto">
                <a:xfrm rot="3600000">
                  <a:off x="1203" y="2818"/>
                  <a:ext cx="167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dirty="0">
                      <a:solidFill>
                        <a:schemeClr val="tx1"/>
                      </a:solidFill>
                      <a:latin typeface="宋体" panose="02010600030101010101" pitchFamily="2" charset="-122"/>
                      <a:cs typeface="+mn-ea"/>
                      <a:sym typeface="微软雅黑" panose="020B0503020204020204" pitchFamily="34" charset="-122"/>
                    </a:rPr>
                    <a:t>价值</a:t>
                  </a:r>
                  <a:endParaRPr lang="zh-CN" altLang="en-US" b="1" dirty="0">
                    <a:solidFill>
                      <a:schemeClr val="tx1"/>
                    </a:solidFill>
                    <a:latin typeface="宋体" panose="02010600030101010101" pitchFamily="2" charset="-122"/>
                    <a:cs typeface="+mn-ea"/>
                    <a:sym typeface="微软雅黑" panose="020B0503020204020204" pitchFamily="34" charset="-122"/>
                  </a:endParaRPr>
                </a:p>
              </p:txBody>
            </p:sp>
          </p:grpSp>
        </p:grpSp>
        <p:sp>
          <p:nvSpPr>
            <p:cNvPr id="74" name="文本框 73"/>
            <p:cNvSpPr txBox="1"/>
            <p:nvPr/>
          </p:nvSpPr>
          <p:spPr>
            <a:xfrm>
              <a:off x="2663814" y="3036206"/>
              <a:ext cx="984832" cy="52197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sym typeface="+mn-ea"/>
                </a:rPr>
                <a:t>特性</a:t>
              </a:r>
              <a:endParaRPr lang="zh-CN" altLang="en-US" sz="2800" b="1" dirty="0">
                <a:latin typeface="宋体" panose="02010600030101010101" pitchFamily="2" charset="-122"/>
                <a:ea typeface="宋体" panose="02010600030101010101" pitchFamily="2" charset="-122"/>
                <a:sym typeface="+mn-ea"/>
              </a:endParaRPr>
            </a:p>
          </p:txBody>
        </p:sp>
      </p:grpSp>
      <p:sp>
        <p:nvSpPr>
          <p:cNvPr id="78" name="文本框 77"/>
          <p:cNvSpPr txBox="1"/>
          <p:nvPr/>
        </p:nvSpPr>
        <p:spPr>
          <a:xfrm>
            <a:off x="450847" y="5296412"/>
            <a:ext cx="11303305" cy="1014730"/>
          </a:xfrm>
          <a:prstGeom prst="rect">
            <a:avLst/>
          </a:prstGeom>
          <a:noFill/>
          <a:ln>
            <a:solidFill>
              <a:srgbClr val="FF0000"/>
            </a:solidFill>
          </a:ln>
        </p:spPr>
        <p:txBody>
          <a:bodyPr wrap="square" rtlCol="0" anchor="t">
            <a:spAutoFit/>
          </a:bodyPr>
          <a:lstStyle/>
          <a:p>
            <a:pPr algn="just">
              <a:lnSpc>
                <a:spcPct val="150000"/>
              </a:lnSpc>
            </a:pPr>
            <a:r>
              <a:rPr lang="en-US" altLang="zh-CN" sz="2000" b="1" dirty="0">
                <a:latin typeface="宋体" panose="02010600030101010101" pitchFamily="2" charset="-122"/>
                <a:ea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sym typeface="+mn-ea"/>
              </a:rPr>
              <a:t>）只有那些具有最高的价值</a:t>
            </a:r>
            <a:r>
              <a:rPr lang="en-US" altLang="zh-CN" sz="2000" b="1" dirty="0">
                <a:latin typeface="宋体" panose="02010600030101010101" pitchFamily="2" charset="-122"/>
                <a:ea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sym typeface="+mn-ea"/>
              </a:rPr>
              <a:t>费用比的特性才应当具有最高的优先级</a:t>
            </a:r>
            <a:endParaRPr lang="en-US" altLang="zh-CN" sz="2000" b="1" dirty="0">
              <a:latin typeface="宋体" panose="02010600030101010101" pitchFamily="2" charset="-122"/>
              <a:ea typeface="宋体" panose="02010600030101010101" pitchFamily="2" charset="-122"/>
              <a:sym typeface="+mn-ea"/>
            </a:endParaRPr>
          </a:p>
          <a:p>
            <a:pPr algn="just">
              <a:lnSpc>
                <a:spcPct val="150000"/>
              </a:lnSpc>
            </a:pPr>
            <a:r>
              <a:rPr lang="en-US" altLang="zh-CN" sz="2000" b="1" dirty="0">
                <a:latin typeface="宋体" panose="02010600030101010101" pitchFamily="2" charset="-122"/>
                <a:ea typeface="宋体" panose="02010600030101010101" pitchFamily="2" charset="-122"/>
                <a:sym typeface="+mn-ea"/>
              </a:rPr>
              <a:t>2</a:t>
            </a:r>
            <a:r>
              <a:rPr lang="zh-CN" altLang="en-US" sz="2000" b="1" dirty="0">
                <a:latin typeface="宋体" panose="02010600030101010101" pitchFamily="2" charset="-122"/>
                <a:ea typeface="宋体" panose="02010600030101010101" pitchFamily="2" charset="-122"/>
                <a:sym typeface="+mn-ea"/>
              </a:rPr>
              <a:t>）这个方法在连续的区间上分配估计的优先级，而不只是把它们分成几个不同的优先级层次上</a:t>
            </a:r>
            <a:endParaRPr lang="zh-CN" altLang="en-US" sz="2000" b="1"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24" name="文本框 23"/>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5"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left)">
                                      <p:cBhvr>
                                        <p:cTn id="8" dur="500"/>
                                        <p:tgtEl>
                                          <p:spTgt spid="2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7" grpId="0"/>
      <p:bldP spid="78" grpId="0" bldLvl="0" animBg="1"/>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66"/>
          <p:cNvSpPr>
            <a:spLocks noChangeArrowheads="1"/>
          </p:cNvSpPr>
          <p:nvPr/>
        </p:nvSpPr>
        <p:spPr bwMode="auto">
          <a:xfrm>
            <a:off x="875698" y="2651622"/>
            <a:ext cx="10334879" cy="1476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a:lnSpc>
                <a:spcPct val="150000"/>
              </a:lnSpc>
            </a:pPr>
            <a:r>
              <a:rPr lang="zh-CN" altLang="en-US" sz="2000" b="1" dirty="0">
                <a:latin typeface="宋体" panose="02010600030101010101" pitchFamily="2" charset="-122"/>
                <a:ea typeface="宋体" panose="02010600030101010101" pitchFamily="2" charset="-122"/>
              </a:rPr>
              <a:t>例如：</a:t>
            </a:r>
            <a:endParaRPr lang="en-US" altLang="zh-CN" sz="2000" b="1" dirty="0">
              <a:latin typeface="宋体" panose="02010600030101010101" pitchFamily="2" charset="-122"/>
              <a:ea typeface="宋体" panose="02010600030101010101" pitchFamily="2" charset="-122"/>
            </a:endParaRPr>
          </a:p>
          <a:p>
            <a:pPr>
              <a:lnSpc>
                <a:spcPct val="150000"/>
              </a:lnSpc>
            </a:pPr>
            <a:r>
              <a:rPr lang="zh-CN" altLang="en-US" sz="2000" b="1" dirty="0">
                <a:latin typeface="宋体" panose="02010600030101010101" pitchFamily="2" charset="-122"/>
                <a:ea typeface="宋体" panose="02010600030101010101" pitchFamily="2" charset="-122"/>
              </a:rPr>
              <a:t>不能把实现产品核心业务功能的特性和被视为产品的独特之处或者那些为符合政府规定所要求的特性作为该优先级图解的分析项。无论如何，必须首先实现这些特性。</a:t>
            </a:r>
            <a:endParaRPr lang="zh-CN" altLang="en-US" sz="2000" b="1" dirty="0">
              <a:latin typeface="宋体" panose="02010600030101010101" pitchFamily="2" charset="-122"/>
              <a:ea typeface="宋体" panose="02010600030101010101" pitchFamily="2" charset="-122"/>
            </a:endParaRPr>
          </a:p>
        </p:txBody>
      </p:sp>
      <p:sp>
        <p:nvSpPr>
          <p:cNvPr id="9" name="矩形: 圆角 8"/>
          <p:cNvSpPr/>
          <p:nvPr/>
        </p:nvSpPr>
        <p:spPr>
          <a:xfrm>
            <a:off x="698500" y="1553378"/>
            <a:ext cx="10795000" cy="3855904"/>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7" name="文本框 6"/>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10" name="文本框 9"/>
          <p:cNvSpPr txBox="1"/>
          <p:nvPr/>
        </p:nvSpPr>
        <p:spPr>
          <a:xfrm>
            <a:off x="859908" y="1659240"/>
            <a:ext cx="7366651" cy="398780"/>
          </a:xfrm>
          <a:prstGeom prst="rect">
            <a:avLst/>
          </a:prstGeom>
          <a:noFill/>
        </p:spPr>
        <p:txBody>
          <a:bodyPr wrap="square">
            <a:spAutoFit/>
          </a:bodyPr>
          <a:lstStyle/>
          <a:p>
            <a:pPr eaLnBrk="1" hangingPunct="1"/>
            <a:r>
              <a:rPr lang="zh-CN" altLang="en-US" sz="2000" b="1" dirty="0">
                <a:solidFill>
                  <a:srgbClr val="FF0000"/>
                </a:solidFill>
                <a:latin typeface="宋体" panose="02010600030101010101" pitchFamily="2" charset="-122"/>
                <a:ea typeface="宋体" panose="02010600030101010101" pitchFamily="2" charset="-122"/>
              </a:rPr>
              <a:t>注意：</a:t>
            </a:r>
            <a:endParaRPr lang="zh-CN" altLang="en-US" sz="2000" b="1" dirty="0">
              <a:solidFill>
                <a:srgbClr val="FF0000"/>
              </a:solidFill>
              <a:latin typeface="宋体" panose="02010600030101010101" pitchFamily="2" charset="-122"/>
              <a:ea typeface="宋体" panose="02010600030101010101" pitchFamily="2" charset="-122"/>
            </a:endParaRPr>
          </a:p>
        </p:txBody>
      </p:sp>
      <p:sp>
        <p:nvSpPr>
          <p:cNvPr id="11" name="文本框 10"/>
          <p:cNvSpPr txBox="1"/>
          <p:nvPr/>
        </p:nvSpPr>
        <p:spPr>
          <a:xfrm>
            <a:off x="875699" y="2152103"/>
            <a:ext cx="10334880" cy="502962"/>
          </a:xfrm>
          <a:prstGeom prst="rect">
            <a:avLst/>
          </a:prstGeom>
          <a:solidFill>
            <a:schemeClr val="accent5">
              <a:lumMod val="20000"/>
              <a:lumOff val="80000"/>
            </a:schemeClr>
          </a:solidFill>
          <a:ln>
            <a:noFill/>
          </a:ln>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）只能把这个设定优先级的图解应用于非最高优先级的可变动的特性上</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2" name="文本框 11"/>
          <p:cNvSpPr txBox="1"/>
          <p:nvPr/>
        </p:nvSpPr>
        <p:spPr>
          <a:xfrm>
            <a:off x="859908" y="4610529"/>
            <a:ext cx="10334880" cy="502962"/>
          </a:xfrm>
          <a:prstGeom prst="rect">
            <a:avLst/>
          </a:prstGeom>
          <a:solidFill>
            <a:schemeClr val="accent4">
              <a:lumMod val="20000"/>
              <a:lumOff val="80000"/>
            </a:schemeClr>
          </a:solidFill>
          <a:ln>
            <a:noFill/>
          </a:ln>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）一旦分清对于产品交付必不可少的特性，就可对其它特性采用模型来确定其相对优先级</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9" grpId="0" animBg="1"/>
      <p:bldP spid="8" grpId="0"/>
      <p:bldP spid="10" grpId="0"/>
      <p:bldP spid="11"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23"/>
          <p:cNvSpPr/>
          <p:nvPr/>
        </p:nvSpPr>
        <p:spPr bwMode="auto">
          <a:xfrm>
            <a:off x="4580582" y="3564067"/>
            <a:ext cx="1249242" cy="1165715"/>
          </a:xfrm>
          <a:custGeom>
            <a:avLst/>
            <a:gdLst>
              <a:gd name="T0" fmla="*/ 14 w 187"/>
              <a:gd name="T1" fmla="*/ 0 h 188"/>
              <a:gd name="T2" fmla="*/ 173 w 187"/>
              <a:gd name="T3" fmla="*/ 0 h 188"/>
              <a:gd name="T4" fmla="*/ 187 w 187"/>
              <a:gd name="T5" fmla="*/ 14 h 188"/>
              <a:gd name="T6" fmla="*/ 187 w 187"/>
              <a:gd name="T7" fmla="*/ 174 h 188"/>
              <a:gd name="T8" fmla="*/ 173 w 187"/>
              <a:gd name="T9" fmla="*/ 188 h 188"/>
              <a:gd name="T10" fmla="*/ 14 w 187"/>
              <a:gd name="T11" fmla="*/ 188 h 188"/>
              <a:gd name="T12" fmla="*/ 0 w 187"/>
              <a:gd name="T13" fmla="*/ 174 h 188"/>
              <a:gd name="T14" fmla="*/ 0 w 187"/>
              <a:gd name="T15" fmla="*/ 14 h 188"/>
              <a:gd name="T16" fmla="*/ 14 w 187"/>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8">
                <a:moveTo>
                  <a:pt x="14" y="0"/>
                </a:moveTo>
                <a:cubicBezTo>
                  <a:pt x="173" y="0"/>
                  <a:pt x="173" y="0"/>
                  <a:pt x="173" y="0"/>
                </a:cubicBezTo>
                <a:cubicBezTo>
                  <a:pt x="181" y="0"/>
                  <a:pt x="187" y="6"/>
                  <a:pt x="187" y="14"/>
                </a:cubicBezTo>
                <a:cubicBezTo>
                  <a:pt x="187" y="174"/>
                  <a:pt x="187" y="174"/>
                  <a:pt x="187" y="174"/>
                </a:cubicBezTo>
                <a:cubicBezTo>
                  <a:pt x="187" y="181"/>
                  <a:pt x="181" y="188"/>
                  <a:pt x="173" y="188"/>
                </a:cubicBezTo>
                <a:cubicBezTo>
                  <a:pt x="14" y="188"/>
                  <a:pt x="14" y="188"/>
                  <a:pt x="14" y="188"/>
                </a:cubicBezTo>
                <a:cubicBezTo>
                  <a:pt x="6" y="188"/>
                  <a:pt x="0" y="181"/>
                  <a:pt x="0" y="174"/>
                </a:cubicBezTo>
                <a:cubicBezTo>
                  <a:pt x="0" y="14"/>
                  <a:pt x="0" y="14"/>
                  <a:pt x="0" y="14"/>
                </a:cubicBezTo>
                <a:cubicBezTo>
                  <a:pt x="0" y="6"/>
                  <a:pt x="6" y="0"/>
                  <a:pt x="14" y="0"/>
                </a:cubicBezTo>
                <a:close/>
              </a:path>
            </a:pathLst>
          </a:custGeom>
          <a:solidFill>
            <a:srgbClr val="5197D7"/>
          </a:solidFill>
          <a:ln>
            <a:noFill/>
          </a:ln>
        </p:spPr>
        <p:txBody>
          <a:bodyPr vert="horz" wrap="square" lIns="70564" tIns="35282" rIns="70564" bIns="35282" numCol="1" anchor="ctr" anchorCtr="0" compatLnSpc="1"/>
          <a:lstStyle/>
          <a:p>
            <a:pPr algn="ctr"/>
            <a:r>
              <a:rPr lang="zh-CN" altLang="en-US" sz="2500" b="1">
                <a:solidFill>
                  <a:schemeClr val="bg1"/>
                </a:solidFill>
                <a:latin typeface="+mj-lt"/>
                <a:ea typeface="宋体" panose="02010600030101010101" pitchFamily="2" charset="-122"/>
              </a:rPr>
              <a:t>参与者</a:t>
            </a:r>
            <a:endParaRPr lang="zh-CN" altLang="en-US" sz="2500" b="1">
              <a:solidFill>
                <a:schemeClr val="bg1"/>
              </a:solidFill>
              <a:latin typeface="+mj-lt"/>
              <a:ea typeface="宋体" panose="02010600030101010101" pitchFamily="2" charset="-122"/>
            </a:endParaRPr>
          </a:p>
        </p:txBody>
      </p:sp>
      <p:sp>
        <p:nvSpPr>
          <p:cNvPr id="37" name="Freeform 24"/>
          <p:cNvSpPr/>
          <p:nvPr/>
        </p:nvSpPr>
        <p:spPr bwMode="auto">
          <a:xfrm>
            <a:off x="6824697" y="3403913"/>
            <a:ext cx="794201" cy="737762"/>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rgbClr val="5197D7"/>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64" tIns="35282" rIns="70564" bIns="35282" numCol="1" spcCol="0" rtlCol="0" fromWordArt="0" anchor="ctr" anchorCtr="0" forceAA="0" compatLnSpc="1">
            <a:noAutofit/>
          </a:bodyPr>
          <a:lstStyle/>
          <a:p>
            <a:pPr algn="ctr"/>
            <a:r>
              <a:rPr lang="en-US" altLang="zh-CN" sz="3400" b="1">
                <a:latin typeface="微软雅黑" panose="020B0503020204020204" pitchFamily="34" charset="-122"/>
                <a:ea typeface="微软雅黑" panose="020B0503020204020204" pitchFamily="34" charset="-122"/>
              </a:rPr>
              <a:t>02</a:t>
            </a:r>
            <a:endParaRPr lang="en-US" altLang="zh-CN" sz="3400" b="1">
              <a:latin typeface="微软雅黑" panose="020B0503020204020204" pitchFamily="34" charset="-122"/>
              <a:ea typeface="微软雅黑" panose="020B0503020204020204" pitchFamily="34" charset="-122"/>
            </a:endParaRPr>
          </a:p>
        </p:txBody>
      </p:sp>
      <p:sp>
        <p:nvSpPr>
          <p:cNvPr id="40" name="Freeform 27"/>
          <p:cNvSpPr/>
          <p:nvPr/>
        </p:nvSpPr>
        <p:spPr bwMode="auto">
          <a:xfrm>
            <a:off x="2958262" y="2684530"/>
            <a:ext cx="1622318" cy="1462395"/>
          </a:xfrm>
          <a:custGeom>
            <a:avLst/>
            <a:gdLst>
              <a:gd name="T0" fmla="*/ 243 w 243"/>
              <a:gd name="T1" fmla="*/ 236 h 236"/>
              <a:gd name="T2" fmla="*/ 19 w 243"/>
              <a:gd name="T3" fmla="*/ 236 h 236"/>
              <a:gd name="T4" fmla="*/ 0 w 243"/>
              <a:gd name="T5" fmla="*/ 216 h 236"/>
              <a:gd name="T6" fmla="*/ 0 w 243"/>
              <a:gd name="T7" fmla="*/ 19 h 236"/>
              <a:gd name="T8" fmla="*/ 19 w 243"/>
              <a:gd name="T9" fmla="*/ 0 h 236"/>
              <a:gd name="T10" fmla="*/ 53 w 243"/>
              <a:gd name="T11" fmla="*/ 0 h 236"/>
            </a:gdLst>
            <a:ahLst/>
            <a:cxnLst>
              <a:cxn ang="0">
                <a:pos x="T0" y="T1"/>
              </a:cxn>
              <a:cxn ang="0">
                <a:pos x="T2" y="T3"/>
              </a:cxn>
              <a:cxn ang="0">
                <a:pos x="T4" y="T5"/>
              </a:cxn>
              <a:cxn ang="0">
                <a:pos x="T6" y="T7"/>
              </a:cxn>
              <a:cxn ang="0">
                <a:pos x="T8" y="T9"/>
              </a:cxn>
              <a:cxn ang="0">
                <a:pos x="T10" y="T11"/>
              </a:cxn>
            </a:cxnLst>
            <a:rect l="0" t="0" r="r" b="b"/>
            <a:pathLst>
              <a:path w="243" h="236">
                <a:moveTo>
                  <a:pt x="243" y="236"/>
                </a:moveTo>
                <a:cubicBezTo>
                  <a:pt x="19" y="236"/>
                  <a:pt x="19" y="236"/>
                  <a:pt x="19" y="236"/>
                </a:cubicBezTo>
                <a:cubicBezTo>
                  <a:pt x="9" y="236"/>
                  <a:pt x="0" y="227"/>
                  <a:pt x="0" y="216"/>
                </a:cubicBezTo>
                <a:cubicBezTo>
                  <a:pt x="0" y="19"/>
                  <a:pt x="0" y="19"/>
                  <a:pt x="0" y="19"/>
                </a:cubicBezTo>
                <a:cubicBezTo>
                  <a:pt x="0" y="8"/>
                  <a:pt x="9" y="0"/>
                  <a:pt x="19" y="0"/>
                </a:cubicBezTo>
                <a:cubicBezTo>
                  <a:pt x="53" y="0"/>
                  <a:pt x="53" y="0"/>
                  <a:pt x="53"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lstStyle/>
          <a:p>
            <a:endParaRPr lang="zh-CN" altLang="en-US" b="1">
              <a:latin typeface="宋体" panose="02010600030101010101" pitchFamily="2" charset="-122"/>
              <a:ea typeface="宋体" panose="02010600030101010101" pitchFamily="2" charset="-122"/>
            </a:endParaRPr>
          </a:p>
        </p:txBody>
      </p:sp>
      <p:sp>
        <p:nvSpPr>
          <p:cNvPr id="41" name="Freeform 28"/>
          <p:cNvSpPr/>
          <p:nvPr/>
        </p:nvSpPr>
        <p:spPr bwMode="auto">
          <a:xfrm>
            <a:off x="5829825" y="4141674"/>
            <a:ext cx="1387732" cy="372819"/>
          </a:xfrm>
          <a:custGeom>
            <a:avLst/>
            <a:gdLst>
              <a:gd name="T0" fmla="*/ 0 w 208"/>
              <a:gd name="T1" fmla="*/ 1 h 60"/>
              <a:gd name="T2" fmla="*/ 89 w 208"/>
              <a:gd name="T3" fmla="*/ 1 h 60"/>
              <a:gd name="T4" fmla="*/ 109 w 208"/>
              <a:gd name="T5" fmla="*/ 21 h 60"/>
              <a:gd name="T6" fmla="*/ 109 w 208"/>
              <a:gd name="T7" fmla="*/ 41 h 60"/>
              <a:gd name="T8" fmla="*/ 129 w 208"/>
              <a:gd name="T9" fmla="*/ 60 h 60"/>
              <a:gd name="T10" fmla="*/ 188 w 208"/>
              <a:gd name="T11" fmla="*/ 60 h 60"/>
              <a:gd name="T12" fmla="*/ 208 w 208"/>
              <a:gd name="T13" fmla="*/ 40 h 60"/>
              <a:gd name="T14" fmla="*/ 208 w 20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60">
                <a:moveTo>
                  <a:pt x="0" y="1"/>
                </a:moveTo>
                <a:cubicBezTo>
                  <a:pt x="89" y="1"/>
                  <a:pt x="89" y="1"/>
                  <a:pt x="89" y="1"/>
                </a:cubicBezTo>
                <a:cubicBezTo>
                  <a:pt x="100" y="1"/>
                  <a:pt x="109" y="10"/>
                  <a:pt x="109" y="21"/>
                </a:cubicBezTo>
                <a:cubicBezTo>
                  <a:pt x="109" y="41"/>
                  <a:pt x="109" y="41"/>
                  <a:pt x="109" y="41"/>
                </a:cubicBezTo>
                <a:cubicBezTo>
                  <a:pt x="109" y="51"/>
                  <a:pt x="118" y="60"/>
                  <a:pt x="129" y="60"/>
                </a:cubicBezTo>
                <a:cubicBezTo>
                  <a:pt x="188" y="60"/>
                  <a:pt x="188" y="60"/>
                  <a:pt x="188" y="60"/>
                </a:cubicBezTo>
                <a:cubicBezTo>
                  <a:pt x="199" y="60"/>
                  <a:pt x="208" y="51"/>
                  <a:pt x="208" y="40"/>
                </a:cubicBezTo>
                <a:cubicBezTo>
                  <a:pt x="208" y="0"/>
                  <a:pt x="208" y="0"/>
                  <a:pt x="208"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lstStyle/>
          <a:p>
            <a:endParaRPr lang="zh-CN" altLang="en-US" b="1">
              <a:latin typeface="宋体" panose="02010600030101010101" pitchFamily="2" charset="-122"/>
              <a:ea typeface="宋体" panose="02010600030101010101" pitchFamily="2" charset="-122"/>
            </a:endParaRPr>
          </a:p>
        </p:txBody>
      </p:sp>
      <p:sp>
        <p:nvSpPr>
          <p:cNvPr id="42" name="Freeform 29"/>
          <p:cNvSpPr/>
          <p:nvPr/>
        </p:nvSpPr>
        <p:spPr bwMode="auto">
          <a:xfrm>
            <a:off x="4761468" y="4729783"/>
            <a:ext cx="446561" cy="1296990"/>
          </a:xfrm>
          <a:custGeom>
            <a:avLst/>
            <a:gdLst>
              <a:gd name="T0" fmla="*/ 0 w 67"/>
              <a:gd name="T1" fmla="*/ 176 h 209"/>
              <a:gd name="T2" fmla="*/ 33 w 67"/>
              <a:gd name="T3" fmla="*/ 209 h 209"/>
              <a:gd name="T4" fmla="*/ 33 w 67"/>
              <a:gd name="T5" fmla="*/ 209 h 209"/>
              <a:gd name="T6" fmla="*/ 67 w 67"/>
              <a:gd name="T7" fmla="*/ 176 h 209"/>
              <a:gd name="T8" fmla="*/ 67 w 67"/>
              <a:gd name="T9" fmla="*/ 0 h 209"/>
            </a:gdLst>
            <a:ahLst/>
            <a:cxnLst>
              <a:cxn ang="0">
                <a:pos x="T0" y="T1"/>
              </a:cxn>
              <a:cxn ang="0">
                <a:pos x="T2" y="T3"/>
              </a:cxn>
              <a:cxn ang="0">
                <a:pos x="T4" y="T5"/>
              </a:cxn>
              <a:cxn ang="0">
                <a:pos x="T6" y="T7"/>
              </a:cxn>
              <a:cxn ang="0">
                <a:pos x="T8" y="T9"/>
              </a:cxn>
            </a:cxnLst>
            <a:rect l="0" t="0" r="r" b="b"/>
            <a:pathLst>
              <a:path w="67" h="209">
                <a:moveTo>
                  <a:pt x="0" y="176"/>
                </a:moveTo>
                <a:cubicBezTo>
                  <a:pt x="0" y="194"/>
                  <a:pt x="15" y="209"/>
                  <a:pt x="33" y="209"/>
                </a:cubicBezTo>
                <a:cubicBezTo>
                  <a:pt x="33" y="209"/>
                  <a:pt x="33" y="209"/>
                  <a:pt x="33" y="209"/>
                </a:cubicBezTo>
                <a:cubicBezTo>
                  <a:pt x="52" y="209"/>
                  <a:pt x="67" y="194"/>
                  <a:pt x="67" y="176"/>
                </a:cubicBezTo>
                <a:cubicBezTo>
                  <a:pt x="67" y="0"/>
                  <a:pt x="67" y="0"/>
                  <a:pt x="67" y="0"/>
                </a:cubicBezTo>
              </a:path>
            </a:pathLst>
          </a:custGeom>
          <a:noFill/>
          <a:ln w="28575" cap="flat">
            <a:solidFill>
              <a:schemeClr val="bg1">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70564" tIns="35282" rIns="70564" bIns="35282" numCol="1" anchor="t" anchorCtr="0" compatLnSpc="1"/>
          <a:lstStyle/>
          <a:p>
            <a:endParaRPr lang="zh-CN" altLang="en-US" b="1">
              <a:latin typeface="宋体" panose="02010600030101010101" pitchFamily="2" charset="-122"/>
              <a:ea typeface="宋体" panose="02010600030101010101" pitchFamily="2" charset="-122"/>
            </a:endParaRPr>
          </a:p>
        </p:txBody>
      </p:sp>
      <p:sp>
        <p:nvSpPr>
          <p:cNvPr id="3" name="TextBox 42"/>
          <p:cNvSpPr txBox="1"/>
          <p:nvPr/>
        </p:nvSpPr>
        <p:spPr>
          <a:xfrm>
            <a:off x="4310353" y="2261140"/>
            <a:ext cx="4812665" cy="788670"/>
          </a:xfrm>
          <a:prstGeom prst="rect">
            <a:avLst/>
          </a:prstGeom>
          <a:noFill/>
        </p:spPr>
        <p:txBody>
          <a:bodyPr wrap="square" lIns="70564" tIns="35282" rIns="70564" bIns="35282" rtlCol="0">
            <a:spAutoFit/>
          </a:bodyPr>
          <a:lstStyle/>
          <a:p>
            <a:pPr>
              <a:lnSpc>
                <a:spcPct val="130000"/>
              </a:lnSpc>
            </a:pPr>
            <a:r>
              <a:rPr lang="zh-CN" altLang="en-US" b="1" dirty="0">
                <a:latin typeface="宋体" panose="02010600030101010101" pitchFamily="2" charset="-122"/>
                <a:ea typeface="宋体" panose="02010600030101010101" pitchFamily="2" charset="-122"/>
                <a:sym typeface="+mn-ea"/>
              </a:rPr>
              <a:t>项目经理指导全过程，解决冲突，并且在必要的时候调整其它参与者的方案。</a:t>
            </a:r>
            <a:endPar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endParaRPr>
          </a:p>
        </p:txBody>
      </p:sp>
      <p:sp>
        <p:nvSpPr>
          <p:cNvPr id="4" name="TextBox 43"/>
          <p:cNvSpPr txBox="1"/>
          <p:nvPr/>
        </p:nvSpPr>
        <p:spPr>
          <a:xfrm>
            <a:off x="3903945" y="1829255"/>
            <a:ext cx="2058763" cy="461645"/>
          </a:xfrm>
          <a:prstGeom prst="rect">
            <a:avLst/>
          </a:prstGeom>
          <a:noFill/>
        </p:spPr>
        <p:txBody>
          <a:bodyPr wrap="square" lIns="70564" tIns="0" rIns="70564" bIns="0" rtlCol="0" anchor="t">
            <a:spAutoFit/>
          </a:bodyPr>
          <a:lstStyle/>
          <a:p>
            <a:pPr algn="ctr">
              <a:lnSpc>
                <a:spcPct val="150000"/>
              </a:lnSpc>
            </a:pPr>
            <a:r>
              <a:rPr lang="zh-CN" altLang="en-US" sz="2000" b="1" dirty="0">
                <a:solidFill>
                  <a:srgbClr val="0000FF"/>
                </a:solidFill>
                <a:latin typeface="宋体" panose="02010600030101010101" pitchFamily="2" charset="-122"/>
                <a:ea typeface="宋体" panose="02010600030101010101" pitchFamily="2" charset="-122"/>
                <a:cs typeface="华文黑体" panose="02010600040101010101" pitchFamily="2" charset="-122"/>
              </a:rPr>
              <a:t>项目经理</a:t>
            </a:r>
            <a:endParaRPr lang="zh-CN" altLang="en-US" sz="2000" b="1" dirty="0">
              <a:solidFill>
                <a:srgbClr val="0000FF"/>
              </a:solidFill>
              <a:latin typeface="宋体" panose="02010600030101010101" pitchFamily="2" charset="-122"/>
              <a:ea typeface="宋体" panose="02010600030101010101" pitchFamily="2" charset="-122"/>
              <a:cs typeface="华文黑体" panose="02010600040101010101" pitchFamily="2" charset="-122"/>
            </a:endParaRPr>
          </a:p>
        </p:txBody>
      </p:sp>
      <p:sp>
        <p:nvSpPr>
          <p:cNvPr id="5" name="TextBox 44"/>
          <p:cNvSpPr txBox="1"/>
          <p:nvPr/>
        </p:nvSpPr>
        <p:spPr>
          <a:xfrm>
            <a:off x="7781166" y="3886692"/>
            <a:ext cx="3480979" cy="788670"/>
          </a:xfrm>
          <a:prstGeom prst="rect">
            <a:avLst/>
          </a:prstGeom>
          <a:noFill/>
        </p:spPr>
        <p:txBody>
          <a:bodyPr wrap="square" lIns="70564" tIns="35282" rIns="70564" bIns="35282" rtlCol="0">
            <a:spAutoFit/>
          </a:bodyPr>
          <a:lstStyle/>
          <a:p>
            <a:pPr>
              <a:lnSpc>
                <a:spcPct val="130000"/>
              </a:lnSpc>
            </a:pPr>
            <a:r>
              <a:rPr lang="zh-CN" altLang="en-US" b="1" dirty="0">
                <a:latin typeface="宋体" panose="02010600030101010101" pitchFamily="2" charset="-122"/>
                <a:ea typeface="宋体" panose="02010600030101010101" pitchFamily="2" charset="-122"/>
                <a:sym typeface="+mn-ea"/>
              </a:rPr>
              <a:t>例如产品的代表者，可以提供受益和损失程度。</a:t>
            </a:r>
            <a:endPar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endParaRPr>
          </a:p>
        </p:txBody>
      </p:sp>
      <p:sp>
        <p:nvSpPr>
          <p:cNvPr id="6" name="TextBox 45"/>
          <p:cNvSpPr txBox="1"/>
          <p:nvPr/>
        </p:nvSpPr>
        <p:spPr>
          <a:xfrm>
            <a:off x="7781166" y="3415727"/>
            <a:ext cx="2252135" cy="461645"/>
          </a:xfrm>
          <a:prstGeom prst="rect">
            <a:avLst/>
          </a:prstGeom>
          <a:noFill/>
        </p:spPr>
        <p:txBody>
          <a:bodyPr wrap="square" lIns="70564" tIns="0" rIns="70564" bIns="0" rtlCol="0" anchor="t">
            <a:spAutoFit/>
          </a:bodyPr>
          <a:lstStyle/>
          <a:p>
            <a:pPr>
              <a:lnSpc>
                <a:spcPct val="150000"/>
              </a:lnSpc>
            </a:pPr>
            <a:r>
              <a:rPr lang="zh-CN" altLang="en-US" sz="2000" b="1" dirty="0">
                <a:solidFill>
                  <a:srgbClr val="0000FF"/>
                </a:solidFill>
                <a:latin typeface="宋体" panose="02010600030101010101" pitchFamily="2" charset="-122"/>
                <a:ea typeface="宋体" panose="02010600030101010101" pitchFamily="2" charset="-122"/>
                <a:cs typeface="华文黑体" panose="02010600040101010101" pitchFamily="2" charset="-122"/>
              </a:rPr>
              <a:t>重要的客户代表</a:t>
            </a:r>
            <a:endParaRPr lang="zh-CN" altLang="en-US" sz="2000" b="1" dirty="0">
              <a:solidFill>
                <a:srgbClr val="0000FF"/>
              </a:solidFill>
              <a:latin typeface="宋体" panose="02010600030101010101" pitchFamily="2" charset="-122"/>
              <a:ea typeface="宋体" panose="02010600030101010101" pitchFamily="2" charset="-122"/>
              <a:cs typeface="华文黑体" panose="02010600040101010101" pitchFamily="2" charset="-122"/>
            </a:endParaRPr>
          </a:p>
        </p:txBody>
      </p:sp>
      <p:sp>
        <p:nvSpPr>
          <p:cNvPr id="7" name="TextBox 46"/>
          <p:cNvSpPr txBox="1"/>
          <p:nvPr/>
        </p:nvSpPr>
        <p:spPr>
          <a:xfrm>
            <a:off x="467057" y="5424563"/>
            <a:ext cx="3843296" cy="900430"/>
          </a:xfrm>
          <a:prstGeom prst="rect">
            <a:avLst/>
          </a:prstGeom>
          <a:noFill/>
        </p:spPr>
        <p:txBody>
          <a:bodyPr wrap="square" lIns="70564" tIns="35282" rIns="70564" bIns="35282" rtlCol="0">
            <a:spAutoFit/>
          </a:bodyPr>
          <a:lstStyle/>
          <a:p>
            <a:pPr marL="474345" indent="0">
              <a:lnSpc>
                <a:spcPct val="150000"/>
              </a:lnSpc>
              <a:buFont typeface="Wingdings" panose="05000000000000000000" pitchFamily="2" charset="2"/>
              <a:buNone/>
            </a:pPr>
            <a:r>
              <a:rPr lang="zh-CN" altLang="en-US" b="1" dirty="0">
                <a:latin typeface="宋体" panose="02010600030101010101" pitchFamily="2" charset="-122"/>
                <a:ea typeface="宋体" panose="02010600030101010101" pitchFamily="2" charset="-122"/>
                <a:sym typeface="+mn-ea"/>
              </a:rPr>
              <a:t>例如开发组的技术指导者，可以提供费用和风险程度。</a:t>
            </a:r>
            <a:endParaRPr lang="zh-CN" altLang="en-US" b="1" dirty="0">
              <a:solidFill>
                <a:schemeClr val="tx1">
                  <a:lumMod val="75000"/>
                  <a:lumOff val="25000"/>
                </a:schemeClr>
              </a:solidFill>
              <a:latin typeface="宋体" panose="02010600030101010101" pitchFamily="2" charset="-122"/>
              <a:ea typeface="宋体" panose="02010600030101010101" pitchFamily="2" charset="-122"/>
              <a:sym typeface="+mn-ea"/>
            </a:endParaRPr>
          </a:p>
        </p:txBody>
      </p:sp>
      <p:sp>
        <p:nvSpPr>
          <p:cNvPr id="8" name="TextBox 47"/>
          <p:cNvSpPr txBox="1"/>
          <p:nvPr/>
        </p:nvSpPr>
        <p:spPr>
          <a:xfrm>
            <a:off x="2644047" y="5063578"/>
            <a:ext cx="1544879" cy="461645"/>
          </a:xfrm>
          <a:prstGeom prst="rect">
            <a:avLst/>
          </a:prstGeom>
          <a:noFill/>
        </p:spPr>
        <p:txBody>
          <a:bodyPr wrap="square" lIns="70564" tIns="0" rIns="70564" bIns="0" rtlCol="0" anchor="t">
            <a:spAutoFit/>
          </a:bodyPr>
          <a:lstStyle/>
          <a:p>
            <a:pPr algn="r">
              <a:lnSpc>
                <a:spcPct val="150000"/>
              </a:lnSpc>
            </a:pPr>
            <a:r>
              <a:rPr lang="zh-CN" altLang="en-US" sz="2000" b="1" dirty="0">
                <a:solidFill>
                  <a:srgbClr val="0000FF"/>
                </a:solidFill>
                <a:latin typeface="宋体" panose="02010600030101010101" pitchFamily="2" charset="-122"/>
                <a:ea typeface="宋体" panose="02010600030101010101" pitchFamily="2" charset="-122"/>
                <a:cs typeface="华文黑体" panose="02010600040101010101" pitchFamily="2" charset="-122"/>
              </a:rPr>
              <a:t>开发者代表</a:t>
            </a:r>
            <a:endParaRPr lang="zh-CN" altLang="en-US" sz="2000" b="1" dirty="0">
              <a:solidFill>
                <a:srgbClr val="0000FF"/>
              </a:solidFill>
              <a:latin typeface="宋体" panose="02010600030101010101" pitchFamily="2" charset="-122"/>
              <a:ea typeface="宋体" panose="02010600030101010101" pitchFamily="2" charset="-122"/>
              <a:cs typeface="华文黑体" panose="02010600040101010101" pitchFamily="2" charset="-122"/>
            </a:endParaRPr>
          </a:p>
        </p:txBody>
      </p:sp>
      <p:sp>
        <p:nvSpPr>
          <p:cNvPr id="9" name="Freeform 24"/>
          <p:cNvSpPr/>
          <p:nvPr/>
        </p:nvSpPr>
        <p:spPr bwMode="auto">
          <a:xfrm>
            <a:off x="4310353" y="5079678"/>
            <a:ext cx="794201" cy="737762"/>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rgbClr val="5197D7"/>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64" tIns="35282" rIns="70564" bIns="35282" numCol="1" spcCol="0" rtlCol="0" fromWordArt="0" anchor="ctr" anchorCtr="0" forceAA="0" compatLnSpc="1">
            <a:noAutofit/>
          </a:bodyPr>
          <a:lstStyle/>
          <a:p>
            <a:pPr algn="ctr"/>
            <a:r>
              <a:rPr lang="en-US" altLang="zh-CN" sz="3400" b="1" dirty="0">
                <a:latin typeface="微软雅黑" panose="020B0503020204020204" pitchFamily="34" charset="-122"/>
                <a:ea typeface="微软雅黑" panose="020B0503020204020204" pitchFamily="34" charset="-122"/>
              </a:rPr>
              <a:t>03</a:t>
            </a:r>
            <a:endParaRPr lang="en-US" altLang="zh-CN" sz="3400" b="1" dirty="0">
              <a:latin typeface="微软雅黑" panose="020B0503020204020204" pitchFamily="34" charset="-122"/>
              <a:ea typeface="微软雅黑" panose="020B0503020204020204" pitchFamily="34" charset="-122"/>
            </a:endParaRPr>
          </a:p>
        </p:txBody>
      </p:sp>
      <p:sp>
        <p:nvSpPr>
          <p:cNvPr id="10" name="Freeform 24"/>
          <p:cNvSpPr/>
          <p:nvPr/>
        </p:nvSpPr>
        <p:spPr bwMode="auto">
          <a:xfrm>
            <a:off x="3295865" y="2250118"/>
            <a:ext cx="794201" cy="737762"/>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rgbClr val="5197D7"/>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564" tIns="35282" rIns="70564" bIns="35282" numCol="1" spcCol="0" rtlCol="0" fromWordArt="0" anchor="ctr" anchorCtr="0" forceAA="0" compatLnSpc="1">
            <a:noAutofit/>
          </a:bodyPr>
          <a:lstStyle/>
          <a:p>
            <a:pPr algn="ctr"/>
            <a:r>
              <a:rPr lang="en-US" altLang="zh-CN" sz="3400" b="1" dirty="0">
                <a:latin typeface="微软雅黑" panose="020B0503020204020204" pitchFamily="34" charset="-122"/>
                <a:ea typeface="微软雅黑" panose="020B0503020204020204" pitchFamily="34" charset="-122"/>
              </a:rPr>
              <a:t>01</a:t>
            </a:r>
            <a:endParaRPr lang="en-US" altLang="zh-CN" sz="3400" b="1" dirty="0">
              <a:latin typeface="微软雅黑" panose="020B0503020204020204" pitchFamily="34" charset="-122"/>
              <a:ea typeface="微软雅黑" panose="020B0503020204020204" pitchFamily="34" charset="-122"/>
            </a:endParaRPr>
          </a:p>
        </p:txBody>
      </p:sp>
      <p:sp>
        <p:nvSpPr>
          <p:cNvPr id="11" name="灯片编号占位符 10"/>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8" name="文本框 17"/>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20" name="矩形 19"/>
          <p:cNvSpPr/>
          <p:nvPr/>
        </p:nvSpPr>
        <p:spPr>
          <a:xfrm>
            <a:off x="700837" y="1498294"/>
            <a:ext cx="10561308" cy="4949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 name="TextBox 43"/>
          <p:cNvSpPr txBox="1"/>
          <p:nvPr/>
        </p:nvSpPr>
        <p:spPr>
          <a:xfrm>
            <a:off x="3903945" y="1246086"/>
            <a:ext cx="4526285" cy="461645"/>
          </a:xfrm>
          <a:prstGeom prst="rect">
            <a:avLst/>
          </a:prstGeom>
          <a:solidFill>
            <a:schemeClr val="bg1"/>
          </a:solidFill>
        </p:spPr>
        <p:txBody>
          <a:bodyPr wrap="square" lIns="70564" tIns="0" rIns="70564" bIns="0" rtlCol="0" anchor="t">
            <a:spAutoFit/>
          </a:bodyPr>
          <a:lstStyle/>
          <a:p>
            <a:pPr algn="ctr">
              <a:lnSpc>
                <a:spcPct val="150000"/>
              </a:lnSpc>
            </a:pPr>
            <a:r>
              <a:rPr lang="zh-CN" altLang="en-US" sz="2000" b="1" dirty="0">
                <a:solidFill>
                  <a:srgbClr val="FF0000"/>
                </a:solidFill>
                <a:latin typeface="宋体" panose="02010600030101010101" pitchFamily="2" charset="-122"/>
                <a:ea typeface="宋体" panose="02010600030101010101" pitchFamily="2" charset="-122"/>
                <a:cs typeface="华文黑体" panose="02010600040101010101" pitchFamily="2" charset="-122"/>
              </a:rPr>
              <a:t>设定优先级的过程中典型的参与者</a:t>
            </a:r>
            <a:endParaRPr lang="zh-CN" altLang="en-US" sz="2000" b="1" dirty="0">
              <a:solidFill>
                <a:srgbClr val="FF0000"/>
              </a:solidFill>
              <a:latin typeface="宋体" panose="02010600030101010101" pitchFamily="2" charset="-122"/>
              <a:ea typeface="宋体" panose="02010600030101010101" pitchFamily="2" charset="-122"/>
              <a:cs typeface="华文黑体" panose="0201060004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left)">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40" grpId="0" animBg="1"/>
      <p:bldP spid="41" grpId="0" animBg="1"/>
      <p:bldP spid="42" grpId="0" animBg="1"/>
      <p:bldP spid="3" grpId="0"/>
      <p:bldP spid="4" grpId="0"/>
      <p:bldP spid="5" grpId="0"/>
      <p:bldP spid="6" grpId="0"/>
      <p:bldP spid="7" grpId="0"/>
      <p:bldP spid="8" grpId="0"/>
      <p:bldP spid="9" grpId="0" animBg="1"/>
      <p:bldP spid="10" grpId="0" animBg="1"/>
      <p:bldP spid="19" grpId="0"/>
      <p:bldP spid="20" grpId="0" animBg="1"/>
      <p:bldP spid="21"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9" name="文本框 18"/>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11" name="ECB019B1-382A-4266-B25C-5B523AA43C14-2" descr="wpp"/>
          <p:cNvPicPr>
            <a:picLocks noChangeAspect="1"/>
          </p:cNvPicPr>
          <p:nvPr/>
        </p:nvPicPr>
        <p:blipFill>
          <a:blip r:embed="rId1"/>
          <a:stretch>
            <a:fillRect/>
          </a:stretch>
        </p:blipFill>
        <p:spPr>
          <a:xfrm>
            <a:off x="660400" y="3445727"/>
            <a:ext cx="10795000" cy="3117070"/>
          </a:xfrm>
          <a:prstGeom prst="rect">
            <a:avLst/>
          </a:prstGeom>
        </p:spPr>
      </p:pic>
      <p:sp>
        <p:nvSpPr>
          <p:cNvPr id="13" name="圆角矩形标注 12"/>
          <p:cNvSpPr/>
          <p:nvPr/>
        </p:nvSpPr>
        <p:spPr>
          <a:xfrm>
            <a:off x="1796208" y="2038123"/>
            <a:ext cx="8422051" cy="1407604"/>
          </a:xfrm>
          <a:prstGeom prst="wedgeRoundRectCallout">
            <a:avLst>
              <a:gd name="adj1" fmla="val -27941"/>
              <a:gd name="adj2" fmla="val 90077"/>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文本框 16"/>
          <p:cNvSpPr txBox="1"/>
          <p:nvPr/>
        </p:nvSpPr>
        <p:spPr>
          <a:xfrm>
            <a:off x="3561127" y="2280915"/>
            <a:ext cx="6651281" cy="1014730"/>
          </a:xfrm>
          <a:prstGeom prst="rect">
            <a:avLst/>
          </a:prstGeom>
          <a:noFill/>
        </p:spPr>
        <p:txBody>
          <a:bodyPr wrap="square" rtlCol="0" anchor="t">
            <a:spAutoFit/>
          </a:bodyPr>
          <a:lstStyle/>
          <a:p>
            <a:pPr>
              <a:lnSpc>
                <a:spcPct val="150000"/>
              </a:lnSpc>
            </a:pPr>
            <a:r>
              <a:rPr lang="zh-CN" altLang="en-US" sz="2000" b="1" dirty="0">
                <a:latin typeface="宋体" panose="02010600030101010101" pitchFamily="2" charset="-122"/>
                <a:ea typeface="宋体" panose="02010600030101010101" pitchFamily="2" charset="-122"/>
                <a:sym typeface="+mn-ea"/>
              </a:rPr>
              <a:t>在一个表格中列出所要设定优先级的所有需求、特性或使用实例；所有项都必须在同一抽象级别上</a:t>
            </a:r>
            <a:endParaRPr lang="zh-CN" altLang="en-US" sz="2000" b="1" dirty="0">
              <a:latin typeface="宋体" panose="02010600030101010101" pitchFamily="2" charset="-122"/>
              <a:ea typeface="宋体" panose="02010600030101010101" pitchFamily="2" charset="-122"/>
              <a:sym typeface="+mn-ea"/>
            </a:endParaRPr>
          </a:p>
        </p:txBody>
      </p:sp>
      <p:sp>
        <p:nvSpPr>
          <p:cNvPr id="18" name="Diamond 11"/>
          <p:cNvSpPr/>
          <p:nvPr/>
        </p:nvSpPr>
        <p:spPr bwMode="auto">
          <a:xfrm>
            <a:off x="1979592" y="2168515"/>
            <a:ext cx="1214112" cy="1205865"/>
          </a:xfrm>
          <a:prstGeom prst="diamond">
            <a:avLst/>
          </a:prstGeom>
          <a:solidFill>
            <a:schemeClr val="accent1">
              <a:lumMod val="75000"/>
            </a:schemeClr>
          </a:solidFill>
          <a:ln w="19050">
            <a:noFill/>
            <a:round/>
          </a:ln>
        </p:spPr>
        <p:txBody>
          <a:bodyPr vert="horz" wrap="none" lIns="91440" tIns="45720" rIns="91440" bIns="45720" anchor="ctr" anchorCtr="1" compatLnSpc="1">
            <a:norm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01</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88931" y="1462712"/>
            <a:ext cx="6097836" cy="398780"/>
          </a:xfrm>
          <a:prstGeom prst="rect">
            <a:avLst/>
          </a:prstGeom>
          <a:noFill/>
        </p:spPr>
        <p:txBody>
          <a:bodyPr wrap="square">
            <a:spAutoFit/>
          </a:bodyPr>
          <a:lstStyle/>
          <a:p>
            <a:r>
              <a:rPr lang="zh-CN" altLang="en-US" sz="2000" b="1" dirty="0">
                <a:solidFill>
                  <a:srgbClr val="FF0000"/>
                </a:solidFill>
              </a:rPr>
              <a:t>使用优先级设定工具遵循的步骤：</a:t>
            </a:r>
            <a:endParaRPr lang="zh-CN" altLang="en-US" sz="2000" b="1" dirty="0">
              <a:solidFill>
                <a:srgbClr val="FF00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ppt_x</p:attrName>
                                        </p:attrNameLst>
                                      </p:cBhvr>
                                      <p:tavLst>
                                        <p:tav tm="0">
                                          <p:val>
                                            <p:strVal val="#ppt_x+#ppt_w*1.125000"/>
                                          </p:val>
                                        </p:tav>
                                        <p:tav tm="100000">
                                          <p:val>
                                            <p:strVal val="#ppt_x"/>
                                          </p:val>
                                        </p:tav>
                                      </p:tavLst>
                                    </p:anim>
                                    <p:animEffect transition="in" filter="wipe(left)">
                                      <p:cBhvr>
                                        <p:cTn id="8" dur="500"/>
                                        <p:tgtEl>
                                          <p:spTgt spid="21"/>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bldLvl="0" animBg="1"/>
      <p:bldP spid="13" grpId="1" animBg="1"/>
      <p:bldP spid="17" grpId="0"/>
      <p:bldP spid="17" grpId="1"/>
      <p:bldP spid="18" grpId="0" bldLvl="0" animBg="1"/>
      <p:bldP spid="18" grpId="1" animBg="1"/>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9" name="文本框 18"/>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文本框 67"/>
          <p:cNvSpPr>
            <a:spLocks noChangeArrowheads="1"/>
          </p:cNvSpPr>
          <p:nvPr/>
        </p:nvSpPr>
        <p:spPr bwMode="auto">
          <a:xfrm>
            <a:off x="660400" y="830592"/>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11" name="ECB019B1-382A-4266-B25C-5B523AA43C14-1" descr="wpp"/>
          <p:cNvPicPr>
            <a:picLocks noChangeAspect="1"/>
          </p:cNvPicPr>
          <p:nvPr/>
        </p:nvPicPr>
        <p:blipFill>
          <a:blip r:embed="rId1"/>
          <a:stretch>
            <a:fillRect/>
          </a:stretch>
        </p:blipFill>
        <p:spPr>
          <a:xfrm>
            <a:off x="698500" y="3495040"/>
            <a:ext cx="10795000" cy="3079192"/>
          </a:xfrm>
          <a:prstGeom prst="rect">
            <a:avLst/>
          </a:prstGeom>
        </p:spPr>
      </p:pic>
      <p:sp>
        <p:nvSpPr>
          <p:cNvPr id="13" name="圆角矩形标注 12"/>
          <p:cNvSpPr/>
          <p:nvPr/>
        </p:nvSpPr>
        <p:spPr>
          <a:xfrm>
            <a:off x="1796208" y="2168515"/>
            <a:ext cx="8422051" cy="1310263"/>
          </a:xfrm>
          <a:prstGeom prst="wedgeRoundRectCallout">
            <a:avLst>
              <a:gd name="adj1" fmla="val 7011"/>
              <a:gd name="adj2" fmla="val 89367"/>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文本框 16"/>
          <p:cNvSpPr txBox="1"/>
          <p:nvPr/>
        </p:nvSpPr>
        <p:spPr>
          <a:xfrm>
            <a:off x="3561127" y="2394457"/>
            <a:ext cx="6651281" cy="1014730"/>
          </a:xfrm>
          <a:prstGeom prst="rect">
            <a:avLst/>
          </a:prstGeom>
          <a:noFill/>
        </p:spPr>
        <p:txBody>
          <a:bodyPr wrap="square" rtlCol="0" anchor="t">
            <a:spAutoFit/>
          </a:bodyPr>
          <a:lstStyle/>
          <a:p>
            <a:pPr>
              <a:lnSpc>
                <a:spcPct val="15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估计每一个特性提供给客户或业务的</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相关利益，并用</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9</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划分等级，</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代表可忽略的利益，</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9</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代表最大的价值。</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8" name="Diamond 11"/>
          <p:cNvSpPr/>
          <p:nvPr/>
        </p:nvSpPr>
        <p:spPr bwMode="auto">
          <a:xfrm>
            <a:off x="1979592" y="2245634"/>
            <a:ext cx="1214112" cy="1205865"/>
          </a:xfrm>
          <a:prstGeom prst="diamond">
            <a:avLst/>
          </a:prstGeom>
          <a:solidFill>
            <a:schemeClr val="accent1">
              <a:lumMod val="75000"/>
            </a:schemeClr>
          </a:solidFill>
          <a:ln w="19050">
            <a:noFill/>
            <a:round/>
          </a:ln>
        </p:spPr>
        <p:txBody>
          <a:bodyPr vert="horz" wrap="none" lIns="91440" tIns="45720" rIns="91440" bIns="45720" anchor="ctr" anchorCtr="1" compatLnSpc="1">
            <a:norm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02</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88931" y="1462712"/>
            <a:ext cx="6097836" cy="400110"/>
          </a:xfrm>
          <a:prstGeom prst="rect">
            <a:avLst/>
          </a:prstGeom>
          <a:noFill/>
        </p:spPr>
        <p:txBody>
          <a:bodyPr wrap="square">
            <a:spAutoFit/>
          </a:bodyPr>
          <a:lstStyle/>
          <a:p>
            <a:r>
              <a:rPr lang="zh-CN" altLang="en-US" sz="2000" b="1" dirty="0">
                <a:solidFill>
                  <a:srgbClr val="FF0000"/>
                </a:solidFill>
              </a:rPr>
              <a:t>使用优先级设定工具遵循的步骤：</a:t>
            </a:r>
            <a:endParaRPr lang="zh-CN" altLang="en-US" sz="2000"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8" grpId="0" animBg="1"/>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9" name="文本框 18"/>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11" name="ECB019B1-382A-4266-B25C-5B523AA43C14-3" descr="wpp"/>
          <p:cNvPicPr>
            <a:picLocks noChangeAspect="1"/>
          </p:cNvPicPr>
          <p:nvPr/>
        </p:nvPicPr>
        <p:blipFill>
          <a:blip r:embed="rId1"/>
          <a:stretch>
            <a:fillRect/>
          </a:stretch>
        </p:blipFill>
        <p:spPr>
          <a:xfrm>
            <a:off x="698500" y="3643631"/>
            <a:ext cx="10795000" cy="2930601"/>
          </a:xfrm>
          <a:prstGeom prst="rect">
            <a:avLst/>
          </a:prstGeom>
        </p:spPr>
      </p:pic>
      <p:sp>
        <p:nvSpPr>
          <p:cNvPr id="13" name="圆角矩形标注 12"/>
          <p:cNvSpPr/>
          <p:nvPr/>
        </p:nvSpPr>
        <p:spPr>
          <a:xfrm>
            <a:off x="1796208" y="2179528"/>
            <a:ext cx="8422051" cy="1486535"/>
          </a:xfrm>
          <a:prstGeom prst="wedgeRoundRectCallout">
            <a:avLst>
              <a:gd name="adj1" fmla="val 25909"/>
              <a:gd name="adj2" fmla="val 76841"/>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文本框 16"/>
          <p:cNvSpPr txBox="1"/>
          <p:nvPr/>
        </p:nvSpPr>
        <p:spPr>
          <a:xfrm>
            <a:off x="3566978" y="2270808"/>
            <a:ext cx="6651281" cy="1476375"/>
          </a:xfrm>
          <a:prstGeom prst="rect">
            <a:avLst/>
          </a:prstGeom>
          <a:noFill/>
        </p:spPr>
        <p:txBody>
          <a:bodyPr wrap="square" rtlCol="0" anchor="t">
            <a:spAutoFit/>
          </a:bodyPr>
          <a:lstStyle/>
          <a:p>
            <a:pPr>
              <a:lnSpc>
                <a:spcPct val="15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估计出如果没有把应该实现的特性包括到产品中，将会给客户或业务上带来的</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损失。使用</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1-9</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划分等级，这里</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代表基本无损失，</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9</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代表严重损失</a:t>
            </a:r>
            <a:endParaRPr lang="zh-CN" altLang="en-US" sz="2000" b="1" dirty="0"/>
          </a:p>
        </p:txBody>
      </p:sp>
      <p:sp>
        <p:nvSpPr>
          <p:cNvPr id="18" name="Diamond 11"/>
          <p:cNvSpPr/>
          <p:nvPr/>
        </p:nvSpPr>
        <p:spPr bwMode="auto">
          <a:xfrm>
            <a:off x="1979592" y="2366817"/>
            <a:ext cx="1214112" cy="1205865"/>
          </a:xfrm>
          <a:prstGeom prst="diamond">
            <a:avLst/>
          </a:prstGeom>
          <a:solidFill>
            <a:schemeClr val="accent1">
              <a:lumMod val="75000"/>
            </a:schemeClr>
          </a:solidFill>
          <a:ln w="19050">
            <a:noFill/>
            <a:round/>
          </a:ln>
        </p:spPr>
        <p:txBody>
          <a:bodyPr vert="horz" wrap="none" lIns="91440" tIns="45720" rIns="91440" bIns="45720" anchor="ctr" anchorCtr="1" compatLnSpc="1">
            <a:norm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03</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88931" y="1462712"/>
            <a:ext cx="6097836" cy="400110"/>
          </a:xfrm>
          <a:prstGeom prst="rect">
            <a:avLst/>
          </a:prstGeom>
          <a:noFill/>
        </p:spPr>
        <p:txBody>
          <a:bodyPr wrap="square">
            <a:spAutoFit/>
          </a:bodyPr>
          <a:lstStyle/>
          <a:p>
            <a:r>
              <a:rPr lang="zh-CN" altLang="en-US" sz="2000" b="1" dirty="0">
                <a:solidFill>
                  <a:srgbClr val="FF0000"/>
                </a:solidFill>
              </a:rPr>
              <a:t>使用优先级设定工具遵循的步骤：</a:t>
            </a:r>
            <a:endParaRPr lang="zh-CN" altLang="en-US" sz="2000"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8" grpId="0" animBg="1"/>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9" name="文本框 18"/>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11" name="ECB019B1-382A-4266-B25C-5B523AA43C14-4" descr="wpp"/>
          <p:cNvPicPr>
            <a:picLocks noChangeAspect="1"/>
          </p:cNvPicPr>
          <p:nvPr/>
        </p:nvPicPr>
        <p:blipFill>
          <a:blip r:embed="rId1"/>
          <a:stretch>
            <a:fillRect/>
          </a:stretch>
        </p:blipFill>
        <p:spPr>
          <a:xfrm>
            <a:off x="698500" y="3495040"/>
            <a:ext cx="10795000" cy="3079192"/>
          </a:xfrm>
          <a:prstGeom prst="rect">
            <a:avLst/>
          </a:prstGeom>
        </p:spPr>
      </p:pic>
      <p:sp>
        <p:nvSpPr>
          <p:cNvPr id="13" name="圆角矩形标注 12"/>
          <p:cNvSpPr/>
          <p:nvPr/>
        </p:nvSpPr>
        <p:spPr>
          <a:xfrm>
            <a:off x="1796208" y="1931910"/>
            <a:ext cx="8422051" cy="1767205"/>
          </a:xfrm>
          <a:prstGeom prst="wedgeRoundRectCallout">
            <a:avLst>
              <a:gd name="adj1" fmla="val 44219"/>
              <a:gd name="adj2" fmla="val 71392"/>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文本框 16"/>
          <p:cNvSpPr txBox="1"/>
          <p:nvPr/>
        </p:nvSpPr>
        <p:spPr>
          <a:xfrm>
            <a:off x="3566978" y="2248775"/>
            <a:ext cx="6651281" cy="1476375"/>
          </a:xfrm>
          <a:prstGeom prst="rect">
            <a:avLst/>
          </a:prstGeom>
          <a:noFill/>
        </p:spPr>
        <p:txBody>
          <a:bodyPr wrap="square" rtlCol="0" anchor="t">
            <a:spAutoFit/>
          </a:bodyPr>
          <a:lstStyle/>
          <a:p>
            <a:pPr>
              <a:lnSpc>
                <a:spcPct val="15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总价值栏是</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相对利润和</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相对损失的总和。在缺省情况下，利润和损失的权值是相等的。也可以更改这两个因素的相对权值。</a:t>
            </a:r>
            <a:endParaRPr lang="zh-CN" altLang="en-US" sz="2000" b="1" dirty="0"/>
          </a:p>
        </p:txBody>
      </p:sp>
      <p:sp>
        <p:nvSpPr>
          <p:cNvPr id="18" name="Diamond 11"/>
          <p:cNvSpPr/>
          <p:nvPr/>
        </p:nvSpPr>
        <p:spPr bwMode="auto">
          <a:xfrm>
            <a:off x="1979592" y="2212580"/>
            <a:ext cx="1214112" cy="1205865"/>
          </a:xfrm>
          <a:prstGeom prst="diamond">
            <a:avLst/>
          </a:prstGeom>
          <a:solidFill>
            <a:schemeClr val="accent1">
              <a:lumMod val="75000"/>
            </a:schemeClr>
          </a:solidFill>
          <a:ln w="19050">
            <a:noFill/>
            <a:round/>
          </a:ln>
        </p:spPr>
        <p:txBody>
          <a:bodyPr vert="horz" wrap="none" lIns="91440" tIns="45720" rIns="91440" bIns="45720" anchor="ctr" anchorCtr="1" compatLnSpc="1">
            <a:norm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04</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88931" y="1462712"/>
            <a:ext cx="6097836" cy="398780"/>
          </a:xfrm>
          <a:prstGeom prst="rect">
            <a:avLst/>
          </a:prstGeom>
          <a:noFill/>
        </p:spPr>
        <p:txBody>
          <a:bodyPr wrap="square">
            <a:spAutoFit/>
          </a:bodyPr>
          <a:lstStyle/>
          <a:p>
            <a:r>
              <a:rPr lang="zh-CN" altLang="en-US" sz="2000" b="1" dirty="0">
                <a:solidFill>
                  <a:srgbClr val="FF0000"/>
                </a:solidFill>
              </a:rPr>
              <a:t>使用优先级设定工具遵循的步骤：</a:t>
            </a:r>
            <a:endParaRPr lang="zh-CN" altLang="en-US" sz="2000" b="1"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8" grpId="0" animBg="1"/>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9" name="文本框 18"/>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11" name="ECB019B1-382A-4266-B25C-5B523AA43C14-5" descr="wpp"/>
          <p:cNvPicPr>
            <a:picLocks noChangeAspect="1"/>
          </p:cNvPicPr>
          <p:nvPr/>
        </p:nvPicPr>
        <p:blipFill>
          <a:blip r:embed="rId1"/>
          <a:stretch>
            <a:fillRect/>
          </a:stretch>
        </p:blipFill>
        <p:spPr>
          <a:xfrm>
            <a:off x="698500" y="3531235"/>
            <a:ext cx="10795000" cy="3042997"/>
          </a:xfrm>
          <a:prstGeom prst="rect">
            <a:avLst/>
          </a:prstGeom>
        </p:spPr>
      </p:pic>
      <p:sp>
        <p:nvSpPr>
          <p:cNvPr id="13" name="圆角矩形标注 12"/>
          <p:cNvSpPr/>
          <p:nvPr/>
        </p:nvSpPr>
        <p:spPr>
          <a:xfrm>
            <a:off x="1884974" y="2058637"/>
            <a:ext cx="8422051" cy="1824843"/>
          </a:xfrm>
          <a:prstGeom prst="wedgeRoundRectCallout">
            <a:avLst>
              <a:gd name="adj1" fmla="val 44206"/>
              <a:gd name="adj2" fmla="val 131161"/>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文本框 16"/>
          <p:cNvSpPr txBox="1"/>
          <p:nvPr/>
        </p:nvSpPr>
        <p:spPr>
          <a:xfrm>
            <a:off x="3566978" y="2447077"/>
            <a:ext cx="6651281" cy="1014730"/>
          </a:xfrm>
          <a:prstGeom prst="rect">
            <a:avLst/>
          </a:prstGeom>
          <a:noFill/>
        </p:spPr>
        <p:txBody>
          <a:bodyPr wrap="square" rtlCol="0" anchor="t">
            <a:spAutoFit/>
          </a:bodyPr>
          <a:lstStyle/>
          <a:p>
            <a:pPr>
              <a:lnSpc>
                <a:spcPct val="15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估计实现每个特性的</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相对成本，使用</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9</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划分等级。计算出由每一个特性所构成的总成本的百分比。</a:t>
            </a:r>
            <a:endParaRPr lang="zh-CN" altLang="en-US" sz="2000" b="1"/>
          </a:p>
        </p:txBody>
      </p:sp>
      <p:sp>
        <p:nvSpPr>
          <p:cNvPr id="18" name="Diamond 11"/>
          <p:cNvSpPr/>
          <p:nvPr/>
        </p:nvSpPr>
        <p:spPr bwMode="auto">
          <a:xfrm>
            <a:off x="1979592" y="2410882"/>
            <a:ext cx="1214112" cy="1205865"/>
          </a:xfrm>
          <a:prstGeom prst="diamond">
            <a:avLst/>
          </a:prstGeom>
          <a:solidFill>
            <a:schemeClr val="accent1">
              <a:lumMod val="75000"/>
            </a:schemeClr>
          </a:solidFill>
          <a:ln w="19050">
            <a:noFill/>
            <a:round/>
          </a:ln>
        </p:spPr>
        <p:txBody>
          <a:bodyPr vert="horz" wrap="none" lIns="91440" tIns="45720" rIns="91440" bIns="45720" anchor="ctr" anchorCtr="1" compatLnSpc="1">
            <a:norm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05</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88931" y="1462712"/>
            <a:ext cx="6097836" cy="398780"/>
          </a:xfrm>
          <a:prstGeom prst="rect">
            <a:avLst/>
          </a:prstGeom>
          <a:noFill/>
        </p:spPr>
        <p:txBody>
          <a:bodyPr wrap="square">
            <a:spAutoFit/>
          </a:bodyPr>
          <a:lstStyle/>
          <a:p>
            <a:r>
              <a:rPr lang="zh-CN" altLang="en-US" sz="2000" b="1" dirty="0">
                <a:solidFill>
                  <a:srgbClr val="FF0000"/>
                </a:solidFill>
              </a:rPr>
              <a:t>使用优先级设定工具遵循的步骤：</a:t>
            </a:r>
            <a:endParaRPr lang="zh-CN" altLang="en-US" sz="2000" b="1"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8" grpId="0" animBg="1"/>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9" name="文本框 18"/>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11" name="ECB019B1-382A-4266-B25C-5B523AA43C14-6" descr="wpp"/>
          <p:cNvPicPr>
            <a:picLocks noChangeAspect="1"/>
          </p:cNvPicPr>
          <p:nvPr/>
        </p:nvPicPr>
        <p:blipFill>
          <a:blip r:embed="rId1"/>
          <a:stretch>
            <a:fillRect/>
          </a:stretch>
        </p:blipFill>
        <p:spPr>
          <a:xfrm>
            <a:off x="698500" y="3643631"/>
            <a:ext cx="10795000" cy="2930601"/>
          </a:xfrm>
          <a:prstGeom prst="rect">
            <a:avLst/>
          </a:prstGeom>
        </p:spPr>
      </p:pic>
      <p:sp>
        <p:nvSpPr>
          <p:cNvPr id="13" name="圆角矩形标注 12"/>
          <p:cNvSpPr/>
          <p:nvPr/>
        </p:nvSpPr>
        <p:spPr>
          <a:xfrm>
            <a:off x="1796208" y="2009030"/>
            <a:ext cx="8422051" cy="1767205"/>
          </a:xfrm>
          <a:prstGeom prst="wedgeRoundRectCallout">
            <a:avLst>
              <a:gd name="adj1" fmla="val 21490"/>
              <a:gd name="adj2" fmla="val 143744"/>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文本框 16"/>
          <p:cNvSpPr txBox="1"/>
          <p:nvPr/>
        </p:nvSpPr>
        <p:spPr>
          <a:xfrm>
            <a:off x="3566978" y="2325895"/>
            <a:ext cx="6651281" cy="1014730"/>
          </a:xfrm>
          <a:prstGeom prst="rect">
            <a:avLst/>
          </a:prstGeom>
          <a:noFill/>
        </p:spPr>
        <p:txBody>
          <a:bodyPr wrap="square" rtlCol="0" anchor="t">
            <a:spAutoFit/>
          </a:bodyPr>
          <a:lstStyle/>
          <a:p>
            <a:pPr>
              <a:lnSpc>
                <a:spcPct val="15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开发者要估计出与每个特性相关的技术的</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相对风险，并利用</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9</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划分等级。</a:t>
            </a:r>
            <a:endParaRPr lang="zh-CN" altLang="en-US" sz="2000" b="1" dirty="0"/>
          </a:p>
        </p:txBody>
      </p:sp>
      <p:sp>
        <p:nvSpPr>
          <p:cNvPr id="18" name="Diamond 11"/>
          <p:cNvSpPr/>
          <p:nvPr/>
        </p:nvSpPr>
        <p:spPr bwMode="auto">
          <a:xfrm>
            <a:off x="1979592" y="2289700"/>
            <a:ext cx="1214112" cy="1205865"/>
          </a:xfrm>
          <a:prstGeom prst="diamond">
            <a:avLst/>
          </a:prstGeom>
          <a:solidFill>
            <a:schemeClr val="accent1">
              <a:lumMod val="75000"/>
            </a:schemeClr>
          </a:solidFill>
          <a:ln w="19050">
            <a:noFill/>
            <a:round/>
          </a:ln>
        </p:spPr>
        <p:txBody>
          <a:bodyPr vert="horz" wrap="none" lIns="91440" tIns="45720" rIns="91440" bIns="45720" anchor="ctr" anchorCtr="1" compatLnSpc="1">
            <a:norm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06</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88931" y="1462712"/>
            <a:ext cx="6097836" cy="400110"/>
          </a:xfrm>
          <a:prstGeom prst="rect">
            <a:avLst/>
          </a:prstGeom>
          <a:noFill/>
        </p:spPr>
        <p:txBody>
          <a:bodyPr wrap="square">
            <a:spAutoFit/>
          </a:bodyPr>
          <a:lstStyle/>
          <a:p>
            <a:r>
              <a:rPr lang="zh-CN" altLang="en-US" sz="2000" b="1" dirty="0">
                <a:solidFill>
                  <a:srgbClr val="FF0000"/>
                </a:solidFill>
              </a:rPr>
              <a:t>使用优先级设定工具遵循的步骤：</a:t>
            </a:r>
            <a:endParaRPr lang="zh-CN" altLang="en-US" sz="2000"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58"/>
          <p:cNvSpPr/>
          <p:nvPr/>
        </p:nvSpPr>
        <p:spPr>
          <a:xfrm rot="1800000">
            <a:off x="10364014" y="2699659"/>
            <a:ext cx="1517838" cy="835718"/>
          </a:xfrm>
          <a:custGeom>
            <a:avLst/>
            <a:gdLst>
              <a:gd name="connsiteX0" fmla="*/ 0 w 2436760"/>
              <a:gd name="connsiteY0" fmla="*/ 0 h 827965"/>
              <a:gd name="connsiteX1" fmla="*/ 2436760 w 2436760"/>
              <a:gd name="connsiteY1" fmla="*/ 0 h 827965"/>
              <a:gd name="connsiteX2" fmla="*/ 2436760 w 2436760"/>
              <a:gd name="connsiteY2" fmla="*/ 827965 h 827965"/>
              <a:gd name="connsiteX3" fmla="*/ 0 w 2436760"/>
              <a:gd name="connsiteY3" fmla="*/ 827965 h 827965"/>
              <a:gd name="connsiteX4" fmla="*/ 0 w 2436760"/>
              <a:gd name="connsiteY4" fmla="*/ 0 h 827965"/>
              <a:gd name="connsiteX0-1" fmla="*/ 0 w 2436760"/>
              <a:gd name="connsiteY0-2" fmla="*/ 4629 h 832594"/>
              <a:gd name="connsiteX1-3" fmla="*/ 964349 w 2436760"/>
              <a:gd name="connsiteY1-4" fmla="*/ 0 h 832594"/>
              <a:gd name="connsiteX2-5" fmla="*/ 2436760 w 2436760"/>
              <a:gd name="connsiteY2-6" fmla="*/ 4629 h 832594"/>
              <a:gd name="connsiteX3-7" fmla="*/ 2436760 w 2436760"/>
              <a:gd name="connsiteY3-8" fmla="*/ 832594 h 832594"/>
              <a:gd name="connsiteX4-9" fmla="*/ 0 w 2436760"/>
              <a:gd name="connsiteY4-10" fmla="*/ 832594 h 832594"/>
              <a:gd name="connsiteX5" fmla="*/ 0 w 2436760"/>
              <a:gd name="connsiteY5" fmla="*/ 4629 h 832594"/>
              <a:gd name="connsiteX0-11" fmla="*/ 0 w 2436760"/>
              <a:gd name="connsiteY0-12" fmla="*/ 4629 h 835718"/>
              <a:gd name="connsiteX1-13" fmla="*/ 964349 w 2436760"/>
              <a:gd name="connsiteY1-14" fmla="*/ 0 h 835718"/>
              <a:gd name="connsiteX2-15" fmla="*/ 2436760 w 2436760"/>
              <a:gd name="connsiteY2-16" fmla="*/ 4629 h 835718"/>
              <a:gd name="connsiteX3-17" fmla="*/ 2436760 w 2436760"/>
              <a:gd name="connsiteY3-18" fmla="*/ 832594 h 835718"/>
              <a:gd name="connsiteX4-19" fmla="*/ 918922 w 2436760"/>
              <a:gd name="connsiteY4-20" fmla="*/ 835718 h 835718"/>
              <a:gd name="connsiteX5-21" fmla="*/ 0 w 2436760"/>
              <a:gd name="connsiteY5-22" fmla="*/ 832594 h 835718"/>
              <a:gd name="connsiteX6" fmla="*/ 0 w 2436760"/>
              <a:gd name="connsiteY6" fmla="*/ 4629 h 835718"/>
              <a:gd name="connsiteX0-23" fmla="*/ 0 w 2436760"/>
              <a:gd name="connsiteY0-24" fmla="*/ 4629 h 835718"/>
              <a:gd name="connsiteX1-25" fmla="*/ 964349 w 2436760"/>
              <a:gd name="connsiteY1-26" fmla="*/ 0 h 835718"/>
              <a:gd name="connsiteX2-27" fmla="*/ 2436760 w 2436760"/>
              <a:gd name="connsiteY2-28" fmla="*/ 4629 h 835718"/>
              <a:gd name="connsiteX3-29" fmla="*/ 2436760 w 2436760"/>
              <a:gd name="connsiteY3-30" fmla="*/ 832594 h 835718"/>
              <a:gd name="connsiteX4-31" fmla="*/ 918922 w 2436760"/>
              <a:gd name="connsiteY4-32" fmla="*/ 835718 h 835718"/>
              <a:gd name="connsiteX5-33" fmla="*/ 0 w 2436760"/>
              <a:gd name="connsiteY5-34" fmla="*/ 4629 h 835718"/>
              <a:gd name="connsiteX0-35" fmla="*/ 0 w 1517838"/>
              <a:gd name="connsiteY0-36" fmla="*/ 835718 h 835718"/>
              <a:gd name="connsiteX1-37" fmla="*/ 45427 w 1517838"/>
              <a:gd name="connsiteY1-38" fmla="*/ 0 h 835718"/>
              <a:gd name="connsiteX2-39" fmla="*/ 1517838 w 1517838"/>
              <a:gd name="connsiteY2-40" fmla="*/ 4629 h 835718"/>
              <a:gd name="connsiteX3-41" fmla="*/ 1517838 w 1517838"/>
              <a:gd name="connsiteY3-42" fmla="*/ 832594 h 835718"/>
              <a:gd name="connsiteX4-43" fmla="*/ 0 w 1517838"/>
              <a:gd name="connsiteY4-44" fmla="*/ 835718 h 8357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7838" h="835718">
                <a:moveTo>
                  <a:pt x="0" y="835718"/>
                </a:moveTo>
                <a:lnTo>
                  <a:pt x="45427" y="0"/>
                </a:lnTo>
                <a:lnTo>
                  <a:pt x="1517838" y="4629"/>
                </a:lnTo>
                <a:lnTo>
                  <a:pt x="1517838" y="832594"/>
                </a:lnTo>
                <a:lnTo>
                  <a:pt x="0" y="835718"/>
                </a:lnTo>
                <a:close/>
              </a:path>
            </a:pathLst>
          </a:custGeom>
          <a:gradFill flip="none" rotWithShape="1">
            <a:gsLst>
              <a:gs pos="0">
                <a:schemeClr val="tx1">
                  <a:alpha val="20000"/>
                </a:schemeClr>
              </a:gs>
              <a:gs pos="100000">
                <a:srgbClr val="F2F2F2">
                  <a:alpha val="0"/>
                </a:srgb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a:ea typeface="微软雅黑" panose="020B0503020204020204" pitchFamily="34" charset="-122"/>
            </a:endParaRPr>
          </a:p>
        </p:txBody>
      </p:sp>
      <p:sp>
        <p:nvSpPr>
          <p:cNvPr id="59" name="矩形 58"/>
          <p:cNvSpPr/>
          <p:nvPr/>
        </p:nvSpPr>
        <p:spPr>
          <a:xfrm rot="1800000">
            <a:off x="1452225" y="2699243"/>
            <a:ext cx="1448626" cy="835718"/>
          </a:xfrm>
          <a:custGeom>
            <a:avLst/>
            <a:gdLst>
              <a:gd name="connsiteX0" fmla="*/ 0 w 2436760"/>
              <a:gd name="connsiteY0" fmla="*/ 0 h 827965"/>
              <a:gd name="connsiteX1" fmla="*/ 2436760 w 2436760"/>
              <a:gd name="connsiteY1" fmla="*/ 0 h 827965"/>
              <a:gd name="connsiteX2" fmla="*/ 2436760 w 2436760"/>
              <a:gd name="connsiteY2" fmla="*/ 827965 h 827965"/>
              <a:gd name="connsiteX3" fmla="*/ 0 w 2436760"/>
              <a:gd name="connsiteY3" fmla="*/ 827965 h 827965"/>
              <a:gd name="connsiteX4" fmla="*/ 0 w 2436760"/>
              <a:gd name="connsiteY4" fmla="*/ 0 h 827965"/>
              <a:gd name="connsiteX0-1" fmla="*/ 0 w 2436760"/>
              <a:gd name="connsiteY0-2" fmla="*/ 4629 h 832594"/>
              <a:gd name="connsiteX1-3" fmla="*/ 964349 w 2436760"/>
              <a:gd name="connsiteY1-4" fmla="*/ 0 h 832594"/>
              <a:gd name="connsiteX2-5" fmla="*/ 2436760 w 2436760"/>
              <a:gd name="connsiteY2-6" fmla="*/ 4629 h 832594"/>
              <a:gd name="connsiteX3-7" fmla="*/ 2436760 w 2436760"/>
              <a:gd name="connsiteY3-8" fmla="*/ 832594 h 832594"/>
              <a:gd name="connsiteX4-9" fmla="*/ 0 w 2436760"/>
              <a:gd name="connsiteY4-10" fmla="*/ 832594 h 832594"/>
              <a:gd name="connsiteX5" fmla="*/ 0 w 2436760"/>
              <a:gd name="connsiteY5" fmla="*/ 4629 h 832594"/>
              <a:gd name="connsiteX0-11" fmla="*/ 0 w 2436760"/>
              <a:gd name="connsiteY0-12" fmla="*/ 4629 h 835718"/>
              <a:gd name="connsiteX1-13" fmla="*/ 964349 w 2436760"/>
              <a:gd name="connsiteY1-14" fmla="*/ 0 h 835718"/>
              <a:gd name="connsiteX2-15" fmla="*/ 2436760 w 2436760"/>
              <a:gd name="connsiteY2-16" fmla="*/ 4629 h 835718"/>
              <a:gd name="connsiteX3-17" fmla="*/ 2436760 w 2436760"/>
              <a:gd name="connsiteY3-18" fmla="*/ 832594 h 835718"/>
              <a:gd name="connsiteX4-19" fmla="*/ 918922 w 2436760"/>
              <a:gd name="connsiteY4-20" fmla="*/ 835718 h 835718"/>
              <a:gd name="connsiteX5-21" fmla="*/ 0 w 2436760"/>
              <a:gd name="connsiteY5-22" fmla="*/ 832594 h 835718"/>
              <a:gd name="connsiteX6" fmla="*/ 0 w 2436760"/>
              <a:gd name="connsiteY6" fmla="*/ 4629 h 835718"/>
              <a:gd name="connsiteX0-23" fmla="*/ 0 w 2436760"/>
              <a:gd name="connsiteY0-24" fmla="*/ 4629 h 835718"/>
              <a:gd name="connsiteX1-25" fmla="*/ 964349 w 2436760"/>
              <a:gd name="connsiteY1-26" fmla="*/ 0 h 835718"/>
              <a:gd name="connsiteX2-27" fmla="*/ 2436760 w 2436760"/>
              <a:gd name="connsiteY2-28" fmla="*/ 4629 h 835718"/>
              <a:gd name="connsiteX3-29" fmla="*/ 2436760 w 2436760"/>
              <a:gd name="connsiteY3-30" fmla="*/ 832594 h 835718"/>
              <a:gd name="connsiteX4-31" fmla="*/ 918922 w 2436760"/>
              <a:gd name="connsiteY4-32" fmla="*/ 835718 h 835718"/>
              <a:gd name="connsiteX5-33" fmla="*/ 0 w 2436760"/>
              <a:gd name="connsiteY5-34" fmla="*/ 4629 h 835718"/>
              <a:gd name="connsiteX0-35" fmla="*/ 0 w 1517838"/>
              <a:gd name="connsiteY0-36" fmla="*/ 835718 h 835718"/>
              <a:gd name="connsiteX1-37" fmla="*/ 45427 w 1517838"/>
              <a:gd name="connsiteY1-38" fmla="*/ 0 h 835718"/>
              <a:gd name="connsiteX2-39" fmla="*/ 1517838 w 1517838"/>
              <a:gd name="connsiteY2-40" fmla="*/ 4629 h 835718"/>
              <a:gd name="connsiteX3-41" fmla="*/ 1517838 w 1517838"/>
              <a:gd name="connsiteY3-42" fmla="*/ 832594 h 835718"/>
              <a:gd name="connsiteX4-43" fmla="*/ 0 w 1517838"/>
              <a:gd name="connsiteY4-44" fmla="*/ 835718 h 8357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7838" h="835718">
                <a:moveTo>
                  <a:pt x="0" y="835718"/>
                </a:moveTo>
                <a:lnTo>
                  <a:pt x="45427" y="0"/>
                </a:lnTo>
                <a:lnTo>
                  <a:pt x="1517838" y="4629"/>
                </a:lnTo>
                <a:lnTo>
                  <a:pt x="1517838" y="832594"/>
                </a:lnTo>
                <a:lnTo>
                  <a:pt x="0" y="835718"/>
                </a:lnTo>
                <a:close/>
              </a:path>
            </a:pathLst>
          </a:custGeom>
          <a:gradFill flip="none" rotWithShape="1">
            <a:gsLst>
              <a:gs pos="0">
                <a:schemeClr val="tx1">
                  <a:alpha val="20000"/>
                </a:schemeClr>
              </a:gs>
              <a:gs pos="100000">
                <a:srgbClr val="F2F2F2">
                  <a:alpha val="0"/>
                </a:srgb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Arial" panose="020B0604020202020204"/>
              <a:ea typeface="微软雅黑" panose="020B0503020204020204" pitchFamily="34" charset="-122"/>
            </a:endParaRPr>
          </a:p>
        </p:txBody>
      </p:sp>
      <p:sp>
        <p:nvSpPr>
          <p:cNvPr id="60" name="矩形 58"/>
          <p:cNvSpPr/>
          <p:nvPr/>
        </p:nvSpPr>
        <p:spPr>
          <a:xfrm rot="1800000">
            <a:off x="3418124" y="2699243"/>
            <a:ext cx="1448626" cy="835718"/>
          </a:xfrm>
          <a:custGeom>
            <a:avLst/>
            <a:gdLst>
              <a:gd name="connsiteX0" fmla="*/ 0 w 2436760"/>
              <a:gd name="connsiteY0" fmla="*/ 0 h 827965"/>
              <a:gd name="connsiteX1" fmla="*/ 2436760 w 2436760"/>
              <a:gd name="connsiteY1" fmla="*/ 0 h 827965"/>
              <a:gd name="connsiteX2" fmla="*/ 2436760 w 2436760"/>
              <a:gd name="connsiteY2" fmla="*/ 827965 h 827965"/>
              <a:gd name="connsiteX3" fmla="*/ 0 w 2436760"/>
              <a:gd name="connsiteY3" fmla="*/ 827965 h 827965"/>
              <a:gd name="connsiteX4" fmla="*/ 0 w 2436760"/>
              <a:gd name="connsiteY4" fmla="*/ 0 h 827965"/>
              <a:gd name="connsiteX0-1" fmla="*/ 0 w 2436760"/>
              <a:gd name="connsiteY0-2" fmla="*/ 4629 h 832594"/>
              <a:gd name="connsiteX1-3" fmla="*/ 964349 w 2436760"/>
              <a:gd name="connsiteY1-4" fmla="*/ 0 h 832594"/>
              <a:gd name="connsiteX2-5" fmla="*/ 2436760 w 2436760"/>
              <a:gd name="connsiteY2-6" fmla="*/ 4629 h 832594"/>
              <a:gd name="connsiteX3-7" fmla="*/ 2436760 w 2436760"/>
              <a:gd name="connsiteY3-8" fmla="*/ 832594 h 832594"/>
              <a:gd name="connsiteX4-9" fmla="*/ 0 w 2436760"/>
              <a:gd name="connsiteY4-10" fmla="*/ 832594 h 832594"/>
              <a:gd name="connsiteX5" fmla="*/ 0 w 2436760"/>
              <a:gd name="connsiteY5" fmla="*/ 4629 h 832594"/>
              <a:gd name="connsiteX0-11" fmla="*/ 0 w 2436760"/>
              <a:gd name="connsiteY0-12" fmla="*/ 4629 h 835718"/>
              <a:gd name="connsiteX1-13" fmla="*/ 964349 w 2436760"/>
              <a:gd name="connsiteY1-14" fmla="*/ 0 h 835718"/>
              <a:gd name="connsiteX2-15" fmla="*/ 2436760 w 2436760"/>
              <a:gd name="connsiteY2-16" fmla="*/ 4629 h 835718"/>
              <a:gd name="connsiteX3-17" fmla="*/ 2436760 w 2436760"/>
              <a:gd name="connsiteY3-18" fmla="*/ 832594 h 835718"/>
              <a:gd name="connsiteX4-19" fmla="*/ 918922 w 2436760"/>
              <a:gd name="connsiteY4-20" fmla="*/ 835718 h 835718"/>
              <a:gd name="connsiteX5-21" fmla="*/ 0 w 2436760"/>
              <a:gd name="connsiteY5-22" fmla="*/ 832594 h 835718"/>
              <a:gd name="connsiteX6" fmla="*/ 0 w 2436760"/>
              <a:gd name="connsiteY6" fmla="*/ 4629 h 835718"/>
              <a:gd name="connsiteX0-23" fmla="*/ 0 w 2436760"/>
              <a:gd name="connsiteY0-24" fmla="*/ 4629 h 835718"/>
              <a:gd name="connsiteX1-25" fmla="*/ 964349 w 2436760"/>
              <a:gd name="connsiteY1-26" fmla="*/ 0 h 835718"/>
              <a:gd name="connsiteX2-27" fmla="*/ 2436760 w 2436760"/>
              <a:gd name="connsiteY2-28" fmla="*/ 4629 h 835718"/>
              <a:gd name="connsiteX3-29" fmla="*/ 2436760 w 2436760"/>
              <a:gd name="connsiteY3-30" fmla="*/ 832594 h 835718"/>
              <a:gd name="connsiteX4-31" fmla="*/ 918922 w 2436760"/>
              <a:gd name="connsiteY4-32" fmla="*/ 835718 h 835718"/>
              <a:gd name="connsiteX5-33" fmla="*/ 0 w 2436760"/>
              <a:gd name="connsiteY5-34" fmla="*/ 4629 h 835718"/>
              <a:gd name="connsiteX0-35" fmla="*/ 0 w 1517838"/>
              <a:gd name="connsiteY0-36" fmla="*/ 835718 h 835718"/>
              <a:gd name="connsiteX1-37" fmla="*/ 45427 w 1517838"/>
              <a:gd name="connsiteY1-38" fmla="*/ 0 h 835718"/>
              <a:gd name="connsiteX2-39" fmla="*/ 1517838 w 1517838"/>
              <a:gd name="connsiteY2-40" fmla="*/ 4629 h 835718"/>
              <a:gd name="connsiteX3-41" fmla="*/ 1517838 w 1517838"/>
              <a:gd name="connsiteY3-42" fmla="*/ 832594 h 835718"/>
              <a:gd name="connsiteX4-43" fmla="*/ 0 w 1517838"/>
              <a:gd name="connsiteY4-44" fmla="*/ 835718 h 8357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7838" h="835718">
                <a:moveTo>
                  <a:pt x="0" y="835718"/>
                </a:moveTo>
                <a:lnTo>
                  <a:pt x="45427" y="0"/>
                </a:lnTo>
                <a:lnTo>
                  <a:pt x="1517838" y="4629"/>
                </a:lnTo>
                <a:lnTo>
                  <a:pt x="1517838" y="832594"/>
                </a:lnTo>
                <a:lnTo>
                  <a:pt x="0" y="835718"/>
                </a:lnTo>
                <a:close/>
              </a:path>
            </a:pathLst>
          </a:custGeom>
          <a:gradFill flip="none" rotWithShape="1">
            <a:gsLst>
              <a:gs pos="0">
                <a:schemeClr val="tx1">
                  <a:alpha val="20000"/>
                </a:schemeClr>
              </a:gs>
              <a:gs pos="100000">
                <a:srgbClr val="F2F2F2">
                  <a:alpha val="0"/>
                </a:srgb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Arial" panose="020B0604020202020204"/>
              <a:ea typeface="微软雅黑" panose="020B0503020204020204" pitchFamily="34" charset="-122"/>
            </a:endParaRPr>
          </a:p>
        </p:txBody>
      </p:sp>
      <p:sp>
        <p:nvSpPr>
          <p:cNvPr id="62" name="矩形 58"/>
          <p:cNvSpPr/>
          <p:nvPr/>
        </p:nvSpPr>
        <p:spPr>
          <a:xfrm rot="1800000">
            <a:off x="5642900" y="2699243"/>
            <a:ext cx="1448626" cy="835718"/>
          </a:xfrm>
          <a:custGeom>
            <a:avLst/>
            <a:gdLst>
              <a:gd name="connsiteX0" fmla="*/ 0 w 2436760"/>
              <a:gd name="connsiteY0" fmla="*/ 0 h 827965"/>
              <a:gd name="connsiteX1" fmla="*/ 2436760 w 2436760"/>
              <a:gd name="connsiteY1" fmla="*/ 0 h 827965"/>
              <a:gd name="connsiteX2" fmla="*/ 2436760 w 2436760"/>
              <a:gd name="connsiteY2" fmla="*/ 827965 h 827965"/>
              <a:gd name="connsiteX3" fmla="*/ 0 w 2436760"/>
              <a:gd name="connsiteY3" fmla="*/ 827965 h 827965"/>
              <a:gd name="connsiteX4" fmla="*/ 0 w 2436760"/>
              <a:gd name="connsiteY4" fmla="*/ 0 h 827965"/>
              <a:gd name="connsiteX0-1" fmla="*/ 0 w 2436760"/>
              <a:gd name="connsiteY0-2" fmla="*/ 4629 h 832594"/>
              <a:gd name="connsiteX1-3" fmla="*/ 964349 w 2436760"/>
              <a:gd name="connsiteY1-4" fmla="*/ 0 h 832594"/>
              <a:gd name="connsiteX2-5" fmla="*/ 2436760 w 2436760"/>
              <a:gd name="connsiteY2-6" fmla="*/ 4629 h 832594"/>
              <a:gd name="connsiteX3-7" fmla="*/ 2436760 w 2436760"/>
              <a:gd name="connsiteY3-8" fmla="*/ 832594 h 832594"/>
              <a:gd name="connsiteX4-9" fmla="*/ 0 w 2436760"/>
              <a:gd name="connsiteY4-10" fmla="*/ 832594 h 832594"/>
              <a:gd name="connsiteX5" fmla="*/ 0 w 2436760"/>
              <a:gd name="connsiteY5" fmla="*/ 4629 h 832594"/>
              <a:gd name="connsiteX0-11" fmla="*/ 0 w 2436760"/>
              <a:gd name="connsiteY0-12" fmla="*/ 4629 h 835718"/>
              <a:gd name="connsiteX1-13" fmla="*/ 964349 w 2436760"/>
              <a:gd name="connsiteY1-14" fmla="*/ 0 h 835718"/>
              <a:gd name="connsiteX2-15" fmla="*/ 2436760 w 2436760"/>
              <a:gd name="connsiteY2-16" fmla="*/ 4629 h 835718"/>
              <a:gd name="connsiteX3-17" fmla="*/ 2436760 w 2436760"/>
              <a:gd name="connsiteY3-18" fmla="*/ 832594 h 835718"/>
              <a:gd name="connsiteX4-19" fmla="*/ 918922 w 2436760"/>
              <a:gd name="connsiteY4-20" fmla="*/ 835718 h 835718"/>
              <a:gd name="connsiteX5-21" fmla="*/ 0 w 2436760"/>
              <a:gd name="connsiteY5-22" fmla="*/ 832594 h 835718"/>
              <a:gd name="connsiteX6" fmla="*/ 0 w 2436760"/>
              <a:gd name="connsiteY6" fmla="*/ 4629 h 835718"/>
              <a:gd name="connsiteX0-23" fmla="*/ 0 w 2436760"/>
              <a:gd name="connsiteY0-24" fmla="*/ 4629 h 835718"/>
              <a:gd name="connsiteX1-25" fmla="*/ 964349 w 2436760"/>
              <a:gd name="connsiteY1-26" fmla="*/ 0 h 835718"/>
              <a:gd name="connsiteX2-27" fmla="*/ 2436760 w 2436760"/>
              <a:gd name="connsiteY2-28" fmla="*/ 4629 h 835718"/>
              <a:gd name="connsiteX3-29" fmla="*/ 2436760 w 2436760"/>
              <a:gd name="connsiteY3-30" fmla="*/ 832594 h 835718"/>
              <a:gd name="connsiteX4-31" fmla="*/ 918922 w 2436760"/>
              <a:gd name="connsiteY4-32" fmla="*/ 835718 h 835718"/>
              <a:gd name="connsiteX5-33" fmla="*/ 0 w 2436760"/>
              <a:gd name="connsiteY5-34" fmla="*/ 4629 h 835718"/>
              <a:gd name="connsiteX0-35" fmla="*/ 0 w 1517838"/>
              <a:gd name="connsiteY0-36" fmla="*/ 835718 h 835718"/>
              <a:gd name="connsiteX1-37" fmla="*/ 45427 w 1517838"/>
              <a:gd name="connsiteY1-38" fmla="*/ 0 h 835718"/>
              <a:gd name="connsiteX2-39" fmla="*/ 1517838 w 1517838"/>
              <a:gd name="connsiteY2-40" fmla="*/ 4629 h 835718"/>
              <a:gd name="connsiteX3-41" fmla="*/ 1517838 w 1517838"/>
              <a:gd name="connsiteY3-42" fmla="*/ 832594 h 835718"/>
              <a:gd name="connsiteX4-43" fmla="*/ 0 w 1517838"/>
              <a:gd name="connsiteY4-44" fmla="*/ 835718 h 8357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7838" h="835718">
                <a:moveTo>
                  <a:pt x="0" y="835718"/>
                </a:moveTo>
                <a:lnTo>
                  <a:pt x="45427" y="0"/>
                </a:lnTo>
                <a:lnTo>
                  <a:pt x="1517838" y="4629"/>
                </a:lnTo>
                <a:lnTo>
                  <a:pt x="1517838" y="832594"/>
                </a:lnTo>
                <a:lnTo>
                  <a:pt x="0" y="835718"/>
                </a:lnTo>
                <a:close/>
              </a:path>
            </a:pathLst>
          </a:custGeom>
          <a:gradFill flip="none" rotWithShape="1">
            <a:gsLst>
              <a:gs pos="0">
                <a:schemeClr val="tx1">
                  <a:alpha val="20000"/>
                </a:schemeClr>
              </a:gs>
              <a:gs pos="100000">
                <a:srgbClr val="F2F2F2">
                  <a:alpha val="0"/>
                </a:srgb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Arial" panose="020B0604020202020204"/>
              <a:ea typeface="微软雅黑" panose="020B0503020204020204" pitchFamily="34" charset="-122"/>
            </a:endParaRPr>
          </a:p>
        </p:txBody>
      </p:sp>
      <p:sp>
        <p:nvSpPr>
          <p:cNvPr id="64" name="矩形 58"/>
          <p:cNvSpPr/>
          <p:nvPr/>
        </p:nvSpPr>
        <p:spPr>
          <a:xfrm rot="1800000">
            <a:off x="8237956" y="2699243"/>
            <a:ext cx="1448626" cy="835718"/>
          </a:xfrm>
          <a:custGeom>
            <a:avLst/>
            <a:gdLst>
              <a:gd name="connsiteX0" fmla="*/ 0 w 2436760"/>
              <a:gd name="connsiteY0" fmla="*/ 0 h 827965"/>
              <a:gd name="connsiteX1" fmla="*/ 2436760 w 2436760"/>
              <a:gd name="connsiteY1" fmla="*/ 0 h 827965"/>
              <a:gd name="connsiteX2" fmla="*/ 2436760 w 2436760"/>
              <a:gd name="connsiteY2" fmla="*/ 827965 h 827965"/>
              <a:gd name="connsiteX3" fmla="*/ 0 w 2436760"/>
              <a:gd name="connsiteY3" fmla="*/ 827965 h 827965"/>
              <a:gd name="connsiteX4" fmla="*/ 0 w 2436760"/>
              <a:gd name="connsiteY4" fmla="*/ 0 h 827965"/>
              <a:gd name="connsiteX0-1" fmla="*/ 0 w 2436760"/>
              <a:gd name="connsiteY0-2" fmla="*/ 4629 h 832594"/>
              <a:gd name="connsiteX1-3" fmla="*/ 964349 w 2436760"/>
              <a:gd name="connsiteY1-4" fmla="*/ 0 h 832594"/>
              <a:gd name="connsiteX2-5" fmla="*/ 2436760 w 2436760"/>
              <a:gd name="connsiteY2-6" fmla="*/ 4629 h 832594"/>
              <a:gd name="connsiteX3-7" fmla="*/ 2436760 w 2436760"/>
              <a:gd name="connsiteY3-8" fmla="*/ 832594 h 832594"/>
              <a:gd name="connsiteX4-9" fmla="*/ 0 w 2436760"/>
              <a:gd name="connsiteY4-10" fmla="*/ 832594 h 832594"/>
              <a:gd name="connsiteX5" fmla="*/ 0 w 2436760"/>
              <a:gd name="connsiteY5" fmla="*/ 4629 h 832594"/>
              <a:gd name="connsiteX0-11" fmla="*/ 0 w 2436760"/>
              <a:gd name="connsiteY0-12" fmla="*/ 4629 h 835718"/>
              <a:gd name="connsiteX1-13" fmla="*/ 964349 w 2436760"/>
              <a:gd name="connsiteY1-14" fmla="*/ 0 h 835718"/>
              <a:gd name="connsiteX2-15" fmla="*/ 2436760 w 2436760"/>
              <a:gd name="connsiteY2-16" fmla="*/ 4629 h 835718"/>
              <a:gd name="connsiteX3-17" fmla="*/ 2436760 w 2436760"/>
              <a:gd name="connsiteY3-18" fmla="*/ 832594 h 835718"/>
              <a:gd name="connsiteX4-19" fmla="*/ 918922 w 2436760"/>
              <a:gd name="connsiteY4-20" fmla="*/ 835718 h 835718"/>
              <a:gd name="connsiteX5-21" fmla="*/ 0 w 2436760"/>
              <a:gd name="connsiteY5-22" fmla="*/ 832594 h 835718"/>
              <a:gd name="connsiteX6" fmla="*/ 0 w 2436760"/>
              <a:gd name="connsiteY6" fmla="*/ 4629 h 835718"/>
              <a:gd name="connsiteX0-23" fmla="*/ 0 w 2436760"/>
              <a:gd name="connsiteY0-24" fmla="*/ 4629 h 835718"/>
              <a:gd name="connsiteX1-25" fmla="*/ 964349 w 2436760"/>
              <a:gd name="connsiteY1-26" fmla="*/ 0 h 835718"/>
              <a:gd name="connsiteX2-27" fmla="*/ 2436760 w 2436760"/>
              <a:gd name="connsiteY2-28" fmla="*/ 4629 h 835718"/>
              <a:gd name="connsiteX3-29" fmla="*/ 2436760 w 2436760"/>
              <a:gd name="connsiteY3-30" fmla="*/ 832594 h 835718"/>
              <a:gd name="connsiteX4-31" fmla="*/ 918922 w 2436760"/>
              <a:gd name="connsiteY4-32" fmla="*/ 835718 h 835718"/>
              <a:gd name="connsiteX5-33" fmla="*/ 0 w 2436760"/>
              <a:gd name="connsiteY5-34" fmla="*/ 4629 h 835718"/>
              <a:gd name="connsiteX0-35" fmla="*/ 0 w 1517838"/>
              <a:gd name="connsiteY0-36" fmla="*/ 835718 h 835718"/>
              <a:gd name="connsiteX1-37" fmla="*/ 45427 w 1517838"/>
              <a:gd name="connsiteY1-38" fmla="*/ 0 h 835718"/>
              <a:gd name="connsiteX2-39" fmla="*/ 1517838 w 1517838"/>
              <a:gd name="connsiteY2-40" fmla="*/ 4629 h 835718"/>
              <a:gd name="connsiteX3-41" fmla="*/ 1517838 w 1517838"/>
              <a:gd name="connsiteY3-42" fmla="*/ 832594 h 835718"/>
              <a:gd name="connsiteX4-43" fmla="*/ 0 w 1517838"/>
              <a:gd name="connsiteY4-44" fmla="*/ 835718 h 8357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7838" h="835718">
                <a:moveTo>
                  <a:pt x="0" y="835718"/>
                </a:moveTo>
                <a:lnTo>
                  <a:pt x="45427" y="0"/>
                </a:lnTo>
                <a:lnTo>
                  <a:pt x="1517838" y="4629"/>
                </a:lnTo>
                <a:lnTo>
                  <a:pt x="1517838" y="832594"/>
                </a:lnTo>
                <a:lnTo>
                  <a:pt x="0" y="835718"/>
                </a:lnTo>
                <a:close/>
              </a:path>
            </a:pathLst>
          </a:custGeom>
          <a:gradFill flip="none" rotWithShape="1">
            <a:gsLst>
              <a:gs pos="0">
                <a:schemeClr val="tx1">
                  <a:alpha val="20000"/>
                </a:schemeClr>
              </a:gs>
              <a:gs pos="100000">
                <a:srgbClr val="F2F2F2">
                  <a:alpha val="0"/>
                </a:srgb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prstClr val="white"/>
              </a:solidFill>
              <a:latin typeface="Arial" panose="020B0604020202020204"/>
              <a:ea typeface="微软雅黑" panose="020B0503020204020204" pitchFamily="34" charset="-122"/>
            </a:endParaRPr>
          </a:p>
        </p:txBody>
      </p:sp>
      <p:grpSp>
        <p:nvGrpSpPr>
          <p:cNvPr id="50" name="组合 5"/>
          <p:cNvGrpSpPr/>
          <p:nvPr/>
        </p:nvGrpSpPr>
        <p:grpSpPr>
          <a:xfrm>
            <a:off x="108557" y="337632"/>
            <a:ext cx="525184" cy="422276"/>
            <a:chOff x="5075564" y="2933562"/>
            <a:chExt cx="2860947" cy="2302753"/>
          </a:xfrm>
        </p:grpSpPr>
        <p:sp>
          <p:nvSpPr>
            <p:cNvPr id="52" name="等腰三角形 51"/>
            <p:cNvSpPr/>
            <p:nvPr/>
          </p:nvSpPr>
          <p:spPr>
            <a:xfrm rot="10800000">
              <a:off x="5075564" y="2933562"/>
              <a:ext cx="2671190" cy="2302750"/>
            </a:xfrm>
            <a:prstGeom prst="triangle">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dirty="0">
                <a:solidFill>
                  <a:prstClr val="white"/>
                </a:solidFill>
              </a:endParaRPr>
            </a:p>
          </p:txBody>
        </p:sp>
        <p:sp>
          <p:nvSpPr>
            <p:cNvPr id="53" name="等腰三角形 52"/>
            <p:cNvSpPr/>
            <p:nvPr/>
          </p:nvSpPr>
          <p:spPr>
            <a:xfrm rot="10800000">
              <a:off x="6233228" y="3767967"/>
              <a:ext cx="1703283" cy="1468348"/>
            </a:xfrm>
            <a:prstGeom prst="triangle">
              <a:avLst/>
            </a:prstGeom>
            <a:solidFill>
              <a:srgbClr val="F37D2A">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defRPr/>
              </a:pPr>
              <a:endParaRPr lang="zh-CN" altLang="en-US" sz="1350">
                <a:solidFill>
                  <a:prstClr val="white"/>
                </a:solidFill>
              </a:endParaRPr>
            </a:p>
          </p:txBody>
        </p:sp>
      </p:grpSp>
      <p:sp>
        <p:nvSpPr>
          <p:cNvPr id="24" name="Rectangle 5"/>
          <p:cNvSpPr/>
          <p:nvPr/>
        </p:nvSpPr>
        <p:spPr>
          <a:xfrm>
            <a:off x="698500" y="3262890"/>
            <a:ext cx="10795000" cy="690178"/>
          </a:xfrm>
          <a:prstGeom prst="rect">
            <a:avLst/>
          </a:prstGeom>
          <a:solidFill>
            <a:srgbClr val="EAEE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b="1"/>
          </a:p>
        </p:txBody>
      </p:sp>
      <p:grpSp>
        <p:nvGrpSpPr>
          <p:cNvPr id="2" name="组合 1"/>
          <p:cNvGrpSpPr/>
          <p:nvPr/>
        </p:nvGrpSpPr>
        <p:grpSpPr>
          <a:xfrm>
            <a:off x="3168717" y="2359247"/>
            <a:ext cx="803644" cy="842040"/>
            <a:chOff x="3039088" y="2359247"/>
            <a:chExt cx="842040" cy="842040"/>
          </a:xfrm>
        </p:grpSpPr>
        <p:sp>
          <p:nvSpPr>
            <p:cNvPr id="26" name="Oval 3"/>
            <p:cNvSpPr/>
            <p:nvPr/>
          </p:nvSpPr>
          <p:spPr>
            <a:xfrm>
              <a:off x="3039088" y="2359247"/>
              <a:ext cx="842040" cy="8420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dirty="0"/>
            </a:p>
          </p:txBody>
        </p:sp>
        <p:grpSp>
          <p:nvGrpSpPr>
            <p:cNvPr id="27" name="Group 29"/>
            <p:cNvGrpSpPr/>
            <p:nvPr/>
          </p:nvGrpSpPr>
          <p:grpSpPr>
            <a:xfrm>
              <a:off x="3265963" y="2595124"/>
              <a:ext cx="388291" cy="388291"/>
              <a:chOff x="2770187" y="2415226"/>
              <a:chExt cx="330200" cy="330200"/>
            </a:xfrm>
            <a:solidFill>
              <a:schemeClr val="bg1"/>
            </a:solidFill>
          </p:grpSpPr>
          <p:sp>
            <p:nvSpPr>
              <p:cNvPr id="28" name="Freeform: Shape 30"/>
              <p:cNvSpPr/>
              <p:nvPr/>
            </p:nvSpPr>
            <p:spPr bwMode="auto">
              <a:xfrm>
                <a:off x="2770187" y="2415226"/>
                <a:ext cx="330200" cy="330200"/>
              </a:xfrm>
              <a:custGeom>
                <a:avLst/>
                <a:gdLst>
                  <a:gd name="T0" fmla="*/ 16 w 208"/>
                  <a:gd name="T1" fmla="*/ 177 h 208"/>
                  <a:gd name="T2" fmla="*/ 13 w 208"/>
                  <a:gd name="T3" fmla="*/ 180 h 208"/>
                  <a:gd name="T4" fmla="*/ 13 w 208"/>
                  <a:gd name="T5" fmla="*/ 190 h 208"/>
                  <a:gd name="T6" fmla="*/ 19 w 208"/>
                  <a:gd name="T7" fmla="*/ 196 h 208"/>
                  <a:gd name="T8" fmla="*/ 27 w 208"/>
                  <a:gd name="T9" fmla="*/ 196 h 208"/>
                  <a:gd name="T10" fmla="*/ 83 w 208"/>
                  <a:gd name="T11" fmla="*/ 141 h 208"/>
                  <a:gd name="T12" fmla="*/ 68 w 208"/>
                  <a:gd name="T13" fmla="*/ 124 h 208"/>
                  <a:gd name="T14" fmla="*/ 109 w 208"/>
                  <a:gd name="T15" fmla="*/ 17 h 208"/>
                  <a:gd name="T16" fmla="*/ 78 w 208"/>
                  <a:gd name="T17" fmla="*/ 40 h 208"/>
                  <a:gd name="T18" fmla="*/ 65 w 208"/>
                  <a:gd name="T19" fmla="*/ 78 h 208"/>
                  <a:gd name="T20" fmla="*/ 78 w 208"/>
                  <a:gd name="T21" fmla="*/ 117 h 208"/>
                  <a:gd name="T22" fmla="*/ 109 w 208"/>
                  <a:gd name="T23" fmla="*/ 140 h 208"/>
                  <a:gd name="T24" fmla="*/ 150 w 208"/>
                  <a:gd name="T25" fmla="*/ 140 h 208"/>
                  <a:gd name="T26" fmla="*/ 182 w 208"/>
                  <a:gd name="T27" fmla="*/ 117 h 208"/>
                  <a:gd name="T28" fmla="*/ 195 w 208"/>
                  <a:gd name="T29" fmla="*/ 78 h 208"/>
                  <a:gd name="T30" fmla="*/ 182 w 208"/>
                  <a:gd name="T31" fmla="*/ 40 h 208"/>
                  <a:gd name="T32" fmla="*/ 150 w 208"/>
                  <a:gd name="T33" fmla="*/ 17 h 208"/>
                  <a:gd name="T34" fmla="*/ 130 w 208"/>
                  <a:gd name="T35" fmla="*/ 0 h 208"/>
                  <a:gd name="T36" fmla="*/ 176 w 208"/>
                  <a:gd name="T37" fmla="*/ 16 h 208"/>
                  <a:gd name="T38" fmla="*/ 203 w 208"/>
                  <a:gd name="T39" fmla="*/ 53 h 208"/>
                  <a:gd name="T40" fmla="*/ 203 w 208"/>
                  <a:gd name="T41" fmla="*/ 102 h 208"/>
                  <a:gd name="T42" fmla="*/ 176 w 208"/>
                  <a:gd name="T43" fmla="*/ 141 h 208"/>
                  <a:gd name="T44" fmla="*/ 130 w 208"/>
                  <a:gd name="T45" fmla="*/ 156 h 208"/>
                  <a:gd name="T46" fmla="*/ 94 w 208"/>
                  <a:gd name="T47" fmla="*/ 147 h 208"/>
                  <a:gd name="T48" fmla="*/ 39 w 208"/>
                  <a:gd name="T49" fmla="*/ 202 h 208"/>
                  <a:gd name="T50" fmla="*/ 29 w 208"/>
                  <a:gd name="T51" fmla="*/ 208 h 208"/>
                  <a:gd name="T52" fmla="*/ 17 w 208"/>
                  <a:gd name="T53" fmla="*/ 208 h 208"/>
                  <a:gd name="T54" fmla="*/ 7 w 208"/>
                  <a:gd name="T55" fmla="*/ 202 h 208"/>
                  <a:gd name="T56" fmla="*/ 1 w 208"/>
                  <a:gd name="T57" fmla="*/ 192 h 208"/>
                  <a:gd name="T58" fmla="*/ 1 w 208"/>
                  <a:gd name="T59" fmla="*/ 179 h 208"/>
                  <a:gd name="T60" fmla="*/ 7 w 208"/>
                  <a:gd name="T61" fmla="*/ 169 h 208"/>
                  <a:gd name="T62" fmla="*/ 60 w 208"/>
                  <a:gd name="T63" fmla="*/ 115 h 208"/>
                  <a:gd name="T64" fmla="*/ 52 w 208"/>
                  <a:gd name="T65" fmla="*/ 78 h 208"/>
                  <a:gd name="T66" fmla="*/ 68 w 208"/>
                  <a:gd name="T67" fmla="*/ 33 h 208"/>
                  <a:gd name="T68" fmla="*/ 105 w 208"/>
                  <a:gd name="T69" fmla="*/ 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8" h="208">
                    <a:moveTo>
                      <a:pt x="68" y="124"/>
                    </a:moveTo>
                    <a:lnTo>
                      <a:pt x="16" y="177"/>
                    </a:lnTo>
                    <a:lnTo>
                      <a:pt x="16" y="177"/>
                    </a:lnTo>
                    <a:lnTo>
                      <a:pt x="13" y="180"/>
                    </a:lnTo>
                    <a:lnTo>
                      <a:pt x="11" y="185"/>
                    </a:lnTo>
                    <a:lnTo>
                      <a:pt x="13" y="190"/>
                    </a:lnTo>
                    <a:lnTo>
                      <a:pt x="14" y="193"/>
                    </a:lnTo>
                    <a:lnTo>
                      <a:pt x="19" y="196"/>
                    </a:lnTo>
                    <a:lnTo>
                      <a:pt x="23" y="196"/>
                    </a:lnTo>
                    <a:lnTo>
                      <a:pt x="27" y="196"/>
                    </a:lnTo>
                    <a:lnTo>
                      <a:pt x="32" y="193"/>
                    </a:lnTo>
                    <a:lnTo>
                      <a:pt x="83" y="141"/>
                    </a:lnTo>
                    <a:lnTo>
                      <a:pt x="75" y="133"/>
                    </a:lnTo>
                    <a:lnTo>
                      <a:pt x="68" y="124"/>
                    </a:lnTo>
                    <a:close/>
                    <a:moveTo>
                      <a:pt x="130" y="13"/>
                    </a:moveTo>
                    <a:lnTo>
                      <a:pt x="109" y="17"/>
                    </a:lnTo>
                    <a:lnTo>
                      <a:pt x="92" y="26"/>
                    </a:lnTo>
                    <a:lnTo>
                      <a:pt x="78" y="40"/>
                    </a:lnTo>
                    <a:lnTo>
                      <a:pt x="68" y="58"/>
                    </a:lnTo>
                    <a:lnTo>
                      <a:pt x="65" y="78"/>
                    </a:lnTo>
                    <a:lnTo>
                      <a:pt x="68" y="100"/>
                    </a:lnTo>
                    <a:lnTo>
                      <a:pt x="78" y="117"/>
                    </a:lnTo>
                    <a:lnTo>
                      <a:pt x="92" y="131"/>
                    </a:lnTo>
                    <a:lnTo>
                      <a:pt x="109" y="140"/>
                    </a:lnTo>
                    <a:lnTo>
                      <a:pt x="130" y="143"/>
                    </a:lnTo>
                    <a:lnTo>
                      <a:pt x="150" y="140"/>
                    </a:lnTo>
                    <a:lnTo>
                      <a:pt x="169" y="131"/>
                    </a:lnTo>
                    <a:lnTo>
                      <a:pt x="182" y="117"/>
                    </a:lnTo>
                    <a:lnTo>
                      <a:pt x="192" y="100"/>
                    </a:lnTo>
                    <a:lnTo>
                      <a:pt x="195" y="78"/>
                    </a:lnTo>
                    <a:lnTo>
                      <a:pt x="192" y="58"/>
                    </a:lnTo>
                    <a:lnTo>
                      <a:pt x="182" y="40"/>
                    </a:lnTo>
                    <a:lnTo>
                      <a:pt x="169" y="26"/>
                    </a:lnTo>
                    <a:lnTo>
                      <a:pt x="150" y="17"/>
                    </a:lnTo>
                    <a:lnTo>
                      <a:pt x="130" y="13"/>
                    </a:lnTo>
                    <a:close/>
                    <a:moveTo>
                      <a:pt x="130" y="0"/>
                    </a:moveTo>
                    <a:lnTo>
                      <a:pt x="154" y="4"/>
                    </a:lnTo>
                    <a:lnTo>
                      <a:pt x="176" y="16"/>
                    </a:lnTo>
                    <a:lnTo>
                      <a:pt x="193" y="33"/>
                    </a:lnTo>
                    <a:lnTo>
                      <a:pt x="203" y="53"/>
                    </a:lnTo>
                    <a:lnTo>
                      <a:pt x="208" y="78"/>
                    </a:lnTo>
                    <a:lnTo>
                      <a:pt x="203" y="102"/>
                    </a:lnTo>
                    <a:lnTo>
                      <a:pt x="193" y="124"/>
                    </a:lnTo>
                    <a:lnTo>
                      <a:pt x="176" y="141"/>
                    </a:lnTo>
                    <a:lnTo>
                      <a:pt x="154" y="153"/>
                    </a:lnTo>
                    <a:lnTo>
                      <a:pt x="130" y="156"/>
                    </a:lnTo>
                    <a:lnTo>
                      <a:pt x="111" y="154"/>
                    </a:lnTo>
                    <a:lnTo>
                      <a:pt x="94" y="147"/>
                    </a:lnTo>
                    <a:lnTo>
                      <a:pt x="39" y="202"/>
                    </a:lnTo>
                    <a:lnTo>
                      <a:pt x="39" y="202"/>
                    </a:lnTo>
                    <a:lnTo>
                      <a:pt x="34" y="205"/>
                    </a:lnTo>
                    <a:lnTo>
                      <a:pt x="29" y="208"/>
                    </a:lnTo>
                    <a:lnTo>
                      <a:pt x="23" y="208"/>
                    </a:lnTo>
                    <a:lnTo>
                      <a:pt x="17" y="208"/>
                    </a:lnTo>
                    <a:lnTo>
                      <a:pt x="11" y="205"/>
                    </a:lnTo>
                    <a:lnTo>
                      <a:pt x="7" y="202"/>
                    </a:lnTo>
                    <a:lnTo>
                      <a:pt x="3" y="196"/>
                    </a:lnTo>
                    <a:lnTo>
                      <a:pt x="1" y="192"/>
                    </a:lnTo>
                    <a:lnTo>
                      <a:pt x="0" y="185"/>
                    </a:lnTo>
                    <a:lnTo>
                      <a:pt x="1" y="179"/>
                    </a:lnTo>
                    <a:lnTo>
                      <a:pt x="3" y="173"/>
                    </a:lnTo>
                    <a:lnTo>
                      <a:pt x="7" y="169"/>
                    </a:lnTo>
                    <a:lnTo>
                      <a:pt x="7" y="169"/>
                    </a:lnTo>
                    <a:lnTo>
                      <a:pt x="60" y="115"/>
                    </a:lnTo>
                    <a:lnTo>
                      <a:pt x="55" y="98"/>
                    </a:lnTo>
                    <a:lnTo>
                      <a:pt x="52" y="78"/>
                    </a:lnTo>
                    <a:lnTo>
                      <a:pt x="56" y="53"/>
                    </a:lnTo>
                    <a:lnTo>
                      <a:pt x="68" y="33"/>
                    </a:lnTo>
                    <a:lnTo>
                      <a:pt x="83" y="16"/>
                    </a:lnTo>
                    <a:lnTo>
                      <a:pt x="105" y="4"/>
                    </a:lnTo>
                    <a:lnTo>
                      <a:pt x="130" y="0"/>
                    </a:lnTo>
                    <a:close/>
                  </a:path>
                </a:pathLst>
              </a:custGeom>
              <a:grpFill/>
              <a:ln w="0">
                <a:noFill/>
                <a:prstDash val="solid"/>
                <a:round/>
              </a:ln>
            </p:spPr>
            <p:txBody>
              <a:bodyPr anchor="ctr"/>
              <a:lstStyle/>
              <a:p>
                <a:pPr algn="ctr"/>
                <a:endParaRPr b="1"/>
              </a:p>
            </p:txBody>
          </p:sp>
          <p:sp>
            <p:nvSpPr>
              <p:cNvPr id="29" name="Freeform: Shape 31"/>
              <p:cNvSpPr/>
              <p:nvPr/>
            </p:nvSpPr>
            <p:spPr bwMode="auto">
              <a:xfrm>
                <a:off x="2905124" y="2467613"/>
                <a:ext cx="76200" cy="77787"/>
              </a:xfrm>
              <a:custGeom>
                <a:avLst/>
                <a:gdLst>
                  <a:gd name="T0" fmla="*/ 45 w 48"/>
                  <a:gd name="T1" fmla="*/ 0 h 49"/>
                  <a:gd name="T2" fmla="*/ 48 w 48"/>
                  <a:gd name="T3" fmla="*/ 2 h 49"/>
                  <a:gd name="T4" fmla="*/ 48 w 48"/>
                  <a:gd name="T5" fmla="*/ 3 h 49"/>
                  <a:gd name="T6" fmla="*/ 48 w 48"/>
                  <a:gd name="T7" fmla="*/ 6 h 49"/>
                  <a:gd name="T8" fmla="*/ 45 w 48"/>
                  <a:gd name="T9" fmla="*/ 6 h 49"/>
                  <a:gd name="T10" fmla="*/ 30 w 48"/>
                  <a:gd name="T11" fmla="*/ 10 h 49"/>
                  <a:gd name="T12" fmla="*/ 17 w 48"/>
                  <a:gd name="T13" fmla="*/ 17 h 49"/>
                  <a:gd name="T14" fmla="*/ 9 w 48"/>
                  <a:gd name="T15" fmla="*/ 30 h 49"/>
                  <a:gd name="T16" fmla="*/ 6 w 48"/>
                  <a:gd name="T17" fmla="*/ 45 h 49"/>
                  <a:gd name="T18" fmla="*/ 4 w 48"/>
                  <a:gd name="T19" fmla="*/ 48 h 49"/>
                  <a:gd name="T20" fmla="*/ 3 w 48"/>
                  <a:gd name="T21" fmla="*/ 49 h 49"/>
                  <a:gd name="T22" fmla="*/ 0 w 48"/>
                  <a:gd name="T23" fmla="*/ 48 h 49"/>
                  <a:gd name="T24" fmla="*/ 0 w 48"/>
                  <a:gd name="T25" fmla="*/ 45 h 49"/>
                  <a:gd name="T26" fmla="*/ 3 w 48"/>
                  <a:gd name="T27" fmla="*/ 28 h 49"/>
                  <a:gd name="T28" fmla="*/ 13 w 48"/>
                  <a:gd name="T29" fmla="*/ 13 h 49"/>
                  <a:gd name="T30" fmla="*/ 27 w 48"/>
                  <a:gd name="T31" fmla="*/ 3 h 49"/>
                  <a:gd name="T32" fmla="*/ 45 w 48"/>
                  <a:gd name="T3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9">
                    <a:moveTo>
                      <a:pt x="45" y="0"/>
                    </a:moveTo>
                    <a:lnTo>
                      <a:pt x="48" y="2"/>
                    </a:lnTo>
                    <a:lnTo>
                      <a:pt x="48" y="3"/>
                    </a:lnTo>
                    <a:lnTo>
                      <a:pt x="48" y="6"/>
                    </a:lnTo>
                    <a:lnTo>
                      <a:pt x="45" y="6"/>
                    </a:lnTo>
                    <a:lnTo>
                      <a:pt x="30" y="10"/>
                    </a:lnTo>
                    <a:lnTo>
                      <a:pt x="17" y="17"/>
                    </a:lnTo>
                    <a:lnTo>
                      <a:pt x="9" y="30"/>
                    </a:lnTo>
                    <a:lnTo>
                      <a:pt x="6" y="45"/>
                    </a:lnTo>
                    <a:lnTo>
                      <a:pt x="4" y="48"/>
                    </a:lnTo>
                    <a:lnTo>
                      <a:pt x="3" y="49"/>
                    </a:lnTo>
                    <a:lnTo>
                      <a:pt x="0" y="48"/>
                    </a:lnTo>
                    <a:lnTo>
                      <a:pt x="0" y="45"/>
                    </a:lnTo>
                    <a:lnTo>
                      <a:pt x="3" y="28"/>
                    </a:lnTo>
                    <a:lnTo>
                      <a:pt x="13" y="13"/>
                    </a:lnTo>
                    <a:lnTo>
                      <a:pt x="27" y="3"/>
                    </a:lnTo>
                    <a:lnTo>
                      <a:pt x="45" y="0"/>
                    </a:lnTo>
                    <a:close/>
                  </a:path>
                </a:pathLst>
              </a:custGeom>
              <a:grpFill/>
              <a:ln w="0">
                <a:noFill/>
                <a:prstDash val="solid"/>
                <a:round/>
              </a:ln>
            </p:spPr>
            <p:txBody>
              <a:bodyPr anchor="ctr"/>
              <a:lstStyle/>
              <a:p>
                <a:pPr algn="ctr"/>
                <a:endParaRPr b="1"/>
              </a:p>
            </p:txBody>
          </p:sp>
        </p:grpSp>
      </p:grpSp>
      <p:grpSp>
        <p:nvGrpSpPr>
          <p:cNvPr id="30" name="Group 40"/>
          <p:cNvGrpSpPr/>
          <p:nvPr/>
        </p:nvGrpSpPr>
        <p:grpSpPr>
          <a:xfrm>
            <a:off x="1193793" y="2359247"/>
            <a:ext cx="803644" cy="842040"/>
            <a:chOff x="1649640" y="1888846"/>
            <a:chExt cx="867959" cy="867959"/>
          </a:xfrm>
        </p:grpSpPr>
        <p:sp>
          <p:nvSpPr>
            <p:cNvPr id="31" name="Oval 4"/>
            <p:cNvSpPr/>
            <p:nvPr/>
          </p:nvSpPr>
          <p:spPr>
            <a:xfrm>
              <a:off x="1649640" y="1888846"/>
              <a:ext cx="867959" cy="867959"/>
            </a:xfrm>
            <a:prstGeom prst="ellipse">
              <a:avLst/>
            </a:prstGeom>
            <a:gradFill>
              <a:gsLst>
                <a:gs pos="0">
                  <a:schemeClr val="accent1"/>
                </a:gs>
                <a:gs pos="100000">
                  <a:schemeClr val="accent1">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p>
          </p:txBody>
        </p:sp>
        <p:sp>
          <p:nvSpPr>
            <p:cNvPr id="32" name="Freeform: Shape 32"/>
            <p:cNvSpPr/>
            <p:nvPr/>
          </p:nvSpPr>
          <p:spPr bwMode="auto">
            <a:xfrm>
              <a:off x="1901691" y="2136965"/>
              <a:ext cx="363857" cy="363857"/>
            </a:xfrm>
            <a:custGeom>
              <a:avLst/>
              <a:gdLst>
                <a:gd name="T0" fmla="*/ 189 w 208"/>
                <a:gd name="T1" fmla="*/ 37 h 208"/>
                <a:gd name="T2" fmla="*/ 104 w 208"/>
                <a:gd name="T3" fmla="*/ 170 h 208"/>
                <a:gd name="T4" fmla="*/ 108 w 208"/>
                <a:gd name="T5" fmla="*/ 170 h 208"/>
                <a:gd name="T6" fmla="*/ 163 w 208"/>
                <a:gd name="T7" fmla="*/ 193 h 208"/>
                <a:gd name="T8" fmla="*/ 189 w 208"/>
                <a:gd name="T9" fmla="*/ 37 h 208"/>
                <a:gd name="T10" fmla="*/ 170 w 208"/>
                <a:gd name="T11" fmla="*/ 35 h 208"/>
                <a:gd name="T12" fmla="*/ 20 w 208"/>
                <a:gd name="T13" fmla="*/ 136 h 208"/>
                <a:gd name="T14" fmla="*/ 59 w 208"/>
                <a:gd name="T15" fmla="*/ 151 h 208"/>
                <a:gd name="T16" fmla="*/ 61 w 208"/>
                <a:gd name="T17" fmla="*/ 151 h 208"/>
                <a:gd name="T18" fmla="*/ 170 w 208"/>
                <a:gd name="T19" fmla="*/ 35 h 208"/>
                <a:gd name="T20" fmla="*/ 189 w 208"/>
                <a:gd name="T21" fmla="*/ 24 h 208"/>
                <a:gd name="T22" fmla="*/ 67 w 208"/>
                <a:gd name="T23" fmla="*/ 157 h 208"/>
                <a:gd name="T24" fmla="*/ 67 w 208"/>
                <a:gd name="T25" fmla="*/ 157 h 208"/>
                <a:gd name="T26" fmla="*/ 84 w 208"/>
                <a:gd name="T27" fmla="*/ 189 h 208"/>
                <a:gd name="T28" fmla="*/ 189 w 208"/>
                <a:gd name="T29" fmla="*/ 24 h 208"/>
                <a:gd name="T30" fmla="*/ 201 w 208"/>
                <a:gd name="T31" fmla="*/ 0 h 208"/>
                <a:gd name="T32" fmla="*/ 202 w 208"/>
                <a:gd name="T33" fmla="*/ 1 h 208"/>
                <a:gd name="T34" fmla="*/ 205 w 208"/>
                <a:gd name="T35" fmla="*/ 1 h 208"/>
                <a:gd name="T36" fmla="*/ 206 w 208"/>
                <a:gd name="T37" fmla="*/ 3 h 208"/>
                <a:gd name="T38" fmla="*/ 206 w 208"/>
                <a:gd name="T39" fmla="*/ 6 h 208"/>
                <a:gd name="T40" fmla="*/ 208 w 208"/>
                <a:gd name="T41" fmla="*/ 9 h 208"/>
                <a:gd name="T42" fmla="*/ 175 w 208"/>
                <a:gd name="T43" fmla="*/ 203 h 208"/>
                <a:gd name="T44" fmla="*/ 173 w 208"/>
                <a:gd name="T45" fmla="*/ 205 h 208"/>
                <a:gd name="T46" fmla="*/ 172 w 208"/>
                <a:gd name="T47" fmla="*/ 208 h 208"/>
                <a:gd name="T48" fmla="*/ 169 w 208"/>
                <a:gd name="T49" fmla="*/ 208 h 208"/>
                <a:gd name="T50" fmla="*/ 166 w 208"/>
                <a:gd name="T51" fmla="*/ 208 h 208"/>
                <a:gd name="T52" fmla="*/ 103 w 208"/>
                <a:gd name="T53" fmla="*/ 183 h 208"/>
                <a:gd name="T54" fmla="*/ 90 w 208"/>
                <a:gd name="T55" fmla="*/ 205 h 208"/>
                <a:gd name="T56" fmla="*/ 87 w 208"/>
                <a:gd name="T57" fmla="*/ 208 h 208"/>
                <a:gd name="T58" fmla="*/ 84 w 208"/>
                <a:gd name="T59" fmla="*/ 208 h 208"/>
                <a:gd name="T60" fmla="*/ 84 w 208"/>
                <a:gd name="T61" fmla="*/ 208 h 208"/>
                <a:gd name="T62" fmla="*/ 81 w 208"/>
                <a:gd name="T63" fmla="*/ 208 h 208"/>
                <a:gd name="T64" fmla="*/ 78 w 208"/>
                <a:gd name="T65" fmla="*/ 205 h 208"/>
                <a:gd name="T66" fmla="*/ 55 w 208"/>
                <a:gd name="T67" fmla="*/ 163 h 208"/>
                <a:gd name="T68" fmla="*/ 5 w 208"/>
                <a:gd name="T69" fmla="*/ 143 h 208"/>
                <a:gd name="T70" fmla="*/ 2 w 208"/>
                <a:gd name="T71" fmla="*/ 141 h 208"/>
                <a:gd name="T72" fmla="*/ 0 w 208"/>
                <a:gd name="T73" fmla="*/ 137 h 208"/>
                <a:gd name="T74" fmla="*/ 0 w 208"/>
                <a:gd name="T75" fmla="*/ 134 h 208"/>
                <a:gd name="T76" fmla="*/ 3 w 208"/>
                <a:gd name="T77" fmla="*/ 131 h 208"/>
                <a:gd name="T78" fmla="*/ 198 w 208"/>
                <a:gd name="T79" fmla="*/ 1 h 208"/>
                <a:gd name="T80" fmla="*/ 199 w 208"/>
                <a:gd name="T81" fmla="*/ 1 h 208"/>
                <a:gd name="T82" fmla="*/ 201 w 208"/>
                <a:gd name="T8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208">
                  <a:moveTo>
                    <a:pt x="189" y="37"/>
                  </a:moveTo>
                  <a:lnTo>
                    <a:pt x="104" y="170"/>
                  </a:lnTo>
                  <a:lnTo>
                    <a:pt x="108" y="170"/>
                  </a:lnTo>
                  <a:lnTo>
                    <a:pt x="163" y="193"/>
                  </a:lnTo>
                  <a:lnTo>
                    <a:pt x="189" y="37"/>
                  </a:lnTo>
                  <a:close/>
                  <a:moveTo>
                    <a:pt x="170" y="35"/>
                  </a:moveTo>
                  <a:lnTo>
                    <a:pt x="20" y="136"/>
                  </a:lnTo>
                  <a:lnTo>
                    <a:pt x="59" y="151"/>
                  </a:lnTo>
                  <a:lnTo>
                    <a:pt x="61" y="151"/>
                  </a:lnTo>
                  <a:lnTo>
                    <a:pt x="170" y="35"/>
                  </a:lnTo>
                  <a:close/>
                  <a:moveTo>
                    <a:pt x="189" y="24"/>
                  </a:moveTo>
                  <a:lnTo>
                    <a:pt x="67" y="157"/>
                  </a:lnTo>
                  <a:lnTo>
                    <a:pt x="67" y="157"/>
                  </a:lnTo>
                  <a:lnTo>
                    <a:pt x="84" y="189"/>
                  </a:lnTo>
                  <a:lnTo>
                    <a:pt x="189" y="24"/>
                  </a:lnTo>
                  <a:close/>
                  <a:moveTo>
                    <a:pt x="201" y="0"/>
                  </a:moveTo>
                  <a:lnTo>
                    <a:pt x="202" y="1"/>
                  </a:lnTo>
                  <a:lnTo>
                    <a:pt x="205" y="1"/>
                  </a:lnTo>
                  <a:lnTo>
                    <a:pt x="206" y="3"/>
                  </a:lnTo>
                  <a:lnTo>
                    <a:pt x="206" y="6"/>
                  </a:lnTo>
                  <a:lnTo>
                    <a:pt x="208" y="9"/>
                  </a:lnTo>
                  <a:lnTo>
                    <a:pt x="175" y="203"/>
                  </a:lnTo>
                  <a:lnTo>
                    <a:pt x="173" y="205"/>
                  </a:lnTo>
                  <a:lnTo>
                    <a:pt x="172" y="208"/>
                  </a:lnTo>
                  <a:lnTo>
                    <a:pt x="169" y="208"/>
                  </a:lnTo>
                  <a:lnTo>
                    <a:pt x="166" y="208"/>
                  </a:lnTo>
                  <a:lnTo>
                    <a:pt x="103" y="183"/>
                  </a:lnTo>
                  <a:lnTo>
                    <a:pt x="90" y="205"/>
                  </a:lnTo>
                  <a:lnTo>
                    <a:pt x="87" y="208"/>
                  </a:lnTo>
                  <a:lnTo>
                    <a:pt x="84" y="208"/>
                  </a:lnTo>
                  <a:lnTo>
                    <a:pt x="84" y="208"/>
                  </a:lnTo>
                  <a:lnTo>
                    <a:pt x="81" y="208"/>
                  </a:lnTo>
                  <a:lnTo>
                    <a:pt x="78" y="205"/>
                  </a:lnTo>
                  <a:lnTo>
                    <a:pt x="55" y="163"/>
                  </a:lnTo>
                  <a:lnTo>
                    <a:pt x="5" y="143"/>
                  </a:lnTo>
                  <a:lnTo>
                    <a:pt x="2" y="141"/>
                  </a:lnTo>
                  <a:lnTo>
                    <a:pt x="0" y="137"/>
                  </a:lnTo>
                  <a:lnTo>
                    <a:pt x="0" y="134"/>
                  </a:lnTo>
                  <a:lnTo>
                    <a:pt x="3" y="131"/>
                  </a:lnTo>
                  <a:lnTo>
                    <a:pt x="198" y="1"/>
                  </a:lnTo>
                  <a:lnTo>
                    <a:pt x="199" y="1"/>
                  </a:lnTo>
                  <a:lnTo>
                    <a:pt x="201" y="0"/>
                  </a:lnTo>
                  <a:close/>
                </a:path>
              </a:pathLst>
            </a:custGeom>
            <a:solidFill>
              <a:schemeClr val="bg1"/>
            </a:solidFill>
            <a:ln w="0">
              <a:noFill/>
              <a:prstDash val="solid"/>
              <a:round/>
            </a:ln>
          </p:spPr>
          <p:txBody>
            <a:bodyPr anchor="ctr"/>
            <a:lstStyle/>
            <a:p>
              <a:pPr algn="ctr"/>
              <a:endParaRPr b="1"/>
            </a:p>
          </p:txBody>
        </p:sp>
      </p:grpSp>
      <p:grpSp>
        <p:nvGrpSpPr>
          <p:cNvPr id="33" name="Group 26"/>
          <p:cNvGrpSpPr/>
          <p:nvPr/>
        </p:nvGrpSpPr>
        <p:grpSpPr>
          <a:xfrm>
            <a:off x="5367877" y="2351450"/>
            <a:ext cx="803644" cy="842040"/>
            <a:chOff x="7024802" y="1880809"/>
            <a:chExt cx="867959" cy="867959"/>
          </a:xfrm>
        </p:grpSpPr>
        <p:sp>
          <p:nvSpPr>
            <p:cNvPr id="34" name="Oval 2"/>
            <p:cNvSpPr/>
            <p:nvPr/>
          </p:nvSpPr>
          <p:spPr>
            <a:xfrm>
              <a:off x="7024802" y="1880809"/>
              <a:ext cx="867959" cy="867959"/>
            </a:xfrm>
            <a:prstGeom prst="ellipse">
              <a:avLst/>
            </a:prstGeom>
            <a:gradFill>
              <a:gsLst>
                <a:gs pos="0">
                  <a:schemeClr val="accent1"/>
                </a:gs>
                <a:gs pos="100000">
                  <a:schemeClr val="accent1">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p>
          </p:txBody>
        </p:sp>
        <p:sp>
          <p:nvSpPr>
            <p:cNvPr id="35" name="Freeform: Shape 33"/>
            <p:cNvSpPr/>
            <p:nvPr/>
          </p:nvSpPr>
          <p:spPr bwMode="auto">
            <a:xfrm>
              <a:off x="7277727" y="2132861"/>
              <a:ext cx="362108" cy="363857"/>
            </a:xfrm>
            <a:custGeom>
              <a:avLst/>
              <a:gdLst>
                <a:gd name="T0" fmla="*/ 13 w 207"/>
                <a:gd name="T1" fmla="*/ 83 h 208"/>
                <a:gd name="T2" fmla="*/ 20 w 207"/>
                <a:gd name="T3" fmla="*/ 195 h 208"/>
                <a:gd name="T4" fmla="*/ 46 w 207"/>
                <a:gd name="T5" fmla="*/ 187 h 208"/>
                <a:gd name="T6" fmla="*/ 39 w 207"/>
                <a:gd name="T7" fmla="*/ 78 h 208"/>
                <a:gd name="T8" fmla="*/ 99 w 207"/>
                <a:gd name="T9" fmla="*/ 14 h 208"/>
                <a:gd name="T10" fmla="*/ 92 w 207"/>
                <a:gd name="T11" fmla="*/ 46 h 208"/>
                <a:gd name="T12" fmla="*/ 57 w 207"/>
                <a:gd name="T13" fmla="*/ 81 h 208"/>
                <a:gd name="T14" fmla="*/ 52 w 207"/>
                <a:gd name="T15" fmla="*/ 177 h 208"/>
                <a:gd name="T16" fmla="*/ 57 w 207"/>
                <a:gd name="T17" fmla="*/ 183 h 208"/>
                <a:gd name="T18" fmla="*/ 66 w 207"/>
                <a:gd name="T19" fmla="*/ 184 h 208"/>
                <a:gd name="T20" fmla="*/ 99 w 207"/>
                <a:gd name="T21" fmla="*/ 192 h 208"/>
                <a:gd name="T22" fmla="*/ 163 w 207"/>
                <a:gd name="T23" fmla="*/ 193 h 208"/>
                <a:gd name="T24" fmla="*/ 171 w 207"/>
                <a:gd name="T25" fmla="*/ 187 h 208"/>
                <a:gd name="T26" fmla="*/ 173 w 207"/>
                <a:gd name="T27" fmla="*/ 180 h 208"/>
                <a:gd name="T28" fmla="*/ 165 w 207"/>
                <a:gd name="T29" fmla="*/ 174 h 208"/>
                <a:gd name="T30" fmla="*/ 152 w 207"/>
                <a:gd name="T31" fmla="*/ 169 h 208"/>
                <a:gd name="T32" fmla="*/ 176 w 207"/>
                <a:gd name="T33" fmla="*/ 167 h 208"/>
                <a:gd name="T34" fmla="*/ 183 w 207"/>
                <a:gd name="T35" fmla="*/ 159 h 208"/>
                <a:gd name="T36" fmla="*/ 184 w 207"/>
                <a:gd name="T37" fmla="*/ 148 h 208"/>
                <a:gd name="T38" fmla="*/ 174 w 207"/>
                <a:gd name="T39" fmla="*/ 143 h 208"/>
                <a:gd name="T40" fmla="*/ 163 w 207"/>
                <a:gd name="T41" fmla="*/ 143 h 208"/>
                <a:gd name="T42" fmla="*/ 160 w 207"/>
                <a:gd name="T43" fmla="*/ 137 h 208"/>
                <a:gd name="T44" fmla="*/ 170 w 207"/>
                <a:gd name="T45" fmla="*/ 135 h 208"/>
                <a:gd name="T46" fmla="*/ 187 w 207"/>
                <a:gd name="T47" fmla="*/ 131 h 208"/>
                <a:gd name="T48" fmla="*/ 191 w 207"/>
                <a:gd name="T49" fmla="*/ 121 h 208"/>
                <a:gd name="T50" fmla="*/ 189 w 207"/>
                <a:gd name="T51" fmla="*/ 112 h 208"/>
                <a:gd name="T52" fmla="*/ 171 w 207"/>
                <a:gd name="T53" fmla="*/ 109 h 208"/>
                <a:gd name="T54" fmla="*/ 165 w 207"/>
                <a:gd name="T55" fmla="*/ 107 h 208"/>
                <a:gd name="T56" fmla="*/ 176 w 207"/>
                <a:gd name="T57" fmla="*/ 104 h 208"/>
                <a:gd name="T58" fmla="*/ 191 w 207"/>
                <a:gd name="T59" fmla="*/ 99 h 208"/>
                <a:gd name="T60" fmla="*/ 194 w 207"/>
                <a:gd name="T61" fmla="*/ 92 h 208"/>
                <a:gd name="T62" fmla="*/ 194 w 207"/>
                <a:gd name="T63" fmla="*/ 86 h 208"/>
                <a:gd name="T64" fmla="*/ 184 w 207"/>
                <a:gd name="T65" fmla="*/ 79 h 208"/>
                <a:gd name="T66" fmla="*/ 144 w 207"/>
                <a:gd name="T67" fmla="*/ 78 h 208"/>
                <a:gd name="T68" fmla="*/ 122 w 207"/>
                <a:gd name="T69" fmla="*/ 53 h 208"/>
                <a:gd name="T70" fmla="*/ 109 w 207"/>
                <a:gd name="T71" fmla="*/ 14 h 208"/>
                <a:gd name="T72" fmla="*/ 125 w 207"/>
                <a:gd name="T73" fmla="*/ 13 h 208"/>
                <a:gd name="T74" fmla="*/ 135 w 207"/>
                <a:gd name="T75" fmla="*/ 55 h 208"/>
                <a:gd name="T76" fmla="*/ 177 w 207"/>
                <a:gd name="T77" fmla="*/ 66 h 208"/>
                <a:gd name="T78" fmla="*/ 203 w 207"/>
                <a:gd name="T79" fmla="*/ 76 h 208"/>
                <a:gd name="T80" fmla="*/ 207 w 207"/>
                <a:gd name="T81" fmla="*/ 92 h 208"/>
                <a:gd name="T82" fmla="*/ 204 w 207"/>
                <a:gd name="T83" fmla="*/ 104 h 208"/>
                <a:gd name="T84" fmla="*/ 204 w 207"/>
                <a:gd name="T85" fmla="*/ 124 h 208"/>
                <a:gd name="T86" fmla="*/ 196 w 207"/>
                <a:gd name="T87" fmla="*/ 141 h 208"/>
                <a:gd name="T88" fmla="*/ 196 w 207"/>
                <a:gd name="T89" fmla="*/ 160 h 208"/>
                <a:gd name="T90" fmla="*/ 184 w 207"/>
                <a:gd name="T91" fmla="*/ 176 h 208"/>
                <a:gd name="T92" fmla="*/ 183 w 207"/>
                <a:gd name="T93" fmla="*/ 193 h 208"/>
                <a:gd name="T94" fmla="*/ 124 w 207"/>
                <a:gd name="T95" fmla="*/ 208 h 208"/>
                <a:gd name="T96" fmla="*/ 72 w 207"/>
                <a:gd name="T97" fmla="*/ 199 h 208"/>
                <a:gd name="T98" fmla="*/ 56 w 207"/>
                <a:gd name="T99" fmla="*/ 196 h 208"/>
                <a:gd name="T100" fmla="*/ 44 w 207"/>
                <a:gd name="T101" fmla="*/ 206 h 208"/>
                <a:gd name="T102" fmla="*/ 8 w 207"/>
                <a:gd name="T103" fmla="*/ 203 h 208"/>
                <a:gd name="T104" fmla="*/ 0 w 207"/>
                <a:gd name="T105" fmla="*/ 83 h 208"/>
                <a:gd name="T106" fmla="*/ 13 w 207"/>
                <a:gd name="T107" fmla="*/ 65 h 208"/>
                <a:gd name="T108" fmla="*/ 49 w 207"/>
                <a:gd name="T109" fmla="*/ 66 h 208"/>
                <a:gd name="T110" fmla="*/ 54 w 207"/>
                <a:gd name="T111" fmla="*/ 68 h 208"/>
                <a:gd name="T112" fmla="*/ 79 w 207"/>
                <a:gd name="T113" fmla="*/ 43 h 208"/>
                <a:gd name="T114" fmla="*/ 88 w 207"/>
                <a:gd name="T115" fmla="*/ 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 h="208">
                  <a:moveTo>
                    <a:pt x="20" y="78"/>
                  </a:moveTo>
                  <a:lnTo>
                    <a:pt x="15" y="78"/>
                  </a:lnTo>
                  <a:lnTo>
                    <a:pt x="14" y="81"/>
                  </a:lnTo>
                  <a:lnTo>
                    <a:pt x="13" y="83"/>
                  </a:lnTo>
                  <a:lnTo>
                    <a:pt x="13" y="187"/>
                  </a:lnTo>
                  <a:lnTo>
                    <a:pt x="14" y="190"/>
                  </a:lnTo>
                  <a:lnTo>
                    <a:pt x="15" y="193"/>
                  </a:lnTo>
                  <a:lnTo>
                    <a:pt x="20" y="195"/>
                  </a:lnTo>
                  <a:lnTo>
                    <a:pt x="39" y="195"/>
                  </a:lnTo>
                  <a:lnTo>
                    <a:pt x="41" y="193"/>
                  </a:lnTo>
                  <a:lnTo>
                    <a:pt x="44" y="190"/>
                  </a:lnTo>
                  <a:lnTo>
                    <a:pt x="46" y="187"/>
                  </a:lnTo>
                  <a:lnTo>
                    <a:pt x="46" y="83"/>
                  </a:lnTo>
                  <a:lnTo>
                    <a:pt x="44" y="81"/>
                  </a:lnTo>
                  <a:lnTo>
                    <a:pt x="41" y="78"/>
                  </a:lnTo>
                  <a:lnTo>
                    <a:pt x="39" y="78"/>
                  </a:lnTo>
                  <a:lnTo>
                    <a:pt x="20" y="78"/>
                  </a:lnTo>
                  <a:close/>
                  <a:moveTo>
                    <a:pt x="103" y="13"/>
                  </a:moveTo>
                  <a:lnTo>
                    <a:pt x="101" y="13"/>
                  </a:lnTo>
                  <a:lnTo>
                    <a:pt x="99" y="14"/>
                  </a:lnTo>
                  <a:lnTo>
                    <a:pt x="98" y="17"/>
                  </a:lnTo>
                  <a:lnTo>
                    <a:pt x="98" y="19"/>
                  </a:lnTo>
                  <a:lnTo>
                    <a:pt x="96" y="33"/>
                  </a:lnTo>
                  <a:lnTo>
                    <a:pt x="92" y="46"/>
                  </a:lnTo>
                  <a:lnTo>
                    <a:pt x="85" y="59"/>
                  </a:lnTo>
                  <a:lnTo>
                    <a:pt x="73" y="70"/>
                  </a:lnTo>
                  <a:lnTo>
                    <a:pt x="59" y="81"/>
                  </a:lnTo>
                  <a:lnTo>
                    <a:pt x="57" y="81"/>
                  </a:lnTo>
                  <a:lnTo>
                    <a:pt x="54" y="82"/>
                  </a:lnTo>
                  <a:lnTo>
                    <a:pt x="53" y="85"/>
                  </a:lnTo>
                  <a:lnTo>
                    <a:pt x="52" y="88"/>
                  </a:lnTo>
                  <a:lnTo>
                    <a:pt x="52" y="177"/>
                  </a:lnTo>
                  <a:lnTo>
                    <a:pt x="53" y="179"/>
                  </a:lnTo>
                  <a:lnTo>
                    <a:pt x="54" y="182"/>
                  </a:lnTo>
                  <a:lnTo>
                    <a:pt x="56" y="182"/>
                  </a:lnTo>
                  <a:lnTo>
                    <a:pt x="57" y="183"/>
                  </a:lnTo>
                  <a:lnTo>
                    <a:pt x="57" y="183"/>
                  </a:lnTo>
                  <a:lnTo>
                    <a:pt x="59" y="183"/>
                  </a:lnTo>
                  <a:lnTo>
                    <a:pt x="60" y="183"/>
                  </a:lnTo>
                  <a:lnTo>
                    <a:pt x="66" y="184"/>
                  </a:lnTo>
                  <a:lnTo>
                    <a:pt x="75" y="187"/>
                  </a:lnTo>
                  <a:lnTo>
                    <a:pt x="88" y="190"/>
                  </a:lnTo>
                  <a:lnTo>
                    <a:pt x="90" y="190"/>
                  </a:lnTo>
                  <a:lnTo>
                    <a:pt x="99" y="192"/>
                  </a:lnTo>
                  <a:lnTo>
                    <a:pt x="111" y="193"/>
                  </a:lnTo>
                  <a:lnTo>
                    <a:pt x="124" y="195"/>
                  </a:lnTo>
                  <a:lnTo>
                    <a:pt x="158" y="195"/>
                  </a:lnTo>
                  <a:lnTo>
                    <a:pt x="163" y="193"/>
                  </a:lnTo>
                  <a:lnTo>
                    <a:pt x="167" y="193"/>
                  </a:lnTo>
                  <a:lnTo>
                    <a:pt x="168" y="190"/>
                  </a:lnTo>
                  <a:lnTo>
                    <a:pt x="171" y="189"/>
                  </a:lnTo>
                  <a:lnTo>
                    <a:pt x="171" y="187"/>
                  </a:lnTo>
                  <a:lnTo>
                    <a:pt x="171" y="186"/>
                  </a:lnTo>
                  <a:lnTo>
                    <a:pt x="173" y="183"/>
                  </a:lnTo>
                  <a:lnTo>
                    <a:pt x="173" y="182"/>
                  </a:lnTo>
                  <a:lnTo>
                    <a:pt x="173" y="180"/>
                  </a:lnTo>
                  <a:lnTo>
                    <a:pt x="171" y="179"/>
                  </a:lnTo>
                  <a:lnTo>
                    <a:pt x="171" y="176"/>
                  </a:lnTo>
                  <a:lnTo>
                    <a:pt x="168" y="174"/>
                  </a:lnTo>
                  <a:lnTo>
                    <a:pt x="165" y="174"/>
                  </a:lnTo>
                  <a:lnTo>
                    <a:pt x="155" y="174"/>
                  </a:lnTo>
                  <a:lnTo>
                    <a:pt x="152" y="173"/>
                  </a:lnTo>
                  <a:lnTo>
                    <a:pt x="152" y="172"/>
                  </a:lnTo>
                  <a:lnTo>
                    <a:pt x="152" y="169"/>
                  </a:lnTo>
                  <a:lnTo>
                    <a:pt x="155" y="169"/>
                  </a:lnTo>
                  <a:lnTo>
                    <a:pt x="165" y="169"/>
                  </a:lnTo>
                  <a:lnTo>
                    <a:pt x="171" y="167"/>
                  </a:lnTo>
                  <a:lnTo>
                    <a:pt x="176" y="167"/>
                  </a:lnTo>
                  <a:lnTo>
                    <a:pt x="178" y="166"/>
                  </a:lnTo>
                  <a:lnTo>
                    <a:pt x="180" y="163"/>
                  </a:lnTo>
                  <a:lnTo>
                    <a:pt x="181" y="161"/>
                  </a:lnTo>
                  <a:lnTo>
                    <a:pt x="183" y="159"/>
                  </a:lnTo>
                  <a:lnTo>
                    <a:pt x="183" y="156"/>
                  </a:lnTo>
                  <a:lnTo>
                    <a:pt x="184" y="153"/>
                  </a:lnTo>
                  <a:lnTo>
                    <a:pt x="184" y="150"/>
                  </a:lnTo>
                  <a:lnTo>
                    <a:pt x="184" y="148"/>
                  </a:lnTo>
                  <a:lnTo>
                    <a:pt x="183" y="146"/>
                  </a:lnTo>
                  <a:lnTo>
                    <a:pt x="181" y="144"/>
                  </a:lnTo>
                  <a:lnTo>
                    <a:pt x="178" y="143"/>
                  </a:lnTo>
                  <a:lnTo>
                    <a:pt x="174" y="143"/>
                  </a:lnTo>
                  <a:lnTo>
                    <a:pt x="171" y="143"/>
                  </a:lnTo>
                  <a:lnTo>
                    <a:pt x="168" y="143"/>
                  </a:lnTo>
                  <a:lnTo>
                    <a:pt x="165" y="143"/>
                  </a:lnTo>
                  <a:lnTo>
                    <a:pt x="163" y="143"/>
                  </a:lnTo>
                  <a:lnTo>
                    <a:pt x="163" y="143"/>
                  </a:lnTo>
                  <a:lnTo>
                    <a:pt x="160" y="141"/>
                  </a:lnTo>
                  <a:lnTo>
                    <a:pt x="158" y="138"/>
                  </a:lnTo>
                  <a:lnTo>
                    <a:pt x="160" y="137"/>
                  </a:lnTo>
                  <a:lnTo>
                    <a:pt x="163" y="135"/>
                  </a:lnTo>
                  <a:lnTo>
                    <a:pt x="163" y="135"/>
                  </a:lnTo>
                  <a:lnTo>
                    <a:pt x="165" y="135"/>
                  </a:lnTo>
                  <a:lnTo>
                    <a:pt x="170" y="135"/>
                  </a:lnTo>
                  <a:lnTo>
                    <a:pt x="177" y="135"/>
                  </a:lnTo>
                  <a:lnTo>
                    <a:pt x="181" y="135"/>
                  </a:lnTo>
                  <a:lnTo>
                    <a:pt x="184" y="134"/>
                  </a:lnTo>
                  <a:lnTo>
                    <a:pt x="187" y="131"/>
                  </a:lnTo>
                  <a:lnTo>
                    <a:pt x="189" y="130"/>
                  </a:lnTo>
                  <a:lnTo>
                    <a:pt x="190" y="127"/>
                  </a:lnTo>
                  <a:lnTo>
                    <a:pt x="191" y="124"/>
                  </a:lnTo>
                  <a:lnTo>
                    <a:pt x="191" y="121"/>
                  </a:lnTo>
                  <a:lnTo>
                    <a:pt x="191" y="120"/>
                  </a:lnTo>
                  <a:lnTo>
                    <a:pt x="191" y="117"/>
                  </a:lnTo>
                  <a:lnTo>
                    <a:pt x="190" y="114"/>
                  </a:lnTo>
                  <a:lnTo>
                    <a:pt x="189" y="112"/>
                  </a:lnTo>
                  <a:lnTo>
                    <a:pt x="186" y="111"/>
                  </a:lnTo>
                  <a:lnTo>
                    <a:pt x="181" y="109"/>
                  </a:lnTo>
                  <a:lnTo>
                    <a:pt x="176" y="109"/>
                  </a:lnTo>
                  <a:lnTo>
                    <a:pt x="171" y="109"/>
                  </a:lnTo>
                  <a:lnTo>
                    <a:pt x="170" y="109"/>
                  </a:lnTo>
                  <a:lnTo>
                    <a:pt x="168" y="109"/>
                  </a:lnTo>
                  <a:lnTo>
                    <a:pt x="167" y="108"/>
                  </a:lnTo>
                  <a:lnTo>
                    <a:pt x="165" y="107"/>
                  </a:lnTo>
                  <a:lnTo>
                    <a:pt x="167" y="104"/>
                  </a:lnTo>
                  <a:lnTo>
                    <a:pt x="168" y="104"/>
                  </a:lnTo>
                  <a:lnTo>
                    <a:pt x="171" y="104"/>
                  </a:lnTo>
                  <a:lnTo>
                    <a:pt x="176" y="104"/>
                  </a:lnTo>
                  <a:lnTo>
                    <a:pt x="181" y="104"/>
                  </a:lnTo>
                  <a:lnTo>
                    <a:pt x="186" y="102"/>
                  </a:lnTo>
                  <a:lnTo>
                    <a:pt x="190" y="101"/>
                  </a:lnTo>
                  <a:lnTo>
                    <a:pt x="191" y="99"/>
                  </a:lnTo>
                  <a:lnTo>
                    <a:pt x="193" y="98"/>
                  </a:lnTo>
                  <a:lnTo>
                    <a:pt x="194" y="95"/>
                  </a:lnTo>
                  <a:lnTo>
                    <a:pt x="194" y="94"/>
                  </a:lnTo>
                  <a:lnTo>
                    <a:pt x="194" y="92"/>
                  </a:lnTo>
                  <a:lnTo>
                    <a:pt x="194" y="91"/>
                  </a:lnTo>
                  <a:lnTo>
                    <a:pt x="194" y="89"/>
                  </a:lnTo>
                  <a:lnTo>
                    <a:pt x="194" y="88"/>
                  </a:lnTo>
                  <a:lnTo>
                    <a:pt x="194" y="86"/>
                  </a:lnTo>
                  <a:lnTo>
                    <a:pt x="193" y="83"/>
                  </a:lnTo>
                  <a:lnTo>
                    <a:pt x="190" y="81"/>
                  </a:lnTo>
                  <a:lnTo>
                    <a:pt x="187" y="79"/>
                  </a:lnTo>
                  <a:lnTo>
                    <a:pt x="184" y="79"/>
                  </a:lnTo>
                  <a:lnTo>
                    <a:pt x="180" y="78"/>
                  </a:lnTo>
                  <a:lnTo>
                    <a:pt x="174" y="78"/>
                  </a:lnTo>
                  <a:lnTo>
                    <a:pt x="163" y="78"/>
                  </a:lnTo>
                  <a:lnTo>
                    <a:pt x="144" y="78"/>
                  </a:lnTo>
                  <a:lnTo>
                    <a:pt x="116" y="78"/>
                  </a:lnTo>
                  <a:lnTo>
                    <a:pt x="119" y="68"/>
                  </a:lnTo>
                  <a:lnTo>
                    <a:pt x="122" y="60"/>
                  </a:lnTo>
                  <a:lnTo>
                    <a:pt x="122" y="53"/>
                  </a:lnTo>
                  <a:lnTo>
                    <a:pt x="122" y="43"/>
                  </a:lnTo>
                  <a:lnTo>
                    <a:pt x="121" y="32"/>
                  </a:lnTo>
                  <a:lnTo>
                    <a:pt x="115" y="21"/>
                  </a:lnTo>
                  <a:lnTo>
                    <a:pt x="109" y="14"/>
                  </a:lnTo>
                  <a:lnTo>
                    <a:pt x="103" y="13"/>
                  </a:lnTo>
                  <a:close/>
                  <a:moveTo>
                    <a:pt x="103" y="0"/>
                  </a:moveTo>
                  <a:lnTo>
                    <a:pt x="115" y="3"/>
                  </a:lnTo>
                  <a:lnTo>
                    <a:pt x="125" y="13"/>
                  </a:lnTo>
                  <a:lnTo>
                    <a:pt x="132" y="26"/>
                  </a:lnTo>
                  <a:lnTo>
                    <a:pt x="135" y="43"/>
                  </a:lnTo>
                  <a:lnTo>
                    <a:pt x="135" y="50"/>
                  </a:lnTo>
                  <a:lnTo>
                    <a:pt x="135" y="55"/>
                  </a:lnTo>
                  <a:lnTo>
                    <a:pt x="135" y="60"/>
                  </a:lnTo>
                  <a:lnTo>
                    <a:pt x="134" y="65"/>
                  </a:lnTo>
                  <a:lnTo>
                    <a:pt x="158" y="65"/>
                  </a:lnTo>
                  <a:lnTo>
                    <a:pt x="177" y="66"/>
                  </a:lnTo>
                  <a:lnTo>
                    <a:pt x="189" y="68"/>
                  </a:lnTo>
                  <a:lnTo>
                    <a:pt x="194" y="69"/>
                  </a:lnTo>
                  <a:lnTo>
                    <a:pt x="200" y="73"/>
                  </a:lnTo>
                  <a:lnTo>
                    <a:pt x="203" y="76"/>
                  </a:lnTo>
                  <a:lnTo>
                    <a:pt x="206" y="81"/>
                  </a:lnTo>
                  <a:lnTo>
                    <a:pt x="207" y="85"/>
                  </a:lnTo>
                  <a:lnTo>
                    <a:pt x="207" y="89"/>
                  </a:lnTo>
                  <a:lnTo>
                    <a:pt x="207" y="92"/>
                  </a:lnTo>
                  <a:lnTo>
                    <a:pt x="207" y="92"/>
                  </a:lnTo>
                  <a:lnTo>
                    <a:pt x="207" y="94"/>
                  </a:lnTo>
                  <a:lnTo>
                    <a:pt x="206" y="99"/>
                  </a:lnTo>
                  <a:lnTo>
                    <a:pt x="204" y="104"/>
                  </a:lnTo>
                  <a:lnTo>
                    <a:pt x="202" y="108"/>
                  </a:lnTo>
                  <a:lnTo>
                    <a:pt x="203" y="114"/>
                  </a:lnTo>
                  <a:lnTo>
                    <a:pt x="204" y="118"/>
                  </a:lnTo>
                  <a:lnTo>
                    <a:pt x="204" y="124"/>
                  </a:lnTo>
                  <a:lnTo>
                    <a:pt x="203" y="130"/>
                  </a:lnTo>
                  <a:lnTo>
                    <a:pt x="202" y="134"/>
                  </a:lnTo>
                  <a:lnTo>
                    <a:pt x="199" y="138"/>
                  </a:lnTo>
                  <a:lnTo>
                    <a:pt x="196" y="141"/>
                  </a:lnTo>
                  <a:lnTo>
                    <a:pt x="197" y="146"/>
                  </a:lnTo>
                  <a:lnTo>
                    <a:pt x="197" y="148"/>
                  </a:lnTo>
                  <a:lnTo>
                    <a:pt x="197" y="154"/>
                  </a:lnTo>
                  <a:lnTo>
                    <a:pt x="196" y="160"/>
                  </a:lnTo>
                  <a:lnTo>
                    <a:pt x="194" y="163"/>
                  </a:lnTo>
                  <a:lnTo>
                    <a:pt x="193" y="167"/>
                  </a:lnTo>
                  <a:lnTo>
                    <a:pt x="190" y="172"/>
                  </a:lnTo>
                  <a:lnTo>
                    <a:pt x="184" y="176"/>
                  </a:lnTo>
                  <a:lnTo>
                    <a:pt x="186" y="182"/>
                  </a:lnTo>
                  <a:lnTo>
                    <a:pt x="184" y="187"/>
                  </a:lnTo>
                  <a:lnTo>
                    <a:pt x="183" y="190"/>
                  </a:lnTo>
                  <a:lnTo>
                    <a:pt x="183" y="193"/>
                  </a:lnTo>
                  <a:lnTo>
                    <a:pt x="181" y="195"/>
                  </a:lnTo>
                  <a:lnTo>
                    <a:pt x="173" y="203"/>
                  </a:lnTo>
                  <a:lnTo>
                    <a:pt x="158" y="208"/>
                  </a:lnTo>
                  <a:lnTo>
                    <a:pt x="124" y="208"/>
                  </a:lnTo>
                  <a:lnTo>
                    <a:pt x="106" y="206"/>
                  </a:lnTo>
                  <a:lnTo>
                    <a:pt x="92" y="203"/>
                  </a:lnTo>
                  <a:lnTo>
                    <a:pt x="85" y="202"/>
                  </a:lnTo>
                  <a:lnTo>
                    <a:pt x="72" y="199"/>
                  </a:lnTo>
                  <a:lnTo>
                    <a:pt x="63" y="197"/>
                  </a:lnTo>
                  <a:lnTo>
                    <a:pt x="59" y="196"/>
                  </a:lnTo>
                  <a:lnTo>
                    <a:pt x="57" y="196"/>
                  </a:lnTo>
                  <a:lnTo>
                    <a:pt x="56" y="196"/>
                  </a:lnTo>
                  <a:lnTo>
                    <a:pt x="56" y="196"/>
                  </a:lnTo>
                  <a:lnTo>
                    <a:pt x="53" y="200"/>
                  </a:lnTo>
                  <a:lnTo>
                    <a:pt x="49" y="203"/>
                  </a:lnTo>
                  <a:lnTo>
                    <a:pt x="44" y="206"/>
                  </a:lnTo>
                  <a:lnTo>
                    <a:pt x="39" y="208"/>
                  </a:lnTo>
                  <a:lnTo>
                    <a:pt x="20" y="208"/>
                  </a:lnTo>
                  <a:lnTo>
                    <a:pt x="13" y="206"/>
                  </a:lnTo>
                  <a:lnTo>
                    <a:pt x="8" y="203"/>
                  </a:lnTo>
                  <a:lnTo>
                    <a:pt x="4" y="199"/>
                  </a:lnTo>
                  <a:lnTo>
                    <a:pt x="1" y="193"/>
                  </a:lnTo>
                  <a:lnTo>
                    <a:pt x="0" y="187"/>
                  </a:lnTo>
                  <a:lnTo>
                    <a:pt x="0" y="83"/>
                  </a:lnTo>
                  <a:lnTo>
                    <a:pt x="1" y="78"/>
                  </a:lnTo>
                  <a:lnTo>
                    <a:pt x="4" y="72"/>
                  </a:lnTo>
                  <a:lnTo>
                    <a:pt x="8" y="68"/>
                  </a:lnTo>
                  <a:lnTo>
                    <a:pt x="13" y="65"/>
                  </a:lnTo>
                  <a:lnTo>
                    <a:pt x="20" y="65"/>
                  </a:lnTo>
                  <a:lnTo>
                    <a:pt x="39" y="65"/>
                  </a:lnTo>
                  <a:lnTo>
                    <a:pt x="43" y="65"/>
                  </a:lnTo>
                  <a:lnTo>
                    <a:pt x="49" y="66"/>
                  </a:lnTo>
                  <a:lnTo>
                    <a:pt x="52" y="69"/>
                  </a:lnTo>
                  <a:lnTo>
                    <a:pt x="52" y="69"/>
                  </a:lnTo>
                  <a:lnTo>
                    <a:pt x="53" y="69"/>
                  </a:lnTo>
                  <a:lnTo>
                    <a:pt x="54" y="68"/>
                  </a:lnTo>
                  <a:lnTo>
                    <a:pt x="57" y="66"/>
                  </a:lnTo>
                  <a:lnTo>
                    <a:pt x="59" y="66"/>
                  </a:lnTo>
                  <a:lnTo>
                    <a:pt x="72" y="56"/>
                  </a:lnTo>
                  <a:lnTo>
                    <a:pt x="79" y="43"/>
                  </a:lnTo>
                  <a:lnTo>
                    <a:pt x="83" y="30"/>
                  </a:lnTo>
                  <a:lnTo>
                    <a:pt x="85" y="19"/>
                  </a:lnTo>
                  <a:lnTo>
                    <a:pt x="85" y="13"/>
                  </a:lnTo>
                  <a:lnTo>
                    <a:pt x="88" y="7"/>
                  </a:lnTo>
                  <a:lnTo>
                    <a:pt x="92" y="3"/>
                  </a:lnTo>
                  <a:lnTo>
                    <a:pt x="98" y="0"/>
                  </a:lnTo>
                  <a:lnTo>
                    <a:pt x="103" y="0"/>
                  </a:lnTo>
                  <a:close/>
                </a:path>
              </a:pathLst>
            </a:custGeom>
            <a:solidFill>
              <a:schemeClr val="bg1"/>
            </a:solidFill>
            <a:ln w="0">
              <a:noFill/>
              <a:prstDash val="solid"/>
              <a:round/>
            </a:ln>
          </p:spPr>
          <p:txBody>
            <a:bodyPr anchor="ctr"/>
            <a:lstStyle/>
            <a:p>
              <a:pPr algn="ctr"/>
              <a:endParaRPr b="1"/>
            </a:p>
          </p:txBody>
        </p:sp>
      </p:grpSp>
      <p:sp>
        <p:nvSpPr>
          <p:cNvPr id="36" name="Arrow: Chevron 34"/>
          <p:cNvSpPr/>
          <p:nvPr/>
        </p:nvSpPr>
        <p:spPr>
          <a:xfrm>
            <a:off x="2362702" y="2652061"/>
            <a:ext cx="337723" cy="3538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p>
        </p:txBody>
      </p:sp>
      <p:sp>
        <p:nvSpPr>
          <p:cNvPr id="37" name="Arrow: Chevron 35"/>
          <p:cNvSpPr/>
          <p:nvPr/>
        </p:nvSpPr>
        <p:spPr>
          <a:xfrm>
            <a:off x="4501258" y="2652061"/>
            <a:ext cx="337723" cy="3538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p>
        </p:txBody>
      </p:sp>
      <p:sp>
        <p:nvSpPr>
          <p:cNvPr id="38" name="Arrow: Chevron 36"/>
          <p:cNvSpPr/>
          <p:nvPr/>
        </p:nvSpPr>
        <p:spPr>
          <a:xfrm>
            <a:off x="6942837" y="2603337"/>
            <a:ext cx="337723" cy="3538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p>
        </p:txBody>
      </p:sp>
      <p:grpSp>
        <p:nvGrpSpPr>
          <p:cNvPr id="3" name="组合 2"/>
          <p:cNvGrpSpPr/>
          <p:nvPr/>
        </p:nvGrpSpPr>
        <p:grpSpPr>
          <a:xfrm>
            <a:off x="7985211" y="2351448"/>
            <a:ext cx="803644" cy="842040"/>
            <a:chOff x="8085701" y="2351448"/>
            <a:chExt cx="842040" cy="842040"/>
          </a:xfrm>
        </p:grpSpPr>
        <p:sp>
          <p:nvSpPr>
            <p:cNvPr id="40" name="Oval 1"/>
            <p:cNvSpPr/>
            <p:nvPr/>
          </p:nvSpPr>
          <p:spPr>
            <a:xfrm>
              <a:off x="8085701" y="2351448"/>
              <a:ext cx="842040" cy="8420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dirty="0"/>
            </a:p>
          </p:txBody>
        </p:sp>
        <p:sp>
          <p:nvSpPr>
            <p:cNvPr id="41" name="Freeform: Shape 37"/>
            <p:cNvSpPr/>
            <p:nvPr/>
          </p:nvSpPr>
          <p:spPr bwMode="auto">
            <a:xfrm>
              <a:off x="8301375" y="2583601"/>
              <a:ext cx="410691" cy="414799"/>
            </a:xfrm>
            <a:custGeom>
              <a:avLst/>
              <a:gdLst>
                <a:gd name="T0" fmla="*/ 115 w 200"/>
                <a:gd name="T1" fmla="*/ 188 h 202"/>
                <a:gd name="T2" fmla="*/ 147 w 200"/>
                <a:gd name="T3" fmla="*/ 162 h 202"/>
                <a:gd name="T4" fmla="*/ 53 w 200"/>
                <a:gd name="T5" fmla="*/ 162 h 202"/>
                <a:gd name="T6" fmla="*/ 86 w 200"/>
                <a:gd name="T7" fmla="*/ 188 h 202"/>
                <a:gd name="T8" fmla="*/ 103 w 200"/>
                <a:gd name="T9" fmla="*/ 150 h 202"/>
                <a:gd name="T10" fmla="*/ 118 w 200"/>
                <a:gd name="T11" fmla="*/ 173 h 202"/>
                <a:gd name="T12" fmla="*/ 96 w 200"/>
                <a:gd name="T13" fmla="*/ 150 h 202"/>
                <a:gd name="T14" fmla="*/ 96 w 200"/>
                <a:gd name="T15" fmla="*/ 189 h 202"/>
                <a:gd name="T16" fmla="*/ 148 w 200"/>
                <a:gd name="T17" fmla="*/ 104 h 202"/>
                <a:gd name="T18" fmla="*/ 151 w 200"/>
                <a:gd name="T19" fmla="*/ 156 h 202"/>
                <a:gd name="T20" fmla="*/ 184 w 200"/>
                <a:gd name="T21" fmla="*/ 127 h 202"/>
                <a:gd name="T22" fmla="*/ 103 w 200"/>
                <a:gd name="T23" fmla="*/ 104 h 202"/>
                <a:gd name="T24" fmla="*/ 140 w 200"/>
                <a:gd name="T25" fmla="*/ 127 h 202"/>
                <a:gd name="T26" fmla="*/ 57 w 200"/>
                <a:gd name="T27" fmla="*/ 104 h 202"/>
                <a:gd name="T28" fmla="*/ 96 w 200"/>
                <a:gd name="T29" fmla="*/ 143 h 202"/>
                <a:gd name="T30" fmla="*/ 13 w 200"/>
                <a:gd name="T31" fmla="*/ 104 h 202"/>
                <a:gd name="T32" fmla="*/ 39 w 200"/>
                <a:gd name="T33" fmla="*/ 163 h 202"/>
                <a:gd name="T34" fmla="*/ 54 w 200"/>
                <a:gd name="T35" fmla="*/ 128 h 202"/>
                <a:gd name="T36" fmla="*/ 135 w 200"/>
                <a:gd name="T37" fmla="*/ 59 h 202"/>
                <a:gd name="T38" fmla="*/ 103 w 200"/>
                <a:gd name="T39" fmla="*/ 98 h 202"/>
                <a:gd name="T40" fmla="*/ 135 w 200"/>
                <a:gd name="T41" fmla="*/ 59 h 202"/>
                <a:gd name="T42" fmla="*/ 57 w 200"/>
                <a:gd name="T43" fmla="*/ 98 h 202"/>
                <a:gd name="T44" fmla="*/ 80 w 200"/>
                <a:gd name="T45" fmla="*/ 63 h 202"/>
                <a:gd name="T46" fmla="*/ 141 w 200"/>
                <a:gd name="T47" fmla="*/ 58 h 202"/>
                <a:gd name="T48" fmla="*/ 187 w 200"/>
                <a:gd name="T49" fmla="*/ 98 h 202"/>
                <a:gd name="T50" fmla="*/ 165 w 200"/>
                <a:gd name="T51" fmla="*/ 43 h 202"/>
                <a:gd name="T52" fmla="*/ 15 w 200"/>
                <a:gd name="T53" fmla="*/ 78 h 202"/>
                <a:gd name="T54" fmla="*/ 53 w 200"/>
                <a:gd name="T55" fmla="*/ 76 h 202"/>
                <a:gd name="T56" fmla="*/ 115 w 200"/>
                <a:gd name="T57" fmla="*/ 14 h 202"/>
                <a:gd name="T58" fmla="*/ 150 w 200"/>
                <a:gd name="T59" fmla="*/ 45 h 202"/>
                <a:gd name="T60" fmla="*/ 115 w 200"/>
                <a:gd name="T61" fmla="*/ 14 h 202"/>
                <a:gd name="T62" fmla="*/ 39 w 200"/>
                <a:gd name="T63" fmla="*/ 39 h 202"/>
                <a:gd name="T64" fmla="*/ 72 w 200"/>
                <a:gd name="T65" fmla="*/ 32 h 202"/>
                <a:gd name="T66" fmla="*/ 103 w 200"/>
                <a:gd name="T67" fmla="*/ 59 h 202"/>
                <a:gd name="T68" fmla="*/ 103 w 200"/>
                <a:gd name="T69" fmla="*/ 13 h 202"/>
                <a:gd name="T70" fmla="*/ 96 w 200"/>
                <a:gd name="T71" fmla="*/ 13 h 202"/>
                <a:gd name="T72" fmla="*/ 96 w 200"/>
                <a:gd name="T73" fmla="*/ 59 h 202"/>
                <a:gd name="T74" fmla="*/ 127 w 200"/>
                <a:gd name="T75" fmla="*/ 4 h 202"/>
                <a:gd name="T76" fmla="*/ 187 w 200"/>
                <a:gd name="T77" fmla="*/ 50 h 202"/>
                <a:gd name="T78" fmla="*/ 197 w 200"/>
                <a:gd name="T79" fmla="*/ 128 h 202"/>
                <a:gd name="T80" fmla="*/ 151 w 200"/>
                <a:gd name="T81" fmla="*/ 188 h 202"/>
                <a:gd name="T82" fmla="*/ 73 w 200"/>
                <a:gd name="T83" fmla="*/ 198 h 202"/>
                <a:gd name="T84" fmla="*/ 13 w 200"/>
                <a:gd name="T85" fmla="*/ 151 h 202"/>
                <a:gd name="T86" fmla="*/ 3 w 200"/>
                <a:gd name="T87" fmla="*/ 75 h 202"/>
                <a:gd name="T88" fmla="*/ 49 w 200"/>
                <a:gd name="T89" fmla="*/ 1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202">
                  <a:moveTo>
                    <a:pt x="137" y="157"/>
                  </a:moveTo>
                  <a:lnTo>
                    <a:pt x="127" y="173"/>
                  </a:lnTo>
                  <a:lnTo>
                    <a:pt x="115" y="188"/>
                  </a:lnTo>
                  <a:lnTo>
                    <a:pt x="137" y="180"/>
                  </a:lnTo>
                  <a:lnTo>
                    <a:pt x="157" y="167"/>
                  </a:lnTo>
                  <a:lnTo>
                    <a:pt x="147" y="162"/>
                  </a:lnTo>
                  <a:lnTo>
                    <a:pt x="137" y="157"/>
                  </a:lnTo>
                  <a:close/>
                  <a:moveTo>
                    <a:pt x="65" y="157"/>
                  </a:moveTo>
                  <a:lnTo>
                    <a:pt x="53" y="162"/>
                  </a:lnTo>
                  <a:lnTo>
                    <a:pt x="43" y="167"/>
                  </a:lnTo>
                  <a:lnTo>
                    <a:pt x="63" y="180"/>
                  </a:lnTo>
                  <a:lnTo>
                    <a:pt x="86" y="188"/>
                  </a:lnTo>
                  <a:lnTo>
                    <a:pt x="73" y="173"/>
                  </a:lnTo>
                  <a:lnTo>
                    <a:pt x="65" y="157"/>
                  </a:lnTo>
                  <a:close/>
                  <a:moveTo>
                    <a:pt x="103" y="150"/>
                  </a:moveTo>
                  <a:lnTo>
                    <a:pt x="103" y="189"/>
                  </a:lnTo>
                  <a:lnTo>
                    <a:pt x="103" y="189"/>
                  </a:lnTo>
                  <a:lnTo>
                    <a:pt x="118" y="173"/>
                  </a:lnTo>
                  <a:lnTo>
                    <a:pt x="129" y="154"/>
                  </a:lnTo>
                  <a:lnTo>
                    <a:pt x="103" y="150"/>
                  </a:lnTo>
                  <a:close/>
                  <a:moveTo>
                    <a:pt x="96" y="150"/>
                  </a:moveTo>
                  <a:lnTo>
                    <a:pt x="70" y="154"/>
                  </a:lnTo>
                  <a:lnTo>
                    <a:pt x="82" y="173"/>
                  </a:lnTo>
                  <a:lnTo>
                    <a:pt x="96" y="189"/>
                  </a:lnTo>
                  <a:lnTo>
                    <a:pt x="96" y="189"/>
                  </a:lnTo>
                  <a:lnTo>
                    <a:pt x="96" y="150"/>
                  </a:lnTo>
                  <a:close/>
                  <a:moveTo>
                    <a:pt x="148" y="104"/>
                  </a:moveTo>
                  <a:lnTo>
                    <a:pt x="145" y="128"/>
                  </a:lnTo>
                  <a:lnTo>
                    <a:pt x="138" y="150"/>
                  </a:lnTo>
                  <a:lnTo>
                    <a:pt x="151" y="156"/>
                  </a:lnTo>
                  <a:lnTo>
                    <a:pt x="161" y="163"/>
                  </a:lnTo>
                  <a:lnTo>
                    <a:pt x="176" y="146"/>
                  </a:lnTo>
                  <a:lnTo>
                    <a:pt x="184" y="127"/>
                  </a:lnTo>
                  <a:lnTo>
                    <a:pt x="187" y="104"/>
                  </a:lnTo>
                  <a:lnTo>
                    <a:pt x="148" y="104"/>
                  </a:lnTo>
                  <a:close/>
                  <a:moveTo>
                    <a:pt x="103" y="104"/>
                  </a:moveTo>
                  <a:lnTo>
                    <a:pt x="103" y="143"/>
                  </a:lnTo>
                  <a:lnTo>
                    <a:pt x="132" y="149"/>
                  </a:lnTo>
                  <a:lnTo>
                    <a:pt x="140" y="127"/>
                  </a:lnTo>
                  <a:lnTo>
                    <a:pt x="142" y="104"/>
                  </a:lnTo>
                  <a:lnTo>
                    <a:pt x="103" y="104"/>
                  </a:lnTo>
                  <a:close/>
                  <a:moveTo>
                    <a:pt x="57" y="104"/>
                  </a:moveTo>
                  <a:lnTo>
                    <a:pt x="60" y="127"/>
                  </a:lnTo>
                  <a:lnTo>
                    <a:pt x="67" y="149"/>
                  </a:lnTo>
                  <a:lnTo>
                    <a:pt x="96" y="143"/>
                  </a:lnTo>
                  <a:lnTo>
                    <a:pt x="96" y="104"/>
                  </a:lnTo>
                  <a:lnTo>
                    <a:pt x="57" y="104"/>
                  </a:lnTo>
                  <a:close/>
                  <a:moveTo>
                    <a:pt x="13" y="104"/>
                  </a:moveTo>
                  <a:lnTo>
                    <a:pt x="17" y="127"/>
                  </a:lnTo>
                  <a:lnTo>
                    <a:pt x="26" y="146"/>
                  </a:lnTo>
                  <a:lnTo>
                    <a:pt x="39" y="163"/>
                  </a:lnTo>
                  <a:lnTo>
                    <a:pt x="49" y="156"/>
                  </a:lnTo>
                  <a:lnTo>
                    <a:pt x="62" y="150"/>
                  </a:lnTo>
                  <a:lnTo>
                    <a:pt x="54" y="128"/>
                  </a:lnTo>
                  <a:lnTo>
                    <a:pt x="52" y="104"/>
                  </a:lnTo>
                  <a:lnTo>
                    <a:pt x="13" y="104"/>
                  </a:lnTo>
                  <a:close/>
                  <a:moveTo>
                    <a:pt x="135" y="59"/>
                  </a:moveTo>
                  <a:lnTo>
                    <a:pt x="119" y="63"/>
                  </a:lnTo>
                  <a:lnTo>
                    <a:pt x="103" y="65"/>
                  </a:lnTo>
                  <a:lnTo>
                    <a:pt x="103" y="98"/>
                  </a:lnTo>
                  <a:lnTo>
                    <a:pt x="142" y="98"/>
                  </a:lnTo>
                  <a:lnTo>
                    <a:pt x="140" y="78"/>
                  </a:lnTo>
                  <a:lnTo>
                    <a:pt x="135" y="59"/>
                  </a:lnTo>
                  <a:close/>
                  <a:moveTo>
                    <a:pt x="65" y="59"/>
                  </a:moveTo>
                  <a:lnTo>
                    <a:pt x="60" y="78"/>
                  </a:lnTo>
                  <a:lnTo>
                    <a:pt x="57" y="98"/>
                  </a:lnTo>
                  <a:lnTo>
                    <a:pt x="96" y="98"/>
                  </a:lnTo>
                  <a:lnTo>
                    <a:pt x="96" y="65"/>
                  </a:lnTo>
                  <a:lnTo>
                    <a:pt x="80" y="63"/>
                  </a:lnTo>
                  <a:lnTo>
                    <a:pt x="65" y="59"/>
                  </a:lnTo>
                  <a:close/>
                  <a:moveTo>
                    <a:pt x="165" y="43"/>
                  </a:moveTo>
                  <a:lnTo>
                    <a:pt x="141" y="58"/>
                  </a:lnTo>
                  <a:lnTo>
                    <a:pt x="147" y="76"/>
                  </a:lnTo>
                  <a:lnTo>
                    <a:pt x="148" y="98"/>
                  </a:lnTo>
                  <a:lnTo>
                    <a:pt x="187" y="98"/>
                  </a:lnTo>
                  <a:lnTo>
                    <a:pt x="184" y="78"/>
                  </a:lnTo>
                  <a:lnTo>
                    <a:pt x="177" y="59"/>
                  </a:lnTo>
                  <a:lnTo>
                    <a:pt x="165" y="43"/>
                  </a:lnTo>
                  <a:close/>
                  <a:moveTo>
                    <a:pt x="34" y="43"/>
                  </a:moveTo>
                  <a:lnTo>
                    <a:pt x="23" y="59"/>
                  </a:lnTo>
                  <a:lnTo>
                    <a:pt x="15" y="78"/>
                  </a:lnTo>
                  <a:lnTo>
                    <a:pt x="13" y="98"/>
                  </a:lnTo>
                  <a:lnTo>
                    <a:pt x="52" y="98"/>
                  </a:lnTo>
                  <a:lnTo>
                    <a:pt x="53" y="76"/>
                  </a:lnTo>
                  <a:lnTo>
                    <a:pt x="59" y="58"/>
                  </a:lnTo>
                  <a:lnTo>
                    <a:pt x="34" y="43"/>
                  </a:lnTo>
                  <a:close/>
                  <a:moveTo>
                    <a:pt x="115" y="14"/>
                  </a:moveTo>
                  <a:lnTo>
                    <a:pt x="128" y="32"/>
                  </a:lnTo>
                  <a:lnTo>
                    <a:pt x="138" y="50"/>
                  </a:lnTo>
                  <a:lnTo>
                    <a:pt x="150" y="45"/>
                  </a:lnTo>
                  <a:lnTo>
                    <a:pt x="161" y="39"/>
                  </a:lnTo>
                  <a:lnTo>
                    <a:pt x="140" y="23"/>
                  </a:lnTo>
                  <a:lnTo>
                    <a:pt x="115" y="14"/>
                  </a:lnTo>
                  <a:close/>
                  <a:moveTo>
                    <a:pt x="86" y="14"/>
                  </a:moveTo>
                  <a:lnTo>
                    <a:pt x="60" y="23"/>
                  </a:lnTo>
                  <a:lnTo>
                    <a:pt x="39" y="39"/>
                  </a:lnTo>
                  <a:lnTo>
                    <a:pt x="50" y="45"/>
                  </a:lnTo>
                  <a:lnTo>
                    <a:pt x="62" y="50"/>
                  </a:lnTo>
                  <a:lnTo>
                    <a:pt x="72" y="32"/>
                  </a:lnTo>
                  <a:lnTo>
                    <a:pt x="86" y="14"/>
                  </a:lnTo>
                  <a:close/>
                  <a:moveTo>
                    <a:pt x="103" y="13"/>
                  </a:moveTo>
                  <a:lnTo>
                    <a:pt x="103" y="59"/>
                  </a:lnTo>
                  <a:lnTo>
                    <a:pt x="132" y="53"/>
                  </a:lnTo>
                  <a:lnTo>
                    <a:pt x="121" y="32"/>
                  </a:lnTo>
                  <a:lnTo>
                    <a:pt x="103" y="13"/>
                  </a:lnTo>
                  <a:lnTo>
                    <a:pt x="103" y="13"/>
                  </a:lnTo>
                  <a:close/>
                  <a:moveTo>
                    <a:pt x="96" y="13"/>
                  </a:moveTo>
                  <a:lnTo>
                    <a:pt x="96" y="13"/>
                  </a:lnTo>
                  <a:lnTo>
                    <a:pt x="80" y="32"/>
                  </a:lnTo>
                  <a:lnTo>
                    <a:pt x="67" y="53"/>
                  </a:lnTo>
                  <a:lnTo>
                    <a:pt x="96" y="59"/>
                  </a:lnTo>
                  <a:lnTo>
                    <a:pt x="96" y="13"/>
                  </a:lnTo>
                  <a:close/>
                  <a:moveTo>
                    <a:pt x="101" y="0"/>
                  </a:moveTo>
                  <a:lnTo>
                    <a:pt x="127" y="4"/>
                  </a:lnTo>
                  <a:lnTo>
                    <a:pt x="151" y="14"/>
                  </a:lnTo>
                  <a:lnTo>
                    <a:pt x="171" y="30"/>
                  </a:lnTo>
                  <a:lnTo>
                    <a:pt x="187" y="50"/>
                  </a:lnTo>
                  <a:lnTo>
                    <a:pt x="197" y="75"/>
                  </a:lnTo>
                  <a:lnTo>
                    <a:pt x="200" y="101"/>
                  </a:lnTo>
                  <a:lnTo>
                    <a:pt x="197" y="128"/>
                  </a:lnTo>
                  <a:lnTo>
                    <a:pt x="187" y="151"/>
                  </a:lnTo>
                  <a:lnTo>
                    <a:pt x="171" y="172"/>
                  </a:lnTo>
                  <a:lnTo>
                    <a:pt x="151" y="188"/>
                  </a:lnTo>
                  <a:lnTo>
                    <a:pt x="127" y="198"/>
                  </a:lnTo>
                  <a:lnTo>
                    <a:pt x="101" y="202"/>
                  </a:lnTo>
                  <a:lnTo>
                    <a:pt x="73" y="198"/>
                  </a:lnTo>
                  <a:lnTo>
                    <a:pt x="49" y="188"/>
                  </a:lnTo>
                  <a:lnTo>
                    <a:pt x="28" y="172"/>
                  </a:lnTo>
                  <a:lnTo>
                    <a:pt x="13" y="151"/>
                  </a:lnTo>
                  <a:lnTo>
                    <a:pt x="3" y="128"/>
                  </a:lnTo>
                  <a:lnTo>
                    <a:pt x="0" y="101"/>
                  </a:lnTo>
                  <a:lnTo>
                    <a:pt x="3" y="75"/>
                  </a:lnTo>
                  <a:lnTo>
                    <a:pt x="13" y="50"/>
                  </a:lnTo>
                  <a:lnTo>
                    <a:pt x="28" y="30"/>
                  </a:lnTo>
                  <a:lnTo>
                    <a:pt x="49" y="14"/>
                  </a:lnTo>
                  <a:lnTo>
                    <a:pt x="73" y="4"/>
                  </a:lnTo>
                  <a:lnTo>
                    <a:pt x="101" y="0"/>
                  </a:lnTo>
                  <a:close/>
                </a:path>
              </a:pathLst>
            </a:custGeom>
            <a:solidFill>
              <a:schemeClr val="bg1"/>
            </a:solidFill>
            <a:ln w="0">
              <a:noFill/>
              <a:prstDash val="solid"/>
              <a:round/>
            </a:ln>
          </p:spPr>
          <p:txBody>
            <a:bodyPr anchor="ctr"/>
            <a:lstStyle/>
            <a:p>
              <a:pPr algn="ctr"/>
              <a:endParaRPr b="1"/>
            </a:p>
          </p:txBody>
        </p:sp>
      </p:grpSp>
      <p:sp>
        <p:nvSpPr>
          <p:cNvPr id="43" name="矩形 42"/>
          <p:cNvSpPr/>
          <p:nvPr/>
        </p:nvSpPr>
        <p:spPr>
          <a:xfrm>
            <a:off x="2739412" y="3340716"/>
            <a:ext cx="1804847"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宋体" panose="02010600030101010101" pitchFamily="2" charset="-122"/>
                <a:ea typeface="宋体" panose="02010600030101010101" pitchFamily="2" charset="-122"/>
              </a:rPr>
              <a:t>建立数据字典</a:t>
            </a:r>
            <a:endParaRPr lang="zh-CN" altLang="en-US" sz="2000" b="1"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57" name="矩形 56"/>
          <p:cNvSpPr/>
          <p:nvPr/>
        </p:nvSpPr>
        <p:spPr>
          <a:xfrm>
            <a:off x="4430867" y="3340716"/>
            <a:ext cx="3414385"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宋体" panose="02010600030101010101" pitchFamily="2" charset="-122"/>
                <a:ea typeface="宋体" panose="02010600030101010101" pitchFamily="2" charset="-122"/>
              </a:rPr>
              <a:t>建立用户界面（接口）原型</a:t>
            </a:r>
            <a:endParaRPr lang="zh-CN" altLang="en-US" sz="2000" b="1"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58" name="矩形 57"/>
          <p:cNvSpPr/>
          <p:nvPr/>
        </p:nvSpPr>
        <p:spPr>
          <a:xfrm>
            <a:off x="7601103" y="3330551"/>
            <a:ext cx="1974709"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宋体" panose="02010600030101010101" pitchFamily="2" charset="-122"/>
                <a:ea typeface="宋体" panose="02010600030101010101" pitchFamily="2" charset="-122"/>
              </a:rPr>
              <a:t>为需求建立模型</a:t>
            </a:r>
            <a:endParaRPr lang="zh-CN" altLang="en-US" sz="2000" b="1"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63" name="Arrow: Chevron 36"/>
          <p:cNvSpPr/>
          <p:nvPr/>
        </p:nvSpPr>
        <p:spPr>
          <a:xfrm>
            <a:off x="9300307" y="2595107"/>
            <a:ext cx="337723" cy="35385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p>
        </p:txBody>
      </p:sp>
      <p:grpSp>
        <p:nvGrpSpPr>
          <p:cNvPr id="6" name="组合 5"/>
          <p:cNvGrpSpPr/>
          <p:nvPr/>
        </p:nvGrpSpPr>
        <p:grpSpPr>
          <a:xfrm>
            <a:off x="10087405" y="2327179"/>
            <a:ext cx="803644" cy="842040"/>
            <a:chOff x="12192000" y="5097019"/>
            <a:chExt cx="842040" cy="842040"/>
          </a:xfrm>
        </p:grpSpPr>
        <p:sp>
          <p:nvSpPr>
            <p:cNvPr id="61" name="Oval 2"/>
            <p:cNvSpPr/>
            <p:nvPr/>
          </p:nvSpPr>
          <p:spPr>
            <a:xfrm>
              <a:off x="12192000" y="5097019"/>
              <a:ext cx="842040" cy="842040"/>
            </a:xfrm>
            <a:prstGeom prst="ellipse">
              <a:avLst/>
            </a:prstGeom>
            <a:gradFill>
              <a:gsLst>
                <a:gs pos="0">
                  <a:schemeClr val="accent1"/>
                </a:gs>
                <a:gs pos="100000">
                  <a:schemeClr val="accent1">
                    <a:lumMod val="60000"/>
                    <a:lumOff val="4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dirty="0"/>
            </a:p>
          </p:txBody>
        </p:sp>
        <p:grpSp>
          <p:nvGrpSpPr>
            <p:cNvPr id="5" name="组合 4"/>
            <p:cNvGrpSpPr/>
            <p:nvPr/>
          </p:nvGrpSpPr>
          <p:grpSpPr>
            <a:xfrm>
              <a:off x="12511222" y="5350478"/>
              <a:ext cx="281929" cy="317115"/>
              <a:chOff x="11879973" y="4504074"/>
              <a:chExt cx="281929" cy="317115"/>
            </a:xfrm>
          </p:grpSpPr>
          <p:sp>
            <p:nvSpPr>
              <p:cNvPr id="65" name="Freeform: Shape 63"/>
              <p:cNvSpPr/>
              <p:nvPr/>
            </p:nvSpPr>
            <p:spPr bwMode="auto">
              <a:xfrm>
                <a:off x="11933442" y="4517356"/>
                <a:ext cx="228460" cy="178204"/>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solidFill>
                <a:srgbClr val="FFFFFF"/>
              </a:solidFill>
              <a:ln>
                <a:noFill/>
              </a:ln>
            </p:spPr>
            <p:txBody>
              <a:bodyPr anchor="ctr"/>
              <a:lstStyle/>
              <a:p>
                <a:pPr algn="ctr"/>
                <a:endParaRPr b="1"/>
              </a:p>
            </p:txBody>
          </p:sp>
          <p:sp>
            <p:nvSpPr>
              <p:cNvPr id="66" name="Freeform: Shape 64"/>
              <p:cNvSpPr/>
              <p:nvPr/>
            </p:nvSpPr>
            <p:spPr bwMode="auto">
              <a:xfrm>
                <a:off x="11879973" y="4504074"/>
                <a:ext cx="34026" cy="3171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solidFill>
                <a:srgbClr val="FFFFFF"/>
              </a:solidFill>
              <a:ln>
                <a:noFill/>
              </a:ln>
            </p:spPr>
            <p:txBody>
              <a:bodyPr anchor="ctr"/>
              <a:lstStyle/>
              <a:p>
                <a:pPr algn="ctr"/>
                <a:endParaRPr b="1"/>
              </a:p>
            </p:txBody>
          </p:sp>
        </p:grpSp>
      </p:grpSp>
      <p:sp>
        <p:nvSpPr>
          <p:cNvPr id="67" name="文本框 66"/>
          <p:cNvSpPr txBox="1"/>
          <p:nvPr/>
        </p:nvSpPr>
        <p:spPr>
          <a:xfrm>
            <a:off x="9552499" y="3319027"/>
            <a:ext cx="2306825" cy="481863"/>
          </a:xfrm>
          <a:prstGeom prst="rect">
            <a:avLst/>
          </a:prstGeom>
          <a:noFill/>
        </p:spPr>
        <p:txBody>
          <a:bodyPr wrap="square">
            <a:spAutoFit/>
          </a:bodyPr>
          <a:lstStyle>
            <a:defPPr>
              <a:defRPr lang="zh-CN"/>
            </a:defPPr>
            <a:lvl1pPr lvl="0">
              <a:lnSpc>
                <a:spcPct val="150000"/>
              </a:lnSpc>
              <a:defRPr b="1">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2000" dirty="0">
                <a:latin typeface="宋体" panose="02010600030101010101" pitchFamily="2" charset="-122"/>
                <a:ea typeface="宋体" panose="02010600030101010101" pitchFamily="2" charset="-122"/>
              </a:rPr>
              <a:t>确定需求优先级</a:t>
            </a:r>
            <a:endParaRPr lang="zh-CN" altLang="en-US" sz="2000" dirty="0">
              <a:latin typeface="宋体" panose="02010600030101010101" pitchFamily="2" charset="-122"/>
              <a:ea typeface="宋体" panose="02010600030101010101" pitchFamily="2" charset="-122"/>
            </a:endParaRPr>
          </a:p>
        </p:txBody>
      </p:sp>
      <p:sp>
        <p:nvSpPr>
          <p:cNvPr id="73"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3.1 </a:t>
            </a:r>
            <a:r>
              <a:rPr lang="zh-CN" altLang="en-US" sz="2400" b="1" dirty="0">
                <a:solidFill>
                  <a:srgbClr val="000000"/>
                </a:solidFill>
                <a:latin typeface="微软雅黑" panose="020B0503020204020204" pitchFamily="34" charset="-122"/>
                <a:ea typeface="微软雅黑" panose="020B0503020204020204" pitchFamily="34" charset="-122"/>
              </a:rPr>
              <a:t>需求分析概述</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649754" y="3340716"/>
            <a:ext cx="2063951" cy="553085"/>
          </a:xfrm>
          <a:prstGeom prst="rect">
            <a:avLst/>
          </a:prstGeom>
          <a:noFill/>
        </p:spPr>
        <p:txBody>
          <a:bodyPr wrap="square">
            <a:spAutoFit/>
          </a:bodyPr>
          <a:lstStyle>
            <a:defPPr>
              <a:defRPr lang="zh-CN"/>
            </a:defPPr>
            <a:lvl1pPr lvl="0">
              <a:lnSpc>
                <a:spcPct val="150000"/>
              </a:lnSpc>
              <a:defRPr b="1">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2000" dirty="0">
                <a:latin typeface="宋体" panose="02010600030101010101" pitchFamily="2" charset="-122"/>
                <a:ea typeface="宋体" panose="02010600030101010101" pitchFamily="2" charset="-122"/>
              </a:rPr>
              <a:t>绘制系统关联图</a:t>
            </a:r>
            <a:endParaRPr lang="zh-CN" altLang="en-US"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44"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3</a:t>
            </a:r>
            <a:r>
              <a:rPr lang="zh-CN" altLang="en-US" sz="2000" b="1" kern="0" dirty="0">
                <a:latin typeface="宋体" panose="02010600030101010101" pitchFamily="2" charset="-122"/>
                <a:ea typeface="宋体" panose="02010600030101010101" pitchFamily="2" charset="-122"/>
                <a:sym typeface="宋体" panose="02010600030101010101" pitchFamily="2" charset="-122"/>
              </a:rPr>
              <a:t>）需求分析的主要任务</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46" name="矩形 45"/>
          <p:cNvSpPr/>
          <p:nvPr/>
        </p:nvSpPr>
        <p:spPr>
          <a:xfrm>
            <a:off x="698500" y="4211353"/>
            <a:ext cx="10773496" cy="8373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lumMod val="95000"/>
                    <a:lumOff val="5000"/>
                  </a:schemeClr>
                </a:solidFill>
                <a:latin typeface="宋体" panose="02010600030101010101" pitchFamily="2" charset="-122"/>
                <a:ea typeface="宋体" panose="02010600030101010101" pitchFamily="2" charset="-122"/>
              </a:rPr>
              <a:t>1</a:t>
            </a:r>
            <a:r>
              <a:rPr lang="zh-CN" altLang="en-US" b="1" dirty="0">
                <a:solidFill>
                  <a:schemeClr val="tx1">
                    <a:lumMod val="95000"/>
                    <a:lumOff val="5000"/>
                  </a:schemeClr>
                </a:solidFill>
                <a:latin typeface="宋体" panose="02010600030101010101" pitchFamily="2" charset="-122"/>
                <a:ea typeface="宋体" panose="02010600030101010101" pitchFamily="2" charset="-122"/>
              </a:rPr>
              <a:t>）通常，把需求中的一部分用多种形式（如</a:t>
            </a:r>
            <a:r>
              <a:rPr lang="zh-CN" altLang="en-US" b="1" dirty="0">
                <a:solidFill>
                  <a:srgbClr val="FF0000"/>
                </a:solidFill>
                <a:latin typeface="宋体" panose="02010600030101010101" pitchFamily="2" charset="-122"/>
                <a:ea typeface="宋体" panose="02010600030101010101" pitchFamily="2" charset="-122"/>
              </a:rPr>
              <a:t>用文本</a:t>
            </a:r>
            <a:r>
              <a:rPr lang="zh-CN" altLang="en-US" b="1" dirty="0">
                <a:solidFill>
                  <a:schemeClr val="tx1">
                    <a:lumMod val="95000"/>
                    <a:lumOff val="5000"/>
                  </a:schemeClr>
                </a:solidFill>
                <a:latin typeface="宋体" panose="02010600030101010101" pitchFamily="2" charset="-122"/>
                <a:ea typeface="宋体" panose="02010600030101010101" pitchFamily="2" charset="-122"/>
              </a:rPr>
              <a:t>和</a:t>
            </a:r>
            <a:r>
              <a:rPr lang="zh-CN" altLang="en-US" b="1" dirty="0">
                <a:solidFill>
                  <a:srgbClr val="FF0000"/>
                </a:solidFill>
                <a:latin typeface="宋体" panose="02010600030101010101" pitchFamily="2" charset="-122"/>
                <a:ea typeface="宋体" panose="02010600030101010101" pitchFamily="2" charset="-122"/>
              </a:rPr>
              <a:t>图形</a:t>
            </a:r>
            <a:r>
              <a:rPr lang="zh-CN" altLang="en-US" b="1" dirty="0">
                <a:solidFill>
                  <a:schemeClr val="tx1">
                    <a:lumMod val="95000"/>
                    <a:lumOff val="5000"/>
                  </a:schemeClr>
                </a:solidFill>
                <a:latin typeface="宋体" panose="02010600030101010101" pitchFamily="2" charset="-122"/>
                <a:ea typeface="宋体" panose="02010600030101010101" pitchFamily="2" charset="-122"/>
              </a:rPr>
              <a:t>）来描述，分析不同视图将揭示更深的问题，这是单一视图无法提供的</a:t>
            </a:r>
            <a:endParaRPr lang="zh-CN" altLang="en-US" b="1" dirty="0"/>
          </a:p>
        </p:txBody>
      </p:sp>
      <p:sp>
        <p:nvSpPr>
          <p:cNvPr id="47" name="矩形 46"/>
          <p:cNvSpPr/>
          <p:nvPr/>
        </p:nvSpPr>
        <p:spPr>
          <a:xfrm>
            <a:off x="698500" y="5147313"/>
            <a:ext cx="10773496" cy="83730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lumMod val="95000"/>
                    <a:lumOff val="5000"/>
                  </a:schemeClr>
                </a:solidFill>
                <a:latin typeface="宋体" panose="02010600030101010101" pitchFamily="2" charset="-122"/>
                <a:ea typeface="宋体" panose="02010600030101010101" pitchFamily="2" charset="-122"/>
              </a:rPr>
              <a:t>2</a:t>
            </a:r>
            <a:r>
              <a:rPr lang="zh-CN" altLang="en-US" b="1" dirty="0">
                <a:solidFill>
                  <a:schemeClr val="tx1">
                    <a:lumMod val="95000"/>
                    <a:lumOff val="5000"/>
                  </a:schemeClr>
                </a:solidFill>
                <a:latin typeface="宋体" panose="02010600030101010101" pitchFamily="2" charset="-122"/>
                <a:ea typeface="宋体" panose="02010600030101010101" pitchFamily="2" charset="-122"/>
              </a:rPr>
              <a:t>）分析还包括与客户的交流以澄清某些易混淆的问题，并明确哪些需求更为重要。其目的是确保所有风险承担者尽早地对项目达成共识并对将来的产品有个相同而清晰的认识</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ppt_x</p:attrName>
                                        </p:attrNameLst>
                                      </p:cBhvr>
                                      <p:tavLst>
                                        <p:tav tm="0">
                                          <p:val>
                                            <p:strVal val="#ppt_x+#ppt_w*1.125000"/>
                                          </p:val>
                                        </p:tav>
                                        <p:tav tm="100000">
                                          <p:val>
                                            <p:strVal val="#ppt_x"/>
                                          </p:val>
                                        </p:tav>
                                      </p:tavLst>
                                    </p:anim>
                                    <p:animEffect transition="in" filter="wipe(left)">
                                      <p:cBhvr>
                                        <p:cTn id="8" dur="500"/>
                                        <p:tgtEl>
                                          <p:spTgt spid="44"/>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64" grpId="0" animBg="1"/>
      <p:bldP spid="24" grpId="0" animBg="1"/>
      <p:bldP spid="36" grpId="0" animBg="1"/>
      <p:bldP spid="37" grpId="0" animBg="1"/>
      <p:bldP spid="38" grpId="0" animBg="1"/>
      <p:bldP spid="43" grpId="0"/>
      <p:bldP spid="57" grpId="0"/>
      <p:bldP spid="58" grpId="0"/>
      <p:bldP spid="63" grpId="0" animBg="1"/>
      <p:bldP spid="67" grpId="0"/>
      <p:bldP spid="45" grpId="0"/>
      <p:bldP spid="44" grpId="0"/>
      <p:bldP spid="46" grpId="0" animBg="1"/>
      <p:bldP spid="4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
        <p:nvSpPr>
          <p:cNvPr id="19" name="文本框 18"/>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11" name="ECB019B1-382A-4266-B25C-5B523AA43C14-7" descr="wpp"/>
          <p:cNvPicPr>
            <a:picLocks noChangeAspect="1"/>
          </p:cNvPicPr>
          <p:nvPr/>
        </p:nvPicPr>
        <p:blipFill>
          <a:blip r:embed="rId1"/>
          <a:stretch>
            <a:fillRect/>
          </a:stretch>
        </p:blipFill>
        <p:spPr>
          <a:xfrm>
            <a:off x="698500" y="3531235"/>
            <a:ext cx="10795000" cy="3042997"/>
          </a:xfrm>
          <a:prstGeom prst="rect">
            <a:avLst/>
          </a:prstGeom>
        </p:spPr>
      </p:pic>
      <p:sp>
        <p:nvSpPr>
          <p:cNvPr id="13" name="圆角矩形标注 12"/>
          <p:cNvSpPr/>
          <p:nvPr/>
        </p:nvSpPr>
        <p:spPr>
          <a:xfrm>
            <a:off x="1796208" y="2053094"/>
            <a:ext cx="8422051" cy="1767205"/>
          </a:xfrm>
          <a:prstGeom prst="wedgeRoundRectCallout">
            <a:avLst>
              <a:gd name="adj1" fmla="val -4156"/>
              <a:gd name="adj2" fmla="val 138110"/>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Diamond 11"/>
          <p:cNvSpPr/>
          <p:nvPr/>
        </p:nvSpPr>
        <p:spPr bwMode="auto">
          <a:xfrm>
            <a:off x="1979592" y="2333764"/>
            <a:ext cx="1214112" cy="1205865"/>
          </a:xfrm>
          <a:prstGeom prst="diamond">
            <a:avLst/>
          </a:prstGeom>
          <a:solidFill>
            <a:schemeClr val="accent1">
              <a:lumMod val="75000"/>
            </a:schemeClr>
          </a:solidFill>
          <a:ln w="19050">
            <a:noFill/>
            <a:round/>
          </a:ln>
        </p:spPr>
        <p:txBody>
          <a:bodyPr vert="horz" wrap="none" lIns="91440" tIns="45720" rIns="91440" bIns="45720" anchor="ctr" anchorCtr="1" compatLnSpc="1">
            <a:norm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07</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对象 62467"/>
              <p:cNvSpPr txBox="1"/>
              <p:nvPr/>
            </p:nvSpPr>
            <p:spPr bwMode="auto">
              <a:xfrm>
                <a:off x="3764670" y="2819539"/>
                <a:ext cx="6288413" cy="1000760"/>
              </a:xfrm>
              <a:prstGeom prst="rect">
                <a:avLst/>
              </a:prstGeom>
              <a:noFill/>
              <a:ln>
                <a:noFill/>
              </a:ln>
            </p:spPr>
            <p:txBody>
              <a:bodyPr>
                <a:normAutofit/>
              </a:bodyPr>
              <a:lstStyle/>
              <a:p>
                <a14:m>
                  <m:oMathPara xmlns:m="http://schemas.openxmlformats.org/officeDocument/2006/math">
                    <m:oMathParaPr>
                      <m:jc m:val="left"/>
                    </m:oMathParaPr>
                    <m:oMath xmlns:m="http://schemas.openxmlformats.org/officeDocument/2006/math">
                      <m:r>
                        <a:rPr lang="zh-CN" altLang="en-US" sz="2000" b="1" i="0">
                          <a:solidFill>
                            <a:srgbClr val="000000"/>
                          </a:solidFill>
                          <a:latin typeface="Cambria Math" panose="02040503050406030204" pitchFamily="18" charset="0"/>
                        </a:rPr>
                        <m:t>优先级=</m:t>
                      </m:r>
                      <m:f>
                        <m:fPr>
                          <m:ctrlPr>
                            <a:rPr lang="zh-CN" altLang="en-US" sz="2000" b="1" i="1">
                              <a:solidFill>
                                <a:srgbClr val="000000"/>
                              </a:solidFill>
                              <a:latin typeface="Cambria Math" panose="02040503050406030204" pitchFamily="18" charset="0"/>
                            </a:rPr>
                          </m:ctrlPr>
                        </m:fPr>
                        <m:num>
                          <m:r>
                            <a:rPr lang="zh-CN" altLang="en-US" sz="2000" b="1" i="0">
                              <a:solidFill>
                                <a:srgbClr val="000000"/>
                              </a:solidFill>
                              <a:latin typeface="Cambria Math" panose="02040503050406030204" pitchFamily="18" charset="0"/>
                            </a:rPr>
                            <m:t>价值%</m:t>
                          </m:r>
                        </m:num>
                        <m:den>
                          <m:r>
                            <a:rPr lang="zh-CN" altLang="en-US" sz="2000" b="1" i="0">
                              <a:solidFill>
                                <a:srgbClr val="000000"/>
                              </a:solidFill>
                              <a:latin typeface="Cambria Math" panose="02040503050406030204" pitchFamily="18" charset="0"/>
                            </a:rPr>
                            <m:t>(</m:t>
                          </m:r>
                          <m:r>
                            <a:rPr lang="zh-CN" altLang="en-US" sz="2000" b="1" i="0">
                              <a:solidFill>
                                <a:srgbClr val="000000"/>
                              </a:solidFill>
                              <a:latin typeface="Cambria Math" panose="02040503050406030204" pitchFamily="18" charset="0"/>
                            </a:rPr>
                            <m:t>费用%×</m:t>
                          </m:r>
                          <m:r>
                            <a:rPr lang="zh-CN" altLang="en-US" sz="2000" b="1" i="0">
                              <a:solidFill>
                                <a:srgbClr val="000000"/>
                              </a:solidFill>
                              <a:latin typeface="Cambria Math" panose="02040503050406030204" pitchFamily="18" charset="0"/>
                            </a:rPr>
                            <m:t>费用权值)+(</m:t>
                          </m:r>
                          <m:r>
                            <a:rPr lang="zh-CN" altLang="en-US" sz="2000" b="1" i="0">
                              <a:solidFill>
                                <a:srgbClr val="000000"/>
                              </a:solidFill>
                              <a:latin typeface="Cambria Math" panose="02040503050406030204" pitchFamily="18" charset="0"/>
                            </a:rPr>
                            <m:t>风险%×</m:t>
                          </m:r>
                          <m:r>
                            <a:rPr lang="zh-CN" altLang="en-US" sz="2000" b="1" i="0">
                              <a:solidFill>
                                <a:srgbClr val="000000"/>
                              </a:solidFill>
                              <a:latin typeface="Cambria Math" panose="02040503050406030204" pitchFamily="18" charset="0"/>
                            </a:rPr>
                            <m:t>风险权值)</m:t>
                          </m:r>
                        </m:den>
                      </m:f>
                    </m:oMath>
                  </m:oMathPara>
                </a14:m>
                <a:endParaRPr lang="zh-CN" altLang="en-US" sz="2000" b="1" dirty="0">
                  <a:latin typeface="微软雅黑" panose="020B0503020204020204" pitchFamily="34" charset="-122"/>
                  <a:ea typeface="微软雅黑" panose="020B0503020204020204" pitchFamily="34" charset="-122"/>
                </a:endParaRPr>
              </a:p>
            </p:txBody>
          </p:sp>
        </mc:Choice>
        <mc:Fallback>
          <p:sp>
            <p:nvSpPr>
              <p:cNvPr id="3" name="对象 62467"/>
              <p:cNvSpPr txBox="1">
                <a:spLocks noRot="1" noChangeAspect="1" noMove="1" noResize="1" noEditPoints="1" noAdjustHandles="1" noChangeArrowheads="1" noChangeShapeType="1" noTextEdit="1"/>
              </p:cNvSpPr>
              <p:nvPr/>
            </p:nvSpPr>
            <p:spPr bwMode="auto">
              <a:xfrm>
                <a:off x="3764670" y="2819539"/>
                <a:ext cx="6288413" cy="1000760"/>
              </a:xfrm>
              <a:prstGeom prst="rect">
                <a:avLst/>
              </a:prstGeom>
              <a:blipFill rotWithShape="1">
                <a:blip r:embed="rId2"/>
                <a:stretch>
                  <a:fillRect l="-6" t="-14" r="6" b="14"/>
                </a:stretch>
              </a:blipFill>
              <a:ln>
                <a:noFill/>
              </a:ln>
            </p:spPr>
            <p:txBody>
              <a:bodyPr/>
              <a:lstStyle/>
              <a:p>
                <a:r>
                  <a:rPr lang="zh-CN" altLang="en-US">
                    <a:noFill/>
                  </a:rPr>
                  <a:t> </a:t>
                </a:r>
              </a:p>
            </p:txBody>
          </p:sp>
        </mc:Fallback>
      </mc:AlternateContent>
      <p:sp>
        <p:nvSpPr>
          <p:cNvPr id="4" name="文本框 3"/>
          <p:cNvSpPr txBox="1"/>
          <p:nvPr/>
        </p:nvSpPr>
        <p:spPr>
          <a:xfrm>
            <a:off x="3566978" y="2369959"/>
            <a:ext cx="6651281" cy="553085"/>
          </a:xfrm>
          <a:prstGeom prst="rect">
            <a:avLst/>
          </a:prstGeom>
          <a:noFill/>
        </p:spPr>
        <p:txBody>
          <a:bodyPr wrap="square" rtlCol="0" anchor="t">
            <a:spAutoFit/>
          </a:bodyPr>
          <a:lstStyle/>
          <a:p>
            <a:pPr>
              <a:lnSpc>
                <a:spcPct val="150000"/>
              </a:lnSpc>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使用公式计算优先级</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1"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0" name="文本框 9"/>
          <p:cNvSpPr txBox="1"/>
          <p:nvPr/>
        </p:nvSpPr>
        <p:spPr>
          <a:xfrm>
            <a:off x="788931" y="1462712"/>
            <a:ext cx="6097836" cy="400110"/>
          </a:xfrm>
          <a:prstGeom prst="rect">
            <a:avLst/>
          </a:prstGeom>
          <a:noFill/>
        </p:spPr>
        <p:txBody>
          <a:bodyPr wrap="square">
            <a:spAutoFit/>
          </a:bodyPr>
          <a:lstStyle/>
          <a:p>
            <a:r>
              <a:rPr lang="zh-CN" altLang="en-US" sz="2000" b="1" dirty="0">
                <a:solidFill>
                  <a:srgbClr val="FF0000"/>
                </a:solidFill>
              </a:rPr>
              <a:t>使用优先级设定工具遵循的步骤：</a:t>
            </a:r>
            <a:endParaRPr lang="zh-CN" altLang="en-US" sz="2000"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3" grpId="0"/>
      <p:bldP spid="4"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19" name="文本框 18"/>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11" name="ECB019B1-382A-4266-B25C-5B523AA43C14-8" descr="wpp"/>
          <p:cNvPicPr>
            <a:picLocks noChangeAspect="1"/>
          </p:cNvPicPr>
          <p:nvPr/>
        </p:nvPicPr>
        <p:blipFill>
          <a:blip r:embed="rId1"/>
          <a:stretch>
            <a:fillRect/>
          </a:stretch>
        </p:blipFill>
        <p:spPr>
          <a:xfrm>
            <a:off x="698500" y="3756026"/>
            <a:ext cx="10795000" cy="2818206"/>
          </a:xfrm>
          <a:prstGeom prst="rect">
            <a:avLst/>
          </a:prstGeom>
        </p:spPr>
      </p:pic>
      <p:sp>
        <p:nvSpPr>
          <p:cNvPr id="13" name="圆角矩形标注 12"/>
          <p:cNvSpPr/>
          <p:nvPr/>
        </p:nvSpPr>
        <p:spPr>
          <a:xfrm>
            <a:off x="1730106" y="2176852"/>
            <a:ext cx="8422051" cy="1767205"/>
          </a:xfrm>
          <a:prstGeom prst="wedgeRoundRectCallout">
            <a:avLst>
              <a:gd name="adj1" fmla="val -29550"/>
              <a:gd name="adj2" fmla="val 138191"/>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文本框 16"/>
          <p:cNvSpPr txBox="1"/>
          <p:nvPr/>
        </p:nvSpPr>
        <p:spPr>
          <a:xfrm>
            <a:off x="3500876" y="2493717"/>
            <a:ext cx="6651281" cy="1476375"/>
          </a:xfrm>
          <a:prstGeom prst="rect">
            <a:avLst/>
          </a:prstGeom>
          <a:noFill/>
        </p:spPr>
        <p:txBody>
          <a:bodyPr wrap="square" rtlCol="0" anchor="t">
            <a:spAutoFit/>
          </a:bodyPr>
          <a:lstStyle/>
          <a:p>
            <a:pPr eaLnBrk="1" hangingPunct="1">
              <a:lnSpc>
                <a:spcPct val="150000"/>
              </a:lnSpc>
              <a:spcBef>
                <a:spcPct val="20000"/>
              </a:spcBef>
            </a:pPr>
            <a:r>
              <a:rPr lang="zh-CN" altLang="en-US" sz="2000" b="1" dirty="0">
                <a:latin typeface="宋体" panose="02010600030101010101" pitchFamily="2" charset="-122"/>
                <a:ea typeface="宋体" panose="02010600030101010101" pitchFamily="2" charset="-122"/>
                <a:sym typeface="+mn-ea"/>
              </a:rPr>
              <a:t>按计算出的优先级的降序排列表中的特性。处于列表最顶端的特性是价值、费用和风险之间的最佳平衡，因此具有最高优先级。</a:t>
            </a:r>
            <a:endParaRPr lang="zh-CN" altLang="en-US" sz="2000" b="1" dirty="0">
              <a:latin typeface="宋体" panose="02010600030101010101" pitchFamily="2" charset="-122"/>
              <a:ea typeface="宋体" panose="02010600030101010101" pitchFamily="2" charset="-122"/>
              <a:sym typeface="+mn-ea"/>
            </a:endParaRPr>
          </a:p>
        </p:txBody>
      </p:sp>
      <p:sp>
        <p:nvSpPr>
          <p:cNvPr id="18" name="Diamond 11"/>
          <p:cNvSpPr/>
          <p:nvPr/>
        </p:nvSpPr>
        <p:spPr bwMode="auto">
          <a:xfrm>
            <a:off x="1913490" y="2457522"/>
            <a:ext cx="1214112" cy="1205865"/>
          </a:xfrm>
          <a:prstGeom prst="diamond">
            <a:avLst/>
          </a:prstGeom>
          <a:solidFill>
            <a:schemeClr val="accent1">
              <a:lumMod val="75000"/>
            </a:schemeClr>
          </a:solidFill>
          <a:ln w="19050">
            <a:noFill/>
            <a:round/>
          </a:ln>
        </p:spPr>
        <p:txBody>
          <a:bodyPr vert="horz" wrap="none" lIns="91440" tIns="45720" rIns="91440" bIns="45720" anchor="ctr" anchorCtr="1" compatLnSpc="1">
            <a:norm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08</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88931" y="1462712"/>
            <a:ext cx="6097836" cy="400110"/>
          </a:xfrm>
          <a:prstGeom prst="rect">
            <a:avLst/>
          </a:prstGeom>
          <a:noFill/>
        </p:spPr>
        <p:txBody>
          <a:bodyPr wrap="square">
            <a:spAutoFit/>
          </a:bodyPr>
          <a:lstStyle/>
          <a:p>
            <a:r>
              <a:rPr lang="zh-CN" altLang="en-US" sz="2000" b="1" dirty="0">
                <a:solidFill>
                  <a:srgbClr val="FF0000"/>
                </a:solidFill>
              </a:rPr>
              <a:t>使用优先级设定工具遵循的步骤：</a:t>
            </a:r>
            <a:endParaRPr lang="zh-CN" altLang="en-US" sz="2000"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8" grpId="0" animBg="1"/>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8" name="文本框 7"/>
          <p:cNvSpPr txBox="1"/>
          <p:nvPr/>
        </p:nvSpPr>
        <p:spPr>
          <a:xfrm>
            <a:off x="700837" y="368864"/>
            <a:ext cx="3761159" cy="461665"/>
          </a:xfrm>
          <a:prstGeom prst="rect">
            <a:avLst/>
          </a:prstGeom>
          <a:noFill/>
          <a:ln w="9525">
            <a:noFill/>
            <a:miter/>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3.4 </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确定需求的优先级别</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文本框 67"/>
          <p:cNvSpPr>
            <a:spLocks noChangeArrowheads="1"/>
          </p:cNvSpPr>
          <p:nvPr/>
        </p:nvSpPr>
        <p:spPr bwMode="auto">
          <a:xfrm>
            <a:off x="660400" y="831227"/>
            <a:ext cx="7765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6</a:t>
            </a:r>
            <a:r>
              <a:rPr lang="zh-CN" altLang="en-US" sz="2000" b="1" kern="0" dirty="0">
                <a:latin typeface="宋体" panose="02010600030101010101" pitchFamily="2" charset="-122"/>
                <a:ea typeface="宋体" panose="02010600030101010101" pitchFamily="2" charset="-122"/>
                <a:sym typeface="宋体" panose="02010600030101010101" pitchFamily="2" charset="-122"/>
              </a:rPr>
              <a:t>）基于价值、成本和风险的优先级设定</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
        <p:nvSpPr>
          <p:cNvPr id="34" name="矩形 66"/>
          <p:cNvSpPr>
            <a:spLocks noChangeArrowheads="1"/>
          </p:cNvSpPr>
          <p:nvPr/>
        </p:nvSpPr>
        <p:spPr bwMode="auto">
          <a:xfrm>
            <a:off x="864094" y="1509591"/>
            <a:ext cx="4387619"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2000" b="1" dirty="0">
                <a:solidFill>
                  <a:srgbClr val="FF0000"/>
                </a:solidFill>
                <a:latin typeface="宋体" panose="02010600030101010101" pitchFamily="2" charset="-122"/>
                <a:ea typeface="宋体" panose="02010600030101010101" pitchFamily="2" charset="-122"/>
              </a:rPr>
              <a:t>说明：</a:t>
            </a:r>
            <a:endParaRPr lang="zh-CN" altLang="en-US" sz="2000" b="1" dirty="0">
              <a:solidFill>
                <a:srgbClr val="FF0000"/>
              </a:solidFill>
              <a:latin typeface="宋体" panose="02010600030101010101" pitchFamily="2" charset="-122"/>
              <a:ea typeface="宋体" panose="02010600030101010101" pitchFamily="2" charset="-122"/>
            </a:endParaRPr>
          </a:p>
        </p:txBody>
      </p:sp>
      <p:sp>
        <p:nvSpPr>
          <p:cNvPr id="3" name="矩形: 圆角 8"/>
          <p:cNvSpPr/>
          <p:nvPr/>
        </p:nvSpPr>
        <p:spPr>
          <a:xfrm>
            <a:off x="700837" y="2151331"/>
            <a:ext cx="10795000" cy="4326191"/>
          </a:xfrm>
          <a:prstGeom prst="round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864094" y="2395068"/>
            <a:ext cx="10334880" cy="1487123"/>
          </a:xfrm>
          <a:prstGeom prst="rect">
            <a:avLst/>
          </a:prstGeom>
          <a:solidFill>
            <a:schemeClr val="accent5">
              <a:lumMod val="20000"/>
              <a:lumOff val="80000"/>
            </a:schemeClr>
          </a:solidFill>
          <a:ln>
            <a:noFill/>
          </a:ln>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）上述优先级设定方法是一种</a:t>
            </a:r>
            <a:r>
              <a:rPr lang="zh-CN" altLang="en-US" sz="2000" b="1" dirty="0">
                <a:solidFill>
                  <a:srgbClr val="FF0000"/>
                </a:solidFill>
                <a:sym typeface="+mn-ea"/>
              </a:rPr>
              <a:t>半定量方法</a:t>
            </a:r>
            <a:r>
              <a:rPr lang="zh-CN" altLang="en-US" sz="2000" b="1" dirty="0">
                <a:sym typeface="+mn-ea"/>
              </a:rPr>
              <a:t>，从数学上讲并不严密，并且其准确程度受到对每个项目的利润、损失、费用和风险的估算能力的影响，因此，只能把计算出来的优先级序列</a:t>
            </a:r>
            <a:r>
              <a:rPr lang="zh-CN" altLang="en-US" sz="2000" b="1" dirty="0">
                <a:solidFill>
                  <a:srgbClr val="FF0000"/>
                </a:solidFill>
                <a:sym typeface="+mn-ea"/>
              </a:rPr>
              <a:t>作为一种指导策略</a:t>
            </a:r>
            <a:endParaRPr lang="zh-CN" altLang="en-US" sz="20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9" name="文本框 8"/>
          <p:cNvSpPr txBox="1"/>
          <p:nvPr/>
        </p:nvSpPr>
        <p:spPr>
          <a:xfrm>
            <a:off x="864094" y="3968501"/>
            <a:ext cx="10334880" cy="686232"/>
          </a:xfrm>
          <a:prstGeom prst="rect">
            <a:avLst/>
          </a:prstGeom>
          <a:solidFill>
            <a:schemeClr val="accent6">
              <a:lumMod val="20000"/>
              <a:lumOff val="80000"/>
            </a:schemeClr>
          </a:solidFill>
          <a:ln>
            <a:noFill/>
          </a:ln>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a:t>
            </a:r>
            <a:r>
              <a:rPr lang="zh-CN" altLang="en-US" sz="2000" b="1" dirty="0">
                <a:sym typeface="+mn-ea"/>
              </a:rPr>
              <a:t>客户和开发者代表应该讨论整个平面表格，从而在评价和优先级排序结果上达成共识</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p:cNvSpPr txBox="1"/>
          <p:nvPr/>
        </p:nvSpPr>
        <p:spPr>
          <a:xfrm>
            <a:off x="864094" y="4759514"/>
            <a:ext cx="10334880" cy="1391530"/>
          </a:xfrm>
          <a:prstGeom prst="rect">
            <a:avLst/>
          </a:prstGeom>
          <a:solidFill>
            <a:schemeClr val="accent2">
              <a:lumMod val="20000"/>
              <a:lumOff val="80000"/>
            </a:schemeClr>
          </a:solidFill>
          <a:ln>
            <a:noFill/>
          </a:ln>
        </p:spPr>
        <p:txBody>
          <a:bodyPr wrap="square" rtlCol="0" anchor="ctr" anchorCtr="0">
            <a:noAutofit/>
          </a:bodyPr>
          <a:lstStyle/>
          <a:p>
            <a:pPr>
              <a:lnSpc>
                <a:spcPct val="150000"/>
              </a:lnSpc>
            </a:pP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a:t>
            </a:r>
            <a:r>
              <a:rPr lang="zh-CN" altLang="en-US" sz="2000" b="1" dirty="0">
                <a:sym typeface="+mn-ea"/>
              </a:rPr>
              <a:t>利用先前项目中一系列完整的需求，根据你自己的使用情况来校正这个模型。可以适当调整每一因素的权值，直到所计算出的优先级序列与后来对测试集中需求的重要性评估相吻合为止</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lef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4" grpId="0"/>
      <p:bldP spid="3" grpId="0" animBg="1"/>
      <p:bldP spid="7" grpId="0" animBg="1"/>
      <p:bldP spid="9" grpId="0" animBg="1"/>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6"/>
          <p:cNvSpPr txBox="1"/>
          <p:nvPr/>
        </p:nvSpPr>
        <p:spPr>
          <a:xfrm>
            <a:off x="700837" y="368864"/>
            <a:ext cx="3761158" cy="460375"/>
          </a:xfrm>
          <a:prstGeom prst="rect">
            <a:avLst/>
          </a:prstGeom>
          <a:noFill/>
          <a:ln w="9525">
            <a:noFill/>
            <a:miter/>
          </a:ln>
        </p:spPr>
        <p:txBody>
          <a:bodyPr wrap="square">
            <a:spAutoFit/>
          </a:bodyPr>
          <a:lstStyle/>
          <a:p>
            <a:pPr fontAlgn="base">
              <a:spcBef>
                <a:spcPct val="0"/>
              </a:spcBef>
              <a:spcAft>
                <a:spcPct val="0"/>
              </a:spcAft>
            </a:pPr>
            <a:r>
              <a:rPr lang="en-US" altLang="zh-CN" sz="2400" b="1" kern="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 3.5 </a:t>
            </a:r>
            <a:r>
              <a:rPr lang="zh-CN" altLang="en-US" sz="2400" b="1" kern="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思考与实践</a:t>
            </a:r>
            <a:endParaRPr lang="zh-CN" altLang="en-US" sz="2400" b="1" kern="0" dirty="0">
              <a:solidFill>
                <a:schemeClr val="tx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6" name="矩形 66"/>
          <p:cNvSpPr>
            <a:spLocks noChangeArrowheads="1"/>
          </p:cNvSpPr>
          <p:nvPr/>
        </p:nvSpPr>
        <p:spPr bwMode="auto">
          <a:xfrm>
            <a:off x="1978370" y="4822190"/>
            <a:ext cx="9430457" cy="1476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p>
            <a:pPr indent="0">
              <a:lnSpc>
                <a:spcPct val="150000"/>
              </a:lnSpc>
              <a:buFont typeface="Wingdings" panose="05000000000000000000" pitchFamily="2" charset="2"/>
              <a:buNone/>
            </a:pP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如果你校准并调整好设定需求优先级的模型，就把它应用于新的项目。把计算出的优先级结合到决策过程之中，并与使用其它设定需求优先级的方法相比较，看是否所得到的结果更能使你满意。</a:t>
            </a:r>
            <a:endParaRPr lang="zh-CN" altLang="en-US" sz="2000" b="1" dirty="0">
              <a:latin typeface="宋体" panose="02010600030101010101" pitchFamily="2" charset="-122"/>
              <a:ea typeface="宋体" panose="02010600030101010101" pitchFamily="2" charset="-122"/>
            </a:endParaRPr>
          </a:p>
        </p:txBody>
      </p:sp>
      <p:grpSp>
        <p:nvGrpSpPr>
          <p:cNvPr id="4" name="Group 21"/>
          <p:cNvGrpSpPr/>
          <p:nvPr/>
        </p:nvGrpSpPr>
        <p:grpSpPr>
          <a:xfrm>
            <a:off x="698500" y="1674565"/>
            <a:ext cx="804827" cy="736375"/>
            <a:chOff x="1731021" y="1638788"/>
            <a:chExt cx="736375" cy="736375"/>
          </a:xfrm>
          <a:solidFill>
            <a:schemeClr val="accent1"/>
          </a:solidFill>
        </p:grpSpPr>
        <p:sp>
          <p:nvSpPr>
            <p:cNvPr id="5" name="Oval 22"/>
            <p:cNvSpPr/>
            <p:nvPr/>
          </p:nvSpPr>
          <p:spPr>
            <a:xfrm>
              <a:off x="1731021" y="1638788"/>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3" name="TextBox 23"/>
            <p:cNvSpPr txBox="1"/>
            <p:nvPr/>
          </p:nvSpPr>
          <p:spPr>
            <a:xfrm>
              <a:off x="1835353" y="1774998"/>
              <a:ext cx="527709" cy="461665"/>
            </a:xfrm>
            <a:prstGeom prst="rect">
              <a:avLst/>
            </a:prstGeom>
            <a:grpFill/>
            <a:ln>
              <a:noFill/>
            </a:ln>
          </p:spPr>
          <p:txBody>
            <a:bodyPr wrap="none">
              <a:normAutofit fontScale="97500" lnSpcReduction="10000"/>
            </a:bodyPr>
            <a:lstStyle/>
            <a:p>
              <a:pPr algn="ctr"/>
              <a:r>
                <a:rPr lang="en-GB" sz="2400" b="1" dirty="0">
                  <a:solidFill>
                    <a:schemeClr val="bg1"/>
                  </a:solidFill>
                  <a:latin typeface="微软雅黑" panose="020B0503020204020204" pitchFamily="34" charset="-122"/>
                  <a:ea typeface="微软雅黑" panose="020B0503020204020204" pitchFamily="34" charset="-122"/>
                </a:rPr>
                <a:t>0</a:t>
              </a:r>
              <a:r>
                <a:rPr lang="en-US" altLang="en-GB" sz="2400" b="1" dirty="0">
                  <a:solidFill>
                    <a:schemeClr val="bg1"/>
                  </a:solidFill>
                  <a:latin typeface="微软雅黑" panose="020B0503020204020204" pitchFamily="34" charset="-122"/>
                  <a:ea typeface="微软雅黑" panose="020B0503020204020204" pitchFamily="34" charset="-122"/>
                </a:rPr>
                <a:t>1</a:t>
              </a:r>
              <a:endParaRPr lang="en-US" altLang="en-GB" sz="2400" b="1" dirty="0">
                <a:solidFill>
                  <a:schemeClr val="bg1"/>
                </a:solidFill>
                <a:latin typeface="微软雅黑" panose="020B0503020204020204" pitchFamily="34" charset="-122"/>
                <a:ea typeface="微软雅黑" panose="020B0503020204020204" pitchFamily="34" charset="-122"/>
              </a:endParaRPr>
            </a:p>
          </p:txBody>
        </p:sp>
      </p:grpSp>
      <p:grpSp>
        <p:nvGrpSpPr>
          <p:cNvPr id="7" name="Group 21"/>
          <p:cNvGrpSpPr/>
          <p:nvPr/>
        </p:nvGrpSpPr>
        <p:grpSpPr>
          <a:xfrm>
            <a:off x="698500" y="5193100"/>
            <a:ext cx="804827" cy="736375"/>
            <a:chOff x="1731021" y="1638788"/>
            <a:chExt cx="736375" cy="736375"/>
          </a:xfrm>
          <a:solidFill>
            <a:schemeClr val="accent1"/>
          </a:solidFill>
        </p:grpSpPr>
        <p:sp>
          <p:nvSpPr>
            <p:cNvPr id="8" name="Oval 22"/>
            <p:cNvSpPr/>
            <p:nvPr/>
          </p:nvSpPr>
          <p:spPr>
            <a:xfrm>
              <a:off x="1731021" y="1638788"/>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9" name="TextBox 23"/>
            <p:cNvSpPr txBox="1"/>
            <p:nvPr/>
          </p:nvSpPr>
          <p:spPr>
            <a:xfrm>
              <a:off x="1835353" y="1774998"/>
              <a:ext cx="527709" cy="461665"/>
            </a:xfrm>
            <a:prstGeom prst="rect">
              <a:avLst/>
            </a:prstGeom>
            <a:grpFill/>
            <a:ln>
              <a:noFill/>
            </a:ln>
          </p:spPr>
          <p:txBody>
            <a:bodyPr wrap="none">
              <a:normAutofit fontScale="97500" lnSpcReduction="10000"/>
            </a:bodyPr>
            <a:lstStyle/>
            <a:p>
              <a:pPr algn="ctr"/>
              <a:r>
                <a:rPr lang="en-GB" sz="2400" b="1" dirty="0">
                  <a:solidFill>
                    <a:schemeClr val="bg1"/>
                  </a:solidFill>
                  <a:latin typeface="微软雅黑" panose="020B0503020204020204" pitchFamily="34" charset="-122"/>
                  <a:ea typeface="微软雅黑" panose="020B0503020204020204" pitchFamily="34" charset="-122"/>
                </a:rPr>
                <a:t>0</a:t>
              </a:r>
              <a:r>
                <a:rPr lang="en-US" altLang="en-GB" sz="2400" b="1" dirty="0">
                  <a:solidFill>
                    <a:schemeClr val="bg1"/>
                  </a:solidFill>
                  <a:latin typeface="微软雅黑" panose="020B0503020204020204" pitchFamily="34" charset="-122"/>
                  <a:ea typeface="微软雅黑" panose="020B0503020204020204" pitchFamily="34" charset="-122"/>
                </a:rPr>
                <a:t>3</a:t>
              </a:r>
              <a:endParaRPr lang="en-US" altLang="en-GB" sz="2400" b="1" dirty="0">
                <a:solidFill>
                  <a:schemeClr val="bg1"/>
                </a:solidFill>
                <a:latin typeface="微软雅黑" panose="020B0503020204020204" pitchFamily="34" charset="-122"/>
                <a:ea typeface="微软雅黑" panose="020B0503020204020204" pitchFamily="34" charset="-122"/>
              </a:endParaRPr>
            </a:p>
          </p:txBody>
        </p:sp>
      </p:grpSp>
      <p:grpSp>
        <p:nvGrpSpPr>
          <p:cNvPr id="10" name="Group 21"/>
          <p:cNvGrpSpPr/>
          <p:nvPr/>
        </p:nvGrpSpPr>
        <p:grpSpPr>
          <a:xfrm>
            <a:off x="698500" y="3432880"/>
            <a:ext cx="804827" cy="736375"/>
            <a:chOff x="1731021" y="1638788"/>
            <a:chExt cx="736375" cy="736375"/>
          </a:xfrm>
          <a:solidFill>
            <a:schemeClr val="accent1"/>
          </a:solidFill>
        </p:grpSpPr>
        <p:sp>
          <p:nvSpPr>
            <p:cNvPr id="11" name="Oval 22"/>
            <p:cNvSpPr/>
            <p:nvPr/>
          </p:nvSpPr>
          <p:spPr>
            <a:xfrm>
              <a:off x="1731021" y="1638788"/>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b="1">
                <a:latin typeface="微软雅黑" panose="020B0503020204020204" pitchFamily="34" charset="-122"/>
                <a:ea typeface="微软雅黑" panose="020B0503020204020204" pitchFamily="34" charset="-122"/>
              </a:endParaRPr>
            </a:p>
          </p:txBody>
        </p:sp>
        <p:sp>
          <p:nvSpPr>
            <p:cNvPr id="12" name="TextBox 23"/>
            <p:cNvSpPr txBox="1"/>
            <p:nvPr/>
          </p:nvSpPr>
          <p:spPr>
            <a:xfrm>
              <a:off x="1835353" y="1774998"/>
              <a:ext cx="527709" cy="461665"/>
            </a:xfrm>
            <a:prstGeom prst="rect">
              <a:avLst/>
            </a:prstGeom>
            <a:grpFill/>
            <a:ln>
              <a:noFill/>
            </a:ln>
          </p:spPr>
          <p:txBody>
            <a:bodyPr wrap="none">
              <a:normAutofit fontScale="97500" lnSpcReduction="10000"/>
            </a:bodyPr>
            <a:lstStyle/>
            <a:p>
              <a:pPr algn="ctr"/>
              <a:r>
                <a:rPr lang="en-GB" sz="2400" b="1" dirty="0">
                  <a:solidFill>
                    <a:schemeClr val="bg1"/>
                  </a:solidFill>
                  <a:latin typeface="微软雅黑" panose="020B0503020204020204" pitchFamily="34" charset="-122"/>
                  <a:ea typeface="微软雅黑" panose="020B0503020204020204" pitchFamily="34" charset="-122"/>
                </a:rPr>
                <a:t>0</a:t>
              </a:r>
              <a:r>
                <a:rPr lang="en-US" altLang="en-GB" sz="2400" b="1" dirty="0">
                  <a:solidFill>
                    <a:schemeClr val="bg1"/>
                  </a:solidFill>
                  <a:latin typeface="微软雅黑" panose="020B0503020204020204" pitchFamily="34" charset="-122"/>
                  <a:ea typeface="微软雅黑" panose="020B0503020204020204" pitchFamily="34" charset="-122"/>
                </a:rPr>
                <a:t>2</a:t>
              </a:r>
              <a:endParaRPr lang="en-US" altLang="en-GB" sz="24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1978370" y="1305560"/>
            <a:ext cx="9430458" cy="1476375"/>
          </a:xfrm>
          <a:prstGeom prst="rect">
            <a:avLst/>
          </a:prstGeom>
          <a:noFill/>
          <a:ln>
            <a:solidFill>
              <a:srgbClr val="7030A0"/>
            </a:solidFill>
          </a:ln>
        </p:spPr>
        <p:txBody>
          <a:bodyPr wrap="square" rtlCol="0" anchor="t">
            <a:spAutoFit/>
          </a:bodyPr>
          <a:lstStyle/>
          <a:p>
            <a:pPr indent="0">
              <a:lnSpc>
                <a:spcPct val="150000"/>
              </a:lnSpc>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将本节所描述的设定优先级模型应用于你当前项目中</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10</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个或</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15</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个特性或使用实例上。把计算出来的优先级与用其它方法所设定的优先级进行比较，结果如何</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把它们与你凭直觉判断的优先级相比，其结果又如何</a:t>
            </a: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1977675" y="3063875"/>
            <a:ext cx="9431152" cy="1476375"/>
          </a:xfrm>
          <a:prstGeom prst="rect">
            <a:avLst/>
          </a:prstGeom>
          <a:noFill/>
          <a:ln>
            <a:solidFill>
              <a:schemeClr val="accent1"/>
            </a:solidFill>
          </a:ln>
        </p:spPr>
        <p:txBody>
          <a:bodyPr wrap="square" rtlCol="0" anchor="t">
            <a:spAutoFit/>
          </a:bodyPr>
          <a:lstStyle/>
          <a:p>
            <a:pPr indent="0">
              <a:lnSpc>
                <a:spcPct val="150000"/>
              </a:lnSpc>
              <a:buFont typeface="Wingdings" panose="05000000000000000000" pitchFamily="2" charset="2"/>
              <a:buNone/>
            </a:pPr>
            <a:r>
              <a:rPr lang="en-US" altLang="zh-CN" sz="2000" b="1" dirty="0">
                <a:latin typeface="宋体" panose="02010600030101010101" pitchFamily="2" charset="-122"/>
                <a:ea typeface="宋体" panose="02010600030101010101" pitchFamily="2" charset="-122"/>
                <a:sym typeface="+mn-ea"/>
              </a:rPr>
              <a:t>    </a:t>
            </a:r>
            <a:r>
              <a:rPr lang="zh-CN" altLang="en-US" sz="2000" b="1" dirty="0">
                <a:latin typeface="宋体" panose="02010600030101010101" pitchFamily="2" charset="-122"/>
                <a:ea typeface="宋体" panose="02010600030101010101" pitchFamily="2" charset="-122"/>
                <a:sym typeface="+mn-ea"/>
              </a:rPr>
              <a:t>如果模型所描述的优先级与所设想的有不符合之处，分析模型中哪一部分的结果不合理。尝试着对利润、损失、费用和风险应用不同的优先级调整。调整模型，直到它所提供的结果与你所期望的一致为止。</a:t>
            </a:r>
            <a:endParaRPr lang="zh-CN" altLang="en-US" sz="2000" b="1" dirty="0"/>
          </a:p>
        </p:txBody>
      </p:sp>
      <p:sp>
        <p:nvSpPr>
          <p:cNvPr id="2" name="灯片编号占位符 1"/>
          <p:cNvSpPr>
            <a:spLocks noGrp="1"/>
          </p:cNvSpPr>
          <p:nvPr>
            <p:ph type="sldNum" sz="quarter" idx="12"/>
          </p:nvPr>
        </p:nvSpPr>
        <p:spPr/>
        <p:txBody>
          <a:bodyPr/>
          <a:lstStyle/>
          <a:p>
            <a:pPr>
              <a:defRPr/>
            </a:pPr>
            <a:fld id="{0519FDB0-D360-4966-A01C-1D1C6BB19AF3}" type="slidenum">
              <a:rPr lang="zh-CN" altLang="en-US" b="1" smtClean="0">
                <a:solidFill>
                  <a:prstClr val="black">
                    <a:tint val="75000"/>
                  </a:prstClr>
                </a:solidFill>
              </a:rPr>
            </a:fld>
            <a:endParaRPr lang="zh-CN" altLang="en-US" b="1" smtClean="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3" grpId="0" bldLvl="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4595" r="4595"/>
          <a:stretch>
            <a:fillRect/>
          </a:stretch>
        </p:blipFill>
        <p:spPr>
          <a:xfrm>
            <a:off x="-934279" y="-68794"/>
            <a:ext cx="14108941" cy="6926794"/>
          </a:xfrm>
          <a:prstGeom prst="rect">
            <a:avLst/>
          </a:prstGeom>
        </p:spPr>
      </p:pic>
      <p:sp>
        <p:nvSpPr>
          <p:cNvPr id="3" name="矩形 2"/>
          <p:cNvSpPr/>
          <p:nvPr/>
        </p:nvSpPr>
        <p:spPr>
          <a:xfrm>
            <a:off x="-934279" y="-68795"/>
            <a:ext cx="13921458" cy="6926794"/>
          </a:xfrm>
          <a:prstGeom prst="rect">
            <a:avLst/>
          </a:prstGeom>
          <a:solidFill>
            <a:srgbClr val="5197D7">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0"/>
          <p:cNvSpPr>
            <a:spLocks noChangeArrowheads="1"/>
          </p:cNvSpPr>
          <p:nvPr/>
        </p:nvSpPr>
        <p:spPr bwMode="auto">
          <a:xfrm rot="10800000">
            <a:off x="6477593" y="-23813"/>
            <a:ext cx="6881813" cy="6881813"/>
          </a:xfrm>
          <a:prstGeom prst="rtTriangle">
            <a:avLst/>
          </a:prstGeom>
          <a:solidFill>
            <a:srgbClr val="5197D7">
              <a:alpha val="50000"/>
            </a:srgbClr>
          </a:solidFill>
          <a:ln>
            <a:noFill/>
          </a:ln>
        </p:spPr>
        <p:txBody>
          <a:bodyPr anchor="ctr"/>
          <a:lstStyle/>
          <a:p>
            <a:pPr algn="ctr" eaLnBrk="0" fontAlgn="base" hangingPunct="0">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微软雅黑" panose="020B0503020204020204" pitchFamily="34" charset="-122"/>
            </a:endParaRPr>
          </a:p>
        </p:txBody>
      </p:sp>
      <p:sp>
        <p:nvSpPr>
          <p:cNvPr id="16" name="文本框 6"/>
          <p:cNvSpPr>
            <a:spLocks noChangeArrowheads="1"/>
          </p:cNvSpPr>
          <p:nvPr/>
        </p:nvSpPr>
        <p:spPr bwMode="auto">
          <a:xfrm>
            <a:off x="3520144" y="2393495"/>
            <a:ext cx="4964179" cy="200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fontAlgn="base" hangingPunct="0">
              <a:lnSpc>
                <a:spcPct val="120000"/>
              </a:lnSpc>
              <a:spcBef>
                <a:spcPct val="0"/>
              </a:spcBef>
              <a:spcAft>
                <a:spcPct val="0"/>
              </a:spcAft>
              <a:buFont typeface="Arial" panose="020B0604020202020204" pitchFamily="34" charset="0"/>
              <a:buNone/>
            </a:pPr>
            <a:r>
              <a:rPr lang="zh-CN" altLang="en-US" sz="5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谢谢大家！</a:t>
            </a:r>
            <a:endParaRPr lang="en-US" altLang="zh-CN" sz="5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0" fontAlgn="base" hangingPunct="0">
              <a:lnSpc>
                <a:spcPct val="120000"/>
              </a:lnSpc>
              <a:spcBef>
                <a:spcPct val="0"/>
              </a:spcBef>
              <a:spcAft>
                <a:spcPct val="0"/>
              </a:spcAft>
              <a:buFont typeface="Arial" panose="020B0604020202020204" pitchFamily="34" charset="0"/>
              <a:buNone/>
            </a:pPr>
            <a:r>
              <a:rPr lang="en-US" altLang="zh-CN" sz="5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 !</a:t>
            </a:r>
            <a:endParaRPr lang="zh-CN" altLang="en-US" sz="5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等腰三角形 22"/>
          <p:cNvSpPr/>
          <p:nvPr/>
        </p:nvSpPr>
        <p:spPr>
          <a:xfrm>
            <a:off x="190028" y="5200191"/>
            <a:ext cx="2365513" cy="1831423"/>
          </a:xfrm>
          <a:prstGeom prst="triangle">
            <a:avLst>
              <a:gd name="adj" fmla="val 51111"/>
            </a:avLst>
          </a:prstGeom>
          <a:solidFill>
            <a:srgbClr val="5197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1256532" y="5623200"/>
            <a:ext cx="2365513" cy="1831423"/>
          </a:xfrm>
          <a:prstGeom prst="triangle">
            <a:avLst>
              <a:gd name="adj" fmla="val 51111"/>
            </a:avLst>
          </a:prstGeom>
          <a:solidFill>
            <a:srgbClr val="5197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接连接符 12"/>
          <p:cNvSpPr>
            <a:spLocks noChangeShapeType="1"/>
          </p:cNvSpPr>
          <p:nvPr/>
        </p:nvSpPr>
        <p:spPr bwMode="auto">
          <a:xfrm flipH="1" flipV="1">
            <a:off x="13193797" y="5161959"/>
            <a:ext cx="5003800" cy="5002749"/>
          </a:xfrm>
          <a:prstGeom prst="line">
            <a:avLst/>
          </a:prstGeom>
          <a:noFill/>
          <a:ln w="19050" cap="flat" cmpd="sng">
            <a:solidFill>
              <a:schemeClr val="bg1"/>
            </a:solidFill>
            <a:miter lim="800000"/>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14" name="文本框 6"/>
          <p:cNvSpPr>
            <a:spLocks noChangeArrowheads="1"/>
          </p:cNvSpPr>
          <p:nvPr/>
        </p:nvSpPr>
        <p:spPr bwMode="auto">
          <a:xfrm>
            <a:off x="4853521" y="5722180"/>
            <a:ext cx="2297424" cy="658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fontAlgn="base" hangingPunct="0">
              <a:lnSpc>
                <a:spcPct val="120000"/>
              </a:lnSpc>
              <a:spcBef>
                <a:spcPct val="0"/>
              </a:spcBef>
              <a:spcAft>
                <a:spcPct val="0"/>
              </a:spcAft>
              <a:buFont typeface="Arial" panose="020B0604020202020204" pitchFamily="34" charset="0"/>
              <a:buNone/>
            </a:pP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武君胜</a:t>
            </a:r>
            <a:endPar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0" fontAlgn="base" hangingPunct="0">
              <a:lnSpc>
                <a:spcPct val="120000"/>
              </a:lnSpc>
              <a:spcBef>
                <a:spcPct val="0"/>
              </a:spcBef>
              <a:spcAft>
                <a:spcPct val="0"/>
              </a:spcAft>
              <a:buFont typeface="Arial" panose="020B0604020202020204" pitchFamily="34" charset="0"/>
              <a:buNone/>
            </a:pP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西北工业大学 软件学院</a:t>
            </a:r>
            <a:endPar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t="41111" b="34040"/>
          <a:stretch>
            <a:fillRect/>
          </a:stretch>
        </p:blipFill>
        <p:spPr>
          <a:xfrm>
            <a:off x="3622045" y="1386230"/>
            <a:ext cx="4262959" cy="1059280"/>
          </a:xfrm>
          <a:prstGeom prst="rect">
            <a:avLst/>
          </a:prstGeom>
        </p:spPr>
      </p:pic>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4"/>
          <p:cNvGrpSpPr>
            <a:grpSpLocks noChangeAspect="1"/>
          </p:cNvGrpSpPr>
          <p:nvPr/>
        </p:nvGrpSpPr>
        <p:grpSpPr bwMode="auto">
          <a:xfrm>
            <a:off x="9900773" y="4419951"/>
            <a:ext cx="1134356" cy="1088168"/>
            <a:chOff x="1672" y="-2"/>
            <a:chExt cx="3733" cy="3581"/>
          </a:xfrm>
          <a:solidFill>
            <a:srgbClr val="5B9BD5"/>
          </a:solidFill>
        </p:grpSpPr>
        <p:sp>
          <p:nvSpPr>
            <p:cNvPr id="11" name="Freeform 5"/>
            <p:cNvSpPr/>
            <p:nvPr/>
          </p:nvSpPr>
          <p:spPr bwMode="auto">
            <a:xfrm>
              <a:off x="3155" y="3311"/>
              <a:ext cx="811" cy="268"/>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12" name="Freeform 6"/>
            <p:cNvSpPr/>
            <p:nvPr/>
          </p:nvSpPr>
          <p:spPr bwMode="auto">
            <a:xfrm>
              <a:off x="4555" y="2365"/>
              <a:ext cx="599" cy="443"/>
            </a:xfrm>
            <a:custGeom>
              <a:avLst/>
              <a:gdLst>
                <a:gd name="T0" fmla="*/ 283 w 344"/>
                <a:gd name="T1" fmla="*/ 254 h 254"/>
                <a:gd name="T2" fmla="*/ 255 w 344"/>
                <a:gd name="T3" fmla="*/ 246 h 254"/>
                <a:gd name="T4" fmla="*/ 33 w 344"/>
                <a:gd name="T5" fmla="*/ 106 h 254"/>
                <a:gd name="T6" fmla="*/ 16 w 344"/>
                <a:gd name="T7" fmla="*/ 32 h 254"/>
                <a:gd name="T8" fmla="*/ 89 w 344"/>
                <a:gd name="T9" fmla="*/ 16 h 254"/>
                <a:gd name="T10" fmla="*/ 312 w 344"/>
                <a:gd name="T11" fmla="*/ 156 h 254"/>
                <a:gd name="T12" fmla="*/ 328 w 344"/>
                <a:gd name="T13" fmla="*/ 229 h 254"/>
                <a:gd name="T14" fmla="*/ 283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13" name="Freeform 7"/>
            <p:cNvSpPr/>
            <p:nvPr/>
          </p:nvSpPr>
          <p:spPr bwMode="auto">
            <a:xfrm>
              <a:off x="4753" y="1426"/>
              <a:ext cx="652" cy="286"/>
            </a:xfrm>
            <a:custGeom>
              <a:avLst/>
              <a:gdLst>
                <a:gd name="T0" fmla="*/ 58 w 374"/>
                <a:gd name="T1" fmla="*/ 164 h 164"/>
                <a:gd name="T2" fmla="*/ 6 w 374"/>
                <a:gd name="T3" fmla="*/ 121 h 164"/>
                <a:gd name="T4" fmla="*/ 48 w 374"/>
                <a:gd name="T5" fmla="*/ 58 h 164"/>
                <a:gd name="T6" fmla="*/ 305 w 374"/>
                <a:gd name="T7" fmla="*/ 6 h 164"/>
                <a:gd name="T8" fmla="*/ 368 w 374"/>
                <a:gd name="T9" fmla="*/ 48 h 164"/>
                <a:gd name="T10" fmla="*/ 326 w 374"/>
                <a:gd name="T11" fmla="*/ 110 h 164"/>
                <a:gd name="T12" fmla="*/ 69 w 374"/>
                <a:gd name="T13" fmla="*/ 163 h 164"/>
                <a:gd name="T14" fmla="*/ 58 w 374"/>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14" name="Freeform 8"/>
            <p:cNvSpPr/>
            <p:nvPr/>
          </p:nvSpPr>
          <p:spPr bwMode="auto">
            <a:xfrm>
              <a:off x="4294" y="333"/>
              <a:ext cx="463" cy="578"/>
            </a:xfrm>
            <a:custGeom>
              <a:avLst/>
              <a:gdLst>
                <a:gd name="T0" fmla="*/ 60 w 266"/>
                <a:gd name="T1" fmla="*/ 332 h 332"/>
                <a:gd name="T2" fmla="*/ 31 w 266"/>
                <a:gd name="T3" fmla="*/ 324 h 332"/>
                <a:gd name="T4" fmla="*/ 16 w 266"/>
                <a:gd name="T5" fmla="*/ 250 h 332"/>
                <a:gd name="T6" fmla="*/ 161 w 266"/>
                <a:gd name="T7" fmla="*/ 31 h 332"/>
                <a:gd name="T8" fmla="*/ 235 w 266"/>
                <a:gd name="T9" fmla="*/ 16 h 332"/>
                <a:gd name="T10" fmla="*/ 250 w 266"/>
                <a:gd name="T11" fmla="*/ 90 h 332"/>
                <a:gd name="T12" fmla="*/ 105 w 266"/>
                <a:gd name="T13" fmla="*/ 309 h 332"/>
                <a:gd name="T14" fmla="*/ 60 w 266"/>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15" name="Freeform 9"/>
            <p:cNvSpPr/>
            <p:nvPr/>
          </p:nvSpPr>
          <p:spPr bwMode="auto">
            <a:xfrm>
              <a:off x="3465" y="-2"/>
              <a:ext cx="189" cy="645"/>
            </a:xfrm>
            <a:custGeom>
              <a:avLst/>
              <a:gdLst>
                <a:gd name="T0" fmla="*/ 56 w 109"/>
                <a:gd name="T1" fmla="*/ 370 h 370"/>
                <a:gd name="T2" fmla="*/ 2 w 109"/>
                <a:gd name="T3" fmla="*/ 317 h 370"/>
                <a:gd name="T4" fmla="*/ 0 w 109"/>
                <a:gd name="T5" fmla="*/ 54 h 370"/>
                <a:gd name="T6" fmla="*/ 53 w 109"/>
                <a:gd name="T7" fmla="*/ 0 h 370"/>
                <a:gd name="T8" fmla="*/ 106 w 109"/>
                <a:gd name="T9" fmla="*/ 53 h 370"/>
                <a:gd name="T10" fmla="*/ 109 w 109"/>
                <a:gd name="T11" fmla="*/ 316 h 370"/>
                <a:gd name="T12" fmla="*/ 56 w 109"/>
                <a:gd name="T13" fmla="*/ 370 h 370"/>
                <a:gd name="T14" fmla="*/ 56 w 109"/>
                <a:gd name="T15" fmla="*/ 37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16" name="Freeform 10"/>
            <p:cNvSpPr/>
            <p:nvPr/>
          </p:nvSpPr>
          <p:spPr bwMode="auto">
            <a:xfrm>
              <a:off x="1923" y="2362"/>
              <a:ext cx="599" cy="442"/>
            </a:xfrm>
            <a:custGeom>
              <a:avLst/>
              <a:gdLst>
                <a:gd name="T0" fmla="*/ 61 w 344"/>
                <a:gd name="T1" fmla="*/ 254 h 254"/>
                <a:gd name="T2" fmla="*/ 16 w 344"/>
                <a:gd name="T3" fmla="*/ 229 h 254"/>
                <a:gd name="T4" fmla="*/ 32 w 344"/>
                <a:gd name="T5" fmla="*/ 156 h 254"/>
                <a:gd name="T6" fmla="*/ 255 w 344"/>
                <a:gd name="T7" fmla="*/ 16 h 254"/>
                <a:gd name="T8" fmla="*/ 328 w 344"/>
                <a:gd name="T9" fmla="*/ 33 h 254"/>
                <a:gd name="T10" fmla="*/ 311 w 344"/>
                <a:gd name="T11" fmla="*/ 106 h 254"/>
                <a:gd name="T12" fmla="*/ 89 w 344"/>
                <a:gd name="T13" fmla="*/ 246 h 254"/>
                <a:gd name="T14" fmla="*/ 61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17" name="Freeform 11"/>
            <p:cNvSpPr/>
            <p:nvPr/>
          </p:nvSpPr>
          <p:spPr bwMode="auto">
            <a:xfrm>
              <a:off x="1672" y="1425"/>
              <a:ext cx="652" cy="284"/>
            </a:xfrm>
            <a:custGeom>
              <a:avLst/>
              <a:gdLst>
                <a:gd name="T0" fmla="*/ 316 w 374"/>
                <a:gd name="T1" fmla="*/ 163 h 163"/>
                <a:gd name="T2" fmla="*/ 305 w 374"/>
                <a:gd name="T3" fmla="*/ 162 h 163"/>
                <a:gd name="T4" fmla="*/ 48 w 374"/>
                <a:gd name="T5" fmla="*/ 110 h 163"/>
                <a:gd name="T6" fmla="*/ 6 w 374"/>
                <a:gd name="T7" fmla="*/ 47 h 163"/>
                <a:gd name="T8" fmla="*/ 69 w 374"/>
                <a:gd name="T9" fmla="*/ 5 h 163"/>
                <a:gd name="T10" fmla="*/ 326 w 374"/>
                <a:gd name="T11" fmla="*/ 58 h 163"/>
                <a:gd name="T12" fmla="*/ 368 w 374"/>
                <a:gd name="T13" fmla="*/ 120 h 163"/>
                <a:gd name="T14" fmla="*/ 316 w 374"/>
                <a:gd name="T15" fmla="*/ 163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18" name="Freeform 12"/>
            <p:cNvSpPr/>
            <p:nvPr/>
          </p:nvSpPr>
          <p:spPr bwMode="auto">
            <a:xfrm>
              <a:off x="2320" y="329"/>
              <a:ext cx="464" cy="580"/>
            </a:xfrm>
            <a:custGeom>
              <a:avLst/>
              <a:gdLst>
                <a:gd name="T0" fmla="*/ 206 w 266"/>
                <a:gd name="T1" fmla="*/ 333 h 333"/>
                <a:gd name="T2" fmla="*/ 161 w 266"/>
                <a:gd name="T3" fmla="*/ 309 h 333"/>
                <a:gd name="T4" fmla="*/ 16 w 266"/>
                <a:gd name="T5" fmla="*/ 90 h 333"/>
                <a:gd name="T6" fmla="*/ 31 w 266"/>
                <a:gd name="T7" fmla="*/ 16 h 333"/>
                <a:gd name="T8" fmla="*/ 105 w 266"/>
                <a:gd name="T9" fmla="*/ 31 h 333"/>
                <a:gd name="T10" fmla="*/ 250 w 266"/>
                <a:gd name="T11" fmla="*/ 250 h 333"/>
                <a:gd name="T12" fmla="*/ 235 w 266"/>
                <a:gd name="T13" fmla="*/ 324 h 333"/>
                <a:gd name="T14" fmla="*/ 206 w 266"/>
                <a:gd name="T15" fmla="*/ 33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19" name="Freeform 13"/>
            <p:cNvSpPr>
              <a:spLocks noEditPoints="1"/>
            </p:cNvSpPr>
            <p:nvPr/>
          </p:nvSpPr>
          <p:spPr bwMode="auto">
            <a:xfrm>
              <a:off x="2498" y="817"/>
              <a:ext cx="2100" cy="2567"/>
            </a:xfrm>
            <a:custGeom>
              <a:avLst/>
              <a:gdLst>
                <a:gd name="T0" fmla="*/ 603 w 1206"/>
                <a:gd name="T1" fmla="*/ 0 h 1474"/>
                <a:gd name="T2" fmla="*/ 0 w 1206"/>
                <a:gd name="T3" fmla="*/ 603 h 1474"/>
                <a:gd name="T4" fmla="*/ 95 w 1206"/>
                <a:gd name="T5" fmla="*/ 928 h 1474"/>
                <a:gd name="T6" fmla="*/ 308 w 1206"/>
                <a:gd name="T7" fmla="*/ 1129 h 1474"/>
                <a:gd name="T8" fmla="*/ 308 w 1206"/>
                <a:gd name="T9" fmla="*/ 1329 h 1474"/>
                <a:gd name="T10" fmla="*/ 453 w 1206"/>
                <a:gd name="T11" fmla="*/ 1474 h 1474"/>
                <a:gd name="T12" fmla="*/ 769 w 1206"/>
                <a:gd name="T13" fmla="*/ 1474 h 1474"/>
                <a:gd name="T14" fmla="*/ 914 w 1206"/>
                <a:gd name="T15" fmla="*/ 1329 h 1474"/>
                <a:gd name="T16" fmla="*/ 914 w 1206"/>
                <a:gd name="T17" fmla="*/ 1120 h 1474"/>
                <a:gd name="T18" fmla="*/ 1206 w 1206"/>
                <a:gd name="T19" fmla="*/ 603 h 1474"/>
                <a:gd name="T20" fmla="*/ 603 w 1206"/>
                <a:gd name="T21" fmla="*/ 0 h 1474"/>
                <a:gd name="T22" fmla="*/ 827 w 1206"/>
                <a:gd name="T23" fmla="*/ 1032 h 1474"/>
                <a:gd name="T24" fmla="*/ 795 w 1206"/>
                <a:gd name="T25" fmla="*/ 1085 h 1474"/>
                <a:gd name="T26" fmla="*/ 795 w 1206"/>
                <a:gd name="T27" fmla="*/ 1133 h 1474"/>
                <a:gd name="T28" fmla="*/ 427 w 1206"/>
                <a:gd name="T29" fmla="*/ 1133 h 1474"/>
                <a:gd name="T30" fmla="*/ 427 w 1206"/>
                <a:gd name="T31" fmla="*/ 1093 h 1474"/>
                <a:gd name="T32" fmla="*/ 394 w 1206"/>
                <a:gd name="T33" fmla="*/ 1039 h 1474"/>
                <a:gd name="T34" fmla="*/ 119 w 1206"/>
                <a:gd name="T35" fmla="*/ 603 h 1474"/>
                <a:gd name="T36" fmla="*/ 603 w 1206"/>
                <a:gd name="T37" fmla="*/ 119 h 1474"/>
                <a:gd name="T38" fmla="*/ 1087 w 1206"/>
                <a:gd name="T39" fmla="*/ 603 h 1474"/>
                <a:gd name="T40" fmla="*/ 827 w 1206"/>
                <a:gd name="T41" fmla="*/ 1032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20" name="Oval 14"/>
            <p:cNvSpPr>
              <a:spLocks noChangeArrowheads="1"/>
            </p:cNvSpPr>
            <p:nvPr/>
          </p:nvSpPr>
          <p:spPr bwMode="auto">
            <a:xfrm>
              <a:off x="2907" y="1200"/>
              <a:ext cx="1343" cy="134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21" name="Oval 15"/>
            <p:cNvSpPr>
              <a:spLocks noChangeArrowheads="1"/>
            </p:cNvSpPr>
            <p:nvPr/>
          </p:nvSpPr>
          <p:spPr bwMode="auto">
            <a:xfrm>
              <a:off x="3040" y="1334"/>
              <a:ext cx="1076" cy="1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dirty="0"/>
            </a:p>
          </p:txBody>
        </p:sp>
        <p:sp>
          <p:nvSpPr>
            <p:cNvPr id="22" name="Oval 16"/>
            <p:cNvSpPr>
              <a:spLocks noChangeArrowheads="1"/>
            </p:cNvSpPr>
            <p:nvPr/>
          </p:nvSpPr>
          <p:spPr bwMode="auto">
            <a:xfrm>
              <a:off x="3155" y="1449"/>
              <a:ext cx="846" cy="84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23" name="Oval 17"/>
            <p:cNvSpPr>
              <a:spLocks noChangeArrowheads="1"/>
            </p:cNvSpPr>
            <p:nvPr/>
          </p:nvSpPr>
          <p:spPr bwMode="auto">
            <a:xfrm>
              <a:off x="3280" y="1573"/>
              <a:ext cx="596" cy="5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dirty="0"/>
            </a:p>
          </p:txBody>
        </p:sp>
        <p:sp>
          <p:nvSpPr>
            <p:cNvPr id="24" name="Oval 18"/>
            <p:cNvSpPr>
              <a:spLocks noChangeArrowheads="1"/>
            </p:cNvSpPr>
            <p:nvPr/>
          </p:nvSpPr>
          <p:spPr bwMode="auto">
            <a:xfrm>
              <a:off x="3391" y="1684"/>
              <a:ext cx="373" cy="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25" name="Oval 19"/>
            <p:cNvSpPr>
              <a:spLocks noChangeArrowheads="1"/>
            </p:cNvSpPr>
            <p:nvPr/>
          </p:nvSpPr>
          <p:spPr bwMode="auto">
            <a:xfrm>
              <a:off x="3508" y="1803"/>
              <a:ext cx="139" cy="13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26" name="Freeform 20"/>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27" name="Freeform 21"/>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grpSp>
      <p:sp>
        <p:nvSpPr>
          <p:cNvPr id="29" name="文本框 28"/>
          <p:cNvSpPr txBox="1"/>
          <p:nvPr/>
        </p:nvSpPr>
        <p:spPr>
          <a:xfrm>
            <a:off x="991016" y="1974499"/>
            <a:ext cx="8797094" cy="953135"/>
          </a:xfrm>
          <a:prstGeom prst="rect">
            <a:avLst/>
          </a:prstGeom>
          <a:noFill/>
          <a:ln w="15875">
            <a:solidFill>
              <a:srgbClr val="FF0000"/>
            </a:solidFill>
          </a:ln>
        </p:spPr>
        <p:txBody>
          <a:bodyPr wrap="square" rtlCol="0">
            <a:spAutoFit/>
          </a:bodyPr>
          <a:lstStyle/>
          <a:p>
            <a:pPr algn="just">
              <a:lnSpc>
                <a:spcPct val="140000"/>
              </a:lnSpc>
            </a:pPr>
            <a:r>
              <a:rPr lang="zh-CN" altLang="en-US" sz="2000" b="1" dirty="0">
                <a:solidFill>
                  <a:srgbClr val="FF0000"/>
                </a:solidFill>
                <a:latin typeface="宋体" panose="02010600030101010101" pitchFamily="2" charset="-122"/>
                <a:ea typeface="宋体" panose="02010600030101010101" pitchFamily="2" charset="-122"/>
                <a:sym typeface="宋体" panose="02010600030101010101" pitchFamily="2" charset="-122"/>
              </a:rPr>
              <a:t>定义：</a:t>
            </a:r>
            <a:r>
              <a:rPr lang="zh-CN" altLang="en-US" sz="2000" b="1" dirty="0">
                <a:solidFill>
                  <a:schemeClr val="tx1">
                    <a:lumMod val="85000"/>
                    <a:lumOff val="15000"/>
                  </a:schemeClr>
                </a:solidFill>
                <a:latin typeface="宋体" panose="02010600030101010101" pitchFamily="2" charset="-122"/>
                <a:ea typeface="宋体" panose="02010600030101010101" pitchFamily="2" charset="-122"/>
                <a:sym typeface="宋体" panose="02010600030101010101" pitchFamily="2" charset="-122"/>
              </a:rPr>
              <a:t>系统关联图是用于定义系统与系统外部实体间的界限和接口的简单模型，同时它也明确了通过接口的信息流和物质流</a:t>
            </a:r>
            <a:endParaRPr lang="zh-CN" altLang="en-US" sz="2000" b="1" dirty="0">
              <a:solidFill>
                <a:schemeClr val="tx1">
                  <a:lumMod val="85000"/>
                  <a:lumOff val="15000"/>
                </a:schemeClr>
              </a:solidFill>
              <a:latin typeface="宋体" panose="02010600030101010101" pitchFamily="2" charset="-122"/>
              <a:ea typeface="宋体" panose="02010600030101010101" pitchFamily="2" charset="-122"/>
              <a:sym typeface="宋体" panose="02010600030101010101" pitchFamily="2" charset="-122"/>
            </a:endParaRPr>
          </a:p>
        </p:txBody>
      </p:sp>
      <p:sp>
        <p:nvSpPr>
          <p:cNvPr id="32" name="文本框 31"/>
          <p:cNvSpPr txBox="1"/>
          <p:nvPr/>
        </p:nvSpPr>
        <p:spPr>
          <a:xfrm>
            <a:off x="990915" y="3177398"/>
            <a:ext cx="8790394" cy="1383665"/>
          </a:xfrm>
          <a:prstGeom prst="rect">
            <a:avLst/>
          </a:prstGeom>
          <a:noFill/>
          <a:ln w="15875">
            <a:solidFill>
              <a:schemeClr val="accent6"/>
            </a:solidFill>
          </a:ln>
        </p:spPr>
        <p:txBody>
          <a:bodyPr wrap="square" rtlCol="0">
            <a:spAutoFit/>
          </a:bodyPr>
          <a:lstStyle>
            <a:defPPr>
              <a:defRPr lang="zh-CN"/>
            </a:defPPr>
            <a:lvl1pPr>
              <a:lnSpc>
                <a:spcPct val="140000"/>
              </a:lnSpc>
              <a:defRPr>
                <a:solidFill>
                  <a:schemeClr val="tx1">
                    <a:lumMod val="85000"/>
                    <a:lumOff val="15000"/>
                  </a:schemeClr>
                </a:solidFill>
                <a:latin typeface="宋体" panose="02010600030101010101" pitchFamily="2" charset="-122"/>
                <a:ea typeface="宋体" panose="02010600030101010101" pitchFamily="2" charset="-122"/>
              </a:defRPr>
            </a:lvl1pPr>
          </a:lstStyle>
          <a:p>
            <a:pPr algn="just"/>
            <a:r>
              <a:rPr lang="zh-CN" altLang="en-US" sz="2000" b="1" dirty="0">
                <a:solidFill>
                  <a:srgbClr val="0000FF"/>
                </a:solidFill>
                <a:sym typeface="宋体" panose="02010600030101010101" pitchFamily="2" charset="-122"/>
              </a:rPr>
              <a:t>软件项目范围的描述</a:t>
            </a:r>
            <a:r>
              <a:rPr lang="zh-CN" altLang="en-US" sz="2000" b="1" dirty="0">
                <a:sym typeface="宋体" panose="02010600030101010101" pitchFamily="2" charset="-122"/>
              </a:rPr>
              <a:t>划清了</a:t>
            </a:r>
            <a:r>
              <a:rPr lang="zh-CN" altLang="en-US" sz="2000" b="1" dirty="0">
                <a:solidFill>
                  <a:srgbClr val="0000FF"/>
                </a:solidFill>
                <a:sym typeface="宋体" panose="02010600030101010101" pitchFamily="2" charset="-122"/>
              </a:rPr>
              <a:t>正在开发的系统与其他部分</a:t>
            </a:r>
            <a:r>
              <a:rPr lang="zh-CN" altLang="en-US" sz="2000" b="1" dirty="0">
                <a:sym typeface="宋体" panose="02010600030101010101" pitchFamily="2" charset="-122"/>
              </a:rPr>
              <a:t>之间的</a:t>
            </a:r>
            <a:r>
              <a:rPr lang="zh-CN" altLang="en-US" sz="2000" b="1" dirty="0">
                <a:solidFill>
                  <a:srgbClr val="0000FF"/>
                </a:solidFill>
                <a:sym typeface="宋体" panose="02010600030101010101" pitchFamily="2" charset="-122"/>
              </a:rPr>
              <a:t>界线</a:t>
            </a:r>
            <a:r>
              <a:rPr lang="zh-CN" altLang="en-US" sz="2000" b="1" dirty="0">
                <a:sym typeface="宋体" panose="02010600030101010101" pitchFamily="2" charset="-122"/>
              </a:rPr>
              <a:t>，</a:t>
            </a:r>
            <a:r>
              <a:rPr lang="zh-CN" altLang="en-US" sz="2000" b="1" dirty="0">
                <a:solidFill>
                  <a:srgbClr val="0000FF"/>
                </a:solidFill>
                <a:sym typeface="宋体" panose="02010600030101010101" pitchFamily="2" charset="-122"/>
              </a:rPr>
              <a:t>关联图</a:t>
            </a:r>
            <a:r>
              <a:rPr lang="en-US" altLang="zh-CN" sz="2000" b="1" dirty="0">
                <a:solidFill>
                  <a:srgbClr val="0000FF"/>
                </a:solidFill>
                <a:sym typeface="宋体" panose="02010600030101010101" pitchFamily="2" charset="-122"/>
              </a:rPr>
              <a:t>(Context diagram)</a:t>
            </a:r>
            <a:r>
              <a:rPr lang="zh-CN" altLang="en-US" sz="2000" b="1" dirty="0">
                <a:sym typeface="宋体" panose="02010600030101010101" pitchFamily="2" charset="-122"/>
              </a:rPr>
              <a:t>通过正在开发的系统或正在讨论的问题和外部世界之间的联系来</a:t>
            </a:r>
            <a:r>
              <a:rPr lang="zh-CN" altLang="en-US" sz="2000" b="1" dirty="0">
                <a:solidFill>
                  <a:srgbClr val="0000FF"/>
                </a:solidFill>
                <a:sym typeface="宋体" panose="02010600030101010101" pitchFamily="2" charset="-122"/>
              </a:rPr>
              <a:t>描述这一界线</a:t>
            </a:r>
            <a:endParaRPr lang="zh-CN" altLang="en-US" sz="2000" b="1" dirty="0">
              <a:sym typeface="宋体" panose="02010600030101010101" pitchFamily="2" charset="-122"/>
            </a:endParaRPr>
          </a:p>
        </p:txBody>
      </p:sp>
      <p:sp>
        <p:nvSpPr>
          <p:cNvPr id="35" name="文本框 34"/>
          <p:cNvSpPr txBox="1"/>
          <p:nvPr/>
        </p:nvSpPr>
        <p:spPr>
          <a:xfrm>
            <a:off x="990914" y="4705277"/>
            <a:ext cx="8790394" cy="953135"/>
          </a:xfrm>
          <a:prstGeom prst="rect">
            <a:avLst/>
          </a:prstGeom>
          <a:noFill/>
          <a:ln w="19050">
            <a:solidFill>
              <a:schemeClr val="accent2"/>
            </a:solidFill>
          </a:ln>
        </p:spPr>
        <p:txBody>
          <a:bodyPr wrap="square" rtlCol="0">
            <a:spAutoFit/>
          </a:bodyPr>
          <a:lstStyle>
            <a:defPPr>
              <a:defRPr lang="zh-CN"/>
            </a:defPPr>
            <a:lvl1pPr>
              <a:lnSpc>
                <a:spcPct val="140000"/>
              </a:lnSpc>
              <a:defRPr>
                <a:solidFill>
                  <a:schemeClr val="tx1">
                    <a:lumMod val="85000"/>
                    <a:lumOff val="15000"/>
                  </a:schemeClr>
                </a:solidFill>
                <a:latin typeface="宋体" panose="02010600030101010101" pitchFamily="2" charset="-122"/>
                <a:ea typeface="宋体" panose="02010600030101010101" pitchFamily="2" charset="-122"/>
              </a:defRPr>
            </a:lvl1pPr>
          </a:lstStyle>
          <a:p>
            <a:pPr algn="just"/>
            <a:r>
              <a:rPr lang="zh-CN" altLang="en-US" sz="2000" b="1" dirty="0">
                <a:solidFill>
                  <a:srgbClr val="0000FF"/>
                </a:solidFill>
                <a:sym typeface="宋体" panose="02010600030101010101" pitchFamily="2" charset="-122"/>
              </a:rPr>
              <a:t>关联图确定</a:t>
            </a:r>
            <a:r>
              <a:rPr lang="zh-CN" altLang="en-US" sz="2000" b="1" dirty="0">
                <a:sym typeface="宋体" panose="02010600030101010101" pitchFamily="2" charset="-122"/>
              </a:rPr>
              <a:t>了通过某一接口与系统相连的</a:t>
            </a:r>
            <a:r>
              <a:rPr lang="zh-CN" altLang="en-US" sz="2000" b="1" dirty="0">
                <a:solidFill>
                  <a:srgbClr val="0000FF"/>
                </a:solidFill>
                <a:sym typeface="宋体" panose="02010600030101010101" pitchFamily="2" charset="-122"/>
              </a:rPr>
              <a:t>外部实体</a:t>
            </a:r>
            <a:r>
              <a:rPr lang="en-US" altLang="zh-CN" sz="2000" b="1" dirty="0">
                <a:sym typeface="宋体" panose="02010600030101010101" pitchFamily="2" charset="-122"/>
              </a:rPr>
              <a:t>(</a:t>
            </a:r>
            <a:r>
              <a:rPr lang="zh-CN" altLang="en-US" sz="2000" b="1" dirty="0">
                <a:sym typeface="宋体" panose="02010600030101010101" pitchFamily="2" charset="-122"/>
              </a:rPr>
              <a:t>称为“端点”或“外部实体”</a:t>
            </a:r>
            <a:r>
              <a:rPr lang="en-US" altLang="zh-CN" sz="2000" b="1" dirty="0">
                <a:sym typeface="宋体" panose="02010600030101010101" pitchFamily="2" charset="-122"/>
              </a:rPr>
              <a:t>)</a:t>
            </a:r>
            <a:r>
              <a:rPr lang="zh-CN" altLang="en-US" sz="2000" b="1" dirty="0">
                <a:sym typeface="宋体" panose="02010600030101010101" pitchFamily="2" charset="-122"/>
              </a:rPr>
              <a:t>，同时也确定了外部实体和系统之间的</a:t>
            </a:r>
            <a:r>
              <a:rPr lang="zh-CN" altLang="en-US" sz="2000" b="1" dirty="0">
                <a:solidFill>
                  <a:srgbClr val="0000FF"/>
                </a:solidFill>
                <a:sym typeface="宋体" panose="02010600030101010101" pitchFamily="2" charset="-122"/>
              </a:rPr>
              <a:t>数据流和物流</a:t>
            </a:r>
            <a:endParaRPr lang="zh-CN" altLang="en-US" sz="2000" b="1" dirty="0">
              <a:sym typeface="宋体" panose="02010600030101010101" pitchFamily="2" charset="-122"/>
            </a:endParaRPr>
          </a:p>
        </p:txBody>
      </p:sp>
      <p:sp>
        <p:nvSpPr>
          <p:cNvPr id="37" name="矩形 36"/>
          <p:cNvSpPr/>
          <p:nvPr/>
        </p:nvSpPr>
        <p:spPr>
          <a:xfrm>
            <a:off x="698499" y="1981654"/>
            <a:ext cx="131977" cy="966721"/>
          </a:xfrm>
          <a:prstGeom prst="rect">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8" name="矩形 37"/>
          <p:cNvSpPr/>
          <p:nvPr/>
        </p:nvSpPr>
        <p:spPr>
          <a:xfrm>
            <a:off x="698499" y="3340612"/>
            <a:ext cx="131977" cy="966721"/>
          </a:xfrm>
          <a:prstGeom prst="rect">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9" name="矩形 38"/>
          <p:cNvSpPr/>
          <p:nvPr/>
        </p:nvSpPr>
        <p:spPr>
          <a:xfrm>
            <a:off x="698499" y="4704119"/>
            <a:ext cx="131977" cy="966721"/>
          </a:xfrm>
          <a:prstGeom prst="rect">
            <a:avLst/>
          </a:prstGeom>
          <a:solidFill>
            <a:srgbClr val="519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3.2 </a:t>
            </a:r>
            <a:r>
              <a:rPr lang="zh-CN" altLang="en-US" sz="2400" b="1" dirty="0">
                <a:solidFill>
                  <a:srgbClr val="000000"/>
                </a:solidFill>
                <a:latin typeface="微软雅黑" panose="020B0503020204020204" pitchFamily="34" charset="-122"/>
                <a:ea typeface="微软雅黑" panose="020B0503020204020204" pitchFamily="34" charset="-122"/>
              </a:rPr>
              <a:t>绘制系统关联图</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nvGrpSpPr>
          <p:cNvPr id="41" name="Group 4"/>
          <p:cNvGrpSpPr>
            <a:grpSpLocks noChangeAspect="1"/>
          </p:cNvGrpSpPr>
          <p:nvPr/>
        </p:nvGrpSpPr>
        <p:grpSpPr bwMode="auto">
          <a:xfrm>
            <a:off x="10641285" y="5190572"/>
            <a:ext cx="841535" cy="807270"/>
            <a:chOff x="1672" y="-2"/>
            <a:chExt cx="3733" cy="3581"/>
          </a:xfrm>
          <a:solidFill>
            <a:srgbClr val="5B9BD5"/>
          </a:solidFill>
        </p:grpSpPr>
        <p:sp>
          <p:nvSpPr>
            <p:cNvPr id="42" name="Freeform 5"/>
            <p:cNvSpPr/>
            <p:nvPr/>
          </p:nvSpPr>
          <p:spPr bwMode="auto">
            <a:xfrm>
              <a:off x="3155" y="3311"/>
              <a:ext cx="811" cy="268"/>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6"/>
            <p:cNvSpPr/>
            <p:nvPr/>
          </p:nvSpPr>
          <p:spPr bwMode="auto">
            <a:xfrm>
              <a:off x="4555" y="2365"/>
              <a:ext cx="599" cy="443"/>
            </a:xfrm>
            <a:custGeom>
              <a:avLst/>
              <a:gdLst>
                <a:gd name="T0" fmla="*/ 283 w 344"/>
                <a:gd name="T1" fmla="*/ 254 h 254"/>
                <a:gd name="T2" fmla="*/ 255 w 344"/>
                <a:gd name="T3" fmla="*/ 246 h 254"/>
                <a:gd name="T4" fmla="*/ 33 w 344"/>
                <a:gd name="T5" fmla="*/ 106 h 254"/>
                <a:gd name="T6" fmla="*/ 16 w 344"/>
                <a:gd name="T7" fmla="*/ 32 h 254"/>
                <a:gd name="T8" fmla="*/ 89 w 344"/>
                <a:gd name="T9" fmla="*/ 16 h 254"/>
                <a:gd name="T10" fmla="*/ 312 w 344"/>
                <a:gd name="T11" fmla="*/ 156 h 254"/>
                <a:gd name="T12" fmla="*/ 328 w 344"/>
                <a:gd name="T13" fmla="*/ 229 h 254"/>
                <a:gd name="T14" fmla="*/ 283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7"/>
            <p:cNvSpPr/>
            <p:nvPr/>
          </p:nvSpPr>
          <p:spPr bwMode="auto">
            <a:xfrm>
              <a:off x="4753" y="1426"/>
              <a:ext cx="652" cy="286"/>
            </a:xfrm>
            <a:custGeom>
              <a:avLst/>
              <a:gdLst>
                <a:gd name="T0" fmla="*/ 58 w 374"/>
                <a:gd name="T1" fmla="*/ 164 h 164"/>
                <a:gd name="T2" fmla="*/ 6 w 374"/>
                <a:gd name="T3" fmla="*/ 121 h 164"/>
                <a:gd name="T4" fmla="*/ 48 w 374"/>
                <a:gd name="T5" fmla="*/ 58 h 164"/>
                <a:gd name="T6" fmla="*/ 305 w 374"/>
                <a:gd name="T7" fmla="*/ 6 h 164"/>
                <a:gd name="T8" fmla="*/ 368 w 374"/>
                <a:gd name="T9" fmla="*/ 48 h 164"/>
                <a:gd name="T10" fmla="*/ 326 w 374"/>
                <a:gd name="T11" fmla="*/ 110 h 164"/>
                <a:gd name="T12" fmla="*/ 69 w 374"/>
                <a:gd name="T13" fmla="*/ 163 h 164"/>
                <a:gd name="T14" fmla="*/ 58 w 374"/>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8"/>
            <p:cNvSpPr/>
            <p:nvPr/>
          </p:nvSpPr>
          <p:spPr bwMode="auto">
            <a:xfrm>
              <a:off x="4294" y="333"/>
              <a:ext cx="463" cy="578"/>
            </a:xfrm>
            <a:custGeom>
              <a:avLst/>
              <a:gdLst>
                <a:gd name="T0" fmla="*/ 60 w 266"/>
                <a:gd name="T1" fmla="*/ 332 h 332"/>
                <a:gd name="T2" fmla="*/ 31 w 266"/>
                <a:gd name="T3" fmla="*/ 324 h 332"/>
                <a:gd name="T4" fmla="*/ 16 w 266"/>
                <a:gd name="T5" fmla="*/ 250 h 332"/>
                <a:gd name="T6" fmla="*/ 161 w 266"/>
                <a:gd name="T7" fmla="*/ 31 h 332"/>
                <a:gd name="T8" fmla="*/ 235 w 266"/>
                <a:gd name="T9" fmla="*/ 16 h 332"/>
                <a:gd name="T10" fmla="*/ 250 w 266"/>
                <a:gd name="T11" fmla="*/ 90 h 332"/>
                <a:gd name="T12" fmla="*/ 105 w 266"/>
                <a:gd name="T13" fmla="*/ 309 h 332"/>
                <a:gd name="T14" fmla="*/ 60 w 266"/>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9"/>
            <p:cNvSpPr/>
            <p:nvPr/>
          </p:nvSpPr>
          <p:spPr bwMode="auto">
            <a:xfrm>
              <a:off x="3465" y="-2"/>
              <a:ext cx="189" cy="645"/>
            </a:xfrm>
            <a:custGeom>
              <a:avLst/>
              <a:gdLst>
                <a:gd name="T0" fmla="*/ 56 w 109"/>
                <a:gd name="T1" fmla="*/ 370 h 370"/>
                <a:gd name="T2" fmla="*/ 2 w 109"/>
                <a:gd name="T3" fmla="*/ 317 h 370"/>
                <a:gd name="T4" fmla="*/ 0 w 109"/>
                <a:gd name="T5" fmla="*/ 54 h 370"/>
                <a:gd name="T6" fmla="*/ 53 w 109"/>
                <a:gd name="T7" fmla="*/ 0 h 370"/>
                <a:gd name="T8" fmla="*/ 106 w 109"/>
                <a:gd name="T9" fmla="*/ 53 h 370"/>
                <a:gd name="T10" fmla="*/ 109 w 109"/>
                <a:gd name="T11" fmla="*/ 316 h 370"/>
                <a:gd name="T12" fmla="*/ 56 w 109"/>
                <a:gd name="T13" fmla="*/ 370 h 370"/>
                <a:gd name="T14" fmla="*/ 56 w 109"/>
                <a:gd name="T15" fmla="*/ 37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10"/>
            <p:cNvSpPr/>
            <p:nvPr/>
          </p:nvSpPr>
          <p:spPr bwMode="auto">
            <a:xfrm>
              <a:off x="1923" y="2362"/>
              <a:ext cx="599" cy="442"/>
            </a:xfrm>
            <a:custGeom>
              <a:avLst/>
              <a:gdLst>
                <a:gd name="T0" fmla="*/ 61 w 344"/>
                <a:gd name="T1" fmla="*/ 254 h 254"/>
                <a:gd name="T2" fmla="*/ 16 w 344"/>
                <a:gd name="T3" fmla="*/ 229 h 254"/>
                <a:gd name="T4" fmla="*/ 32 w 344"/>
                <a:gd name="T5" fmla="*/ 156 h 254"/>
                <a:gd name="T6" fmla="*/ 255 w 344"/>
                <a:gd name="T7" fmla="*/ 16 h 254"/>
                <a:gd name="T8" fmla="*/ 328 w 344"/>
                <a:gd name="T9" fmla="*/ 33 h 254"/>
                <a:gd name="T10" fmla="*/ 311 w 344"/>
                <a:gd name="T11" fmla="*/ 106 h 254"/>
                <a:gd name="T12" fmla="*/ 89 w 344"/>
                <a:gd name="T13" fmla="*/ 246 h 254"/>
                <a:gd name="T14" fmla="*/ 61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11"/>
            <p:cNvSpPr/>
            <p:nvPr/>
          </p:nvSpPr>
          <p:spPr bwMode="auto">
            <a:xfrm>
              <a:off x="1672" y="1425"/>
              <a:ext cx="652" cy="284"/>
            </a:xfrm>
            <a:custGeom>
              <a:avLst/>
              <a:gdLst>
                <a:gd name="T0" fmla="*/ 316 w 374"/>
                <a:gd name="T1" fmla="*/ 163 h 163"/>
                <a:gd name="T2" fmla="*/ 305 w 374"/>
                <a:gd name="T3" fmla="*/ 162 h 163"/>
                <a:gd name="T4" fmla="*/ 48 w 374"/>
                <a:gd name="T5" fmla="*/ 110 h 163"/>
                <a:gd name="T6" fmla="*/ 6 w 374"/>
                <a:gd name="T7" fmla="*/ 47 h 163"/>
                <a:gd name="T8" fmla="*/ 69 w 374"/>
                <a:gd name="T9" fmla="*/ 5 h 163"/>
                <a:gd name="T10" fmla="*/ 326 w 374"/>
                <a:gd name="T11" fmla="*/ 58 h 163"/>
                <a:gd name="T12" fmla="*/ 368 w 374"/>
                <a:gd name="T13" fmla="*/ 120 h 163"/>
                <a:gd name="T14" fmla="*/ 316 w 374"/>
                <a:gd name="T15" fmla="*/ 163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12"/>
            <p:cNvSpPr/>
            <p:nvPr/>
          </p:nvSpPr>
          <p:spPr bwMode="auto">
            <a:xfrm>
              <a:off x="2320" y="329"/>
              <a:ext cx="464" cy="580"/>
            </a:xfrm>
            <a:custGeom>
              <a:avLst/>
              <a:gdLst>
                <a:gd name="T0" fmla="*/ 206 w 266"/>
                <a:gd name="T1" fmla="*/ 333 h 333"/>
                <a:gd name="T2" fmla="*/ 161 w 266"/>
                <a:gd name="T3" fmla="*/ 309 h 333"/>
                <a:gd name="T4" fmla="*/ 16 w 266"/>
                <a:gd name="T5" fmla="*/ 90 h 333"/>
                <a:gd name="T6" fmla="*/ 31 w 266"/>
                <a:gd name="T7" fmla="*/ 16 h 333"/>
                <a:gd name="T8" fmla="*/ 105 w 266"/>
                <a:gd name="T9" fmla="*/ 31 h 333"/>
                <a:gd name="T10" fmla="*/ 250 w 266"/>
                <a:gd name="T11" fmla="*/ 250 h 333"/>
                <a:gd name="T12" fmla="*/ 235 w 266"/>
                <a:gd name="T13" fmla="*/ 324 h 333"/>
                <a:gd name="T14" fmla="*/ 206 w 266"/>
                <a:gd name="T15" fmla="*/ 33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13"/>
            <p:cNvSpPr>
              <a:spLocks noEditPoints="1"/>
            </p:cNvSpPr>
            <p:nvPr/>
          </p:nvSpPr>
          <p:spPr bwMode="auto">
            <a:xfrm>
              <a:off x="2498" y="817"/>
              <a:ext cx="2100" cy="2567"/>
            </a:xfrm>
            <a:custGeom>
              <a:avLst/>
              <a:gdLst>
                <a:gd name="T0" fmla="*/ 603 w 1206"/>
                <a:gd name="T1" fmla="*/ 0 h 1474"/>
                <a:gd name="T2" fmla="*/ 0 w 1206"/>
                <a:gd name="T3" fmla="*/ 603 h 1474"/>
                <a:gd name="T4" fmla="*/ 95 w 1206"/>
                <a:gd name="T5" fmla="*/ 928 h 1474"/>
                <a:gd name="T6" fmla="*/ 308 w 1206"/>
                <a:gd name="T7" fmla="*/ 1129 h 1474"/>
                <a:gd name="T8" fmla="*/ 308 w 1206"/>
                <a:gd name="T9" fmla="*/ 1329 h 1474"/>
                <a:gd name="T10" fmla="*/ 453 w 1206"/>
                <a:gd name="T11" fmla="*/ 1474 h 1474"/>
                <a:gd name="T12" fmla="*/ 769 w 1206"/>
                <a:gd name="T13" fmla="*/ 1474 h 1474"/>
                <a:gd name="T14" fmla="*/ 914 w 1206"/>
                <a:gd name="T15" fmla="*/ 1329 h 1474"/>
                <a:gd name="T16" fmla="*/ 914 w 1206"/>
                <a:gd name="T17" fmla="*/ 1120 h 1474"/>
                <a:gd name="T18" fmla="*/ 1206 w 1206"/>
                <a:gd name="T19" fmla="*/ 603 h 1474"/>
                <a:gd name="T20" fmla="*/ 603 w 1206"/>
                <a:gd name="T21" fmla="*/ 0 h 1474"/>
                <a:gd name="T22" fmla="*/ 827 w 1206"/>
                <a:gd name="T23" fmla="*/ 1032 h 1474"/>
                <a:gd name="T24" fmla="*/ 795 w 1206"/>
                <a:gd name="T25" fmla="*/ 1085 h 1474"/>
                <a:gd name="T26" fmla="*/ 795 w 1206"/>
                <a:gd name="T27" fmla="*/ 1133 h 1474"/>
                <a:gd name="T28" fmla="*/ 427 w 1206"/>
                <a:gd name="T29" fmla="*/ 1133 h 1474"/>
                <a:gd name="T30" fmla="*/ 427 w 1206"/>
                <a:gd name="T31" fmla="*/ 1093 h 1474"/>
                <a:gd name="T32" fmla="*/ 394 w 1206"/>
                <a:gd name="T33" fmla="*/ 1039 h 1474"/>
                <a:gd name="T34" fmla="*/ 119 w 1206"/>
                <a:gd name="T35" fmla="*/ 603 h 1474"/>
                <a:gd name="T36" fmla="*/ 603 w 1206"/>
                <a:gd name="T37" fmla="*/ 119 h 1474"/>
                <a:gd name="T38" fmla="*/ 1087 w 1206"/>
                <a:gd name="T39" fmla="*/ 603 h 1474"/>
                <a:gd name="T40" fmla="*/ 827 w 1206"/>
                <a:gd name="T41" fmla="*/ 1032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Oval 14"/>
            <p:cNvSpPr>
              <a:spLocks noChangeArrowheads="1"/>
            </p:cNvSpPr>
            <p:nvPr/>
          </p:nvSpPr>
          <p:spPr bwMode="auto">
            <a:xfrm>
              <a:off x="2907" y="1200"/>
              <a:ext cx="1343" cy="134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Oval 15"/>
            <p:cNvSpPr>
              <a:spLocks noChangeArrowheads="1"/>
            </p:cNvSpPr>
            <p:nvPr/>
          </p:nvSpPr>
          <p:spPr bwMode="auto">
            <a:xfrm>
              <a:off x="3040" y="1334"/>
              <a:ext cx="1076" cy="1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53" name="Oval 16"/>
            <p:cNvSpPr>
              <a:spLocks noChangeArrowheads="1"/>
            </p:cNvSpPr>
            <p:nvPr/>
          </p:nvSpPr>
          <p:spPr bwMode="auto">
            <a:xfrm>
              <a:off x="3155" y="1449"/>
              <a:ext cx="846" cy="84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Oval 17"/>
            <p:cNvSpPr>
              <a:spLocks noChangeArrowheads="1"/>
            </p:cNvSpPr>
            <p:nvPr/>
          </p:nvSpPr>
          <p:spPr bwMode="auto">
            <a:xfrm>
              <a:off x="3280" y="1573"/>
              <a:ext cx="596" cy="5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Oval 18"/>
            <p:cNvSpPr>
              <a:spLocks noChangeArrowheads="1"/>
            </p:cNvSpPr>
            <p:nvPr/>
          </p:nvSpPr>
          <p:spPr bwMode="auto">
            <a:xfrm>
              <a:off x="3391" y="1684"/>
              <a:ext cx="373" cy="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Oval 19"/>
            <p:cNvSpPr>
              <a:spLocks noChangeArrowheads="1"/>
            </p:cNvSpPr>
            <p:nvPr/>
          </p:nvSpPr>
          <p:spPr bwMode="auto">
            <a:xfrm>
              <a:off x="3508" y="1803"/>
              <a:ext cx="139" cy="13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20"/>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21"/>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59" name="Group 4"/>
          <p:cNvGrpSpPr>
            <a:grpSpLocks noChangeAspect="1"/>
          </p:cNvGrpSpPr>
          <p:nvPr/>
        </p:nvGrpSpPr>
        <p:grpSpPr bwMode="auto">
          <a:xfrm>
            <a:off x="10099673" y="5567804"/>
            <a:ext cx="550620" cy="528200"/>
            <a:chOff x="1672" y="-2"/>
            <a:chExt cx="3733" cy="3581"/>
          </a:xfrm>
          <a:solidFill>
            <a:srgbClr val="5B9BD5"/>
          </a:solidFill>
        </p:grpSpPr>
        <p:sp>
          <p:nvSpPr>
            <p:cNvPr id="60" name="Freeform 5"/>
            <p:cNvSpPr/>
            <p:nvPr/>
          </p:nvSpPr>
          <p:spPr bwMode="auto">
            <a:xfrm>
              <a:off x="3155" y="3311"/>
              <a:ext cx="811" cy="268"/>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61" name="Freeform 6"/>
            <p:cNvSpPr/>
            <p:nvPr/>
          </p:nvSpPr>
          <p:spPr bwMode="auto">
            <a:xfrm>
              <a:off x="4555" y="2365"/>
              <a:ext cx="599" cy="443"/>
            </a:xfrm>
            <a:custGeom>
              <a:avLst/>
              <a:gdLst>
                <a:gd name="T0" fmla="*/ 283 w 344"/>
                <a:gd name="T1" fmla="*/ 254 h 254"/>
                <a:gd name="T2" fmla="*/ 255 w 344"/>
                <a:gd name="T3" fmla="*/ 246 h 254"/>
                <a:gd name="T4" fmla="*/ 33 w 344"/>
                <a:gd name="T5" fmla="*/ 106 h 254"/>
                <a:gd name="T6" fmla="*/ 16 w 344"/>
                <a:gd name="T7" fmla="*/ 32 h 254"/>
                <a:gd name="T8" fmla="*/ 89 w 344"/>
                <a:gd name="T9" fmla="*/ 16 h 254"/>
                <a:gd name="T10" fmla="*/ 312 w 344"/>
                <a:gd name="T11" fmla="*/ 156 h 254"/>
                <a:gd name="T12" fmla="*/ 328 w 344"/>
                <a:gd name="T13" fmla="*/ 229 h 254"/>
                <a:gd name="T14" fmla="*/ 283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62" name="Freeform 7"/>
            <p:cNvSpPr/>
            <p:nvPr/>
          </p:nvSpPr>
          <p:spPr bwMode="auto">
            <a:xfrm>
              <a:off x="4753" y="1426"/>
              <a:ext cx="652" cy="286"/>
            </a:xfrm>
            <a:custGeom>
              <a:avLst/>
              <a:gdLst>
                <a:gd name="T0" fmla="*/ 58 w 374"/>
                <a:gd name="T1" fmla="*/ 164 h 164"/>
                <a:gd name="T2" fmla="*/ 6 w 374"/>
                <a:gd name="T3" fmla="*/ 121 h 164"/>
                <a:gd name="T4" fmla="*/ 48 w 374"/>
                <a:gd name="T5" fmla="*/ 58 h 164"/>
                <a:gd name="T6" fmla="*/ 305 w 374"/>
                <a:gd name="T7" fmla="*/ 6 h 164"/>
                <a:gd name="T8" fmla="*/ 368 w 374"/>
                <a:gd name="T9" fmla="*/ 48 h 164"/>
                <a:gd name="T10" fmla="*/ 326 w 374"/>
                <a:gd name="T11" fmla="*/ 110 h 164"/>
                <a:gd name="T12" fmla="*/ 69 w 374"/>
                <a:gd name="T13" fmla="*/ 163 h 164"/>
                <a:gd name="T14" fmla="*/ 58 w 374"/>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63" name="Freeform 8"/>
            <p:cNvSpPr/>
            <p:nvPr/>
          </p:nvSpPr>
          <p:spPr bwMode="auto">
            <a:xfrm>
              <a:off x="4294" y="333"/>
              <a:ext cx="463" cy="578"/>
            </a:xfrm>
            <a:custGeom>
              <a:avLst/>
              <a:gdLst>
                <a:gd name="T0" fmla="*/ 60 w 266"/>
                <a:gd name="T1" fmla="*/ 332 h 332"/>
                <a:gd name="T2" fmla="*/ 31 w 266"/>
                <a:gd name="T3" fmla="*/ 324 h 332"/>
                <a:gd name="T4" fmla="*/ 16 w 266"/>
                <a:gd name="T5" fmla="*/ 250 h 332"/>
                <a:gd name="T6" fmla="*/ 161 w 266"/>
                <a:gd name="T7" fmla="*/ 31 h 332"/>
                <a:gd name="T8" fmla="*/ 235 w 266"/>
                <a:gd name="T9" fmla="*/ 16 h 332"/>
                <a:gd name="T10" fmla="*/ 250 w 266"/>
                <a:gd name="T11" fmla="*/ 90 h 332"/>
                <a:gd name="T12" fmla="*/ 105 w 266"/>
                <a:gd name="T13" fmla="*/ 309 h 332"/>
                <a:gd name="T14" fmla="*/ 60 w 266"/>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64" name="Freeform 9"/>
            <p:cNvSpPr/>
            <p:nvPr/>
          </p:nvSpPr>
          <p:spPr bwMode="auto">
            <a:xfrm>
              <a:off x="3465" y="-2"/>
              <a:ext cx="189" cy="645"/>
            </a:xfrm>
            <a:custGeom>
              <a:avLst/>
              <a:gdLst>
                <a:gd name="T0" fmla="*/ 56 w 109"/>
                <a:gd name="T1" fmla="*/ 370 h 370"/>
                <a:gd name="T2" fmla="*/ 2 w 109"/>
                <a:gd name="T3" fmla="*/ 317 h 370"/>
                <a:gd name="T4" fmla="*/ 0 w 109"/>
                <a:gd name="T5" fmla="*/ 54 h 370"/>
                <a:gd name="T6" fmla="*/ 53 w 109"/>
                <a:gd name="T7" fmla="*/ 0 h 370"/>
                <a:gd name="T8" fmla="*/ 106 w 109"/>
                <a:gd name="T9" fmla="*/ 53 h 370"/>
                <a:gd name="T10" fmla="*/ 109 w 109"/>
                <a:gd name="T11" fmla="*/ 316 h 370"/>
                <a:gd name="T12" fmla="*/ 56 w 109"/>
                <a:gd name="T13" fmla="*/ 370 h 370"/>
                <a:gd name="T14" fmla="*/ 56 w 109"/>
                <a:gd name="T15" fmla="*/ 37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65" name="Freeform 10"/>
            <p:cNvSpPr/>
            <p:nvPr/>
          </p:nvSpPr>
          <p:spPr bwMode="auto">
            <a:xfrm>
              <a:off x="1923" y="2362"/>
              <a:ext cx="599" cy="442"/>
            </a:xfrm>
            <a:custGeom>
              <a:avLst/>
              <a:gdLst>
                <a:gd name="T0" fmla="*/ 61 w 344"/>
                <a:gd name="T1" fmla="*/ 254 h 254"/>
                <a:gd name="T2" fmla="*/ 16 w 344"/>
                <a:gd name="T3" fmla="*/ 229 h 254"/>
                <a:gd name="T4" fmla="*/ 32 w 344"/>
                <a:gd name="T5" fmla="*/ 156 h 254"/>
                <a:gd name="T6" fmla="*/ 255 w 344"/>
                <a:gd name="T7" fmla="*/ 16 h 254"/>
                <a:gd name="T8" fmla="*/ 328 w 344"/>
                <a:gd name="T9" fmla="*/ 33 h 254"/>
                <a:gd name="T10" fmla="*/ 311 w 344"/>
                <a:gd name="T11" fmla="*/ 106 h 254"/>
                <a:gd name="T12" fmla="*/ 89 w 344"/>
                <a:gd name="T13" fmla="*/ 246 h 254"/>
                <a:gd name="T14" fmla="*/ 61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66" name="Freeform 11"/>
            <p:cNvSpPr/>
            <p:nvPr/>
          </p:nvSpPr>
          <p:spPr bwMode="auto">
            <a:xfrm>
              <a:off x="1672" y="1425"/>
              <a:ext cx="652" cy="284"/>
            </a:xfrm>
            <a:custGeom>
              <a:avLst/>
              <a:gdLst>
                <a:gd name="T0" fmla="*/ 316 w 374"/>
                <a:gd name="T1" fmla="*/ 163 h 163"/>
                <a:gd name="T2" fmla="*/ 305 w 374"/>
                <a:gd name="T3" fmla="*/ 162 h 163"/>
                <a:gd name="T4" fmla="*/ 48 w 374"/>
                <a:gd name="T5" fmla="*/ 110 h 163"/>
                <a:gd name="T6" fmla="*/ 6 w 374"/>
                <a:gd name="T7" fmla="*/ 47 h 163"/>
                <a:gd name="T8" fmla="*/ 69 w 374"/>
                <a:gd name="T9" fmla="*/ 5 h 163"/>
                <a:gd name="T10" fmla="*/ 326 w 374"/>
                <a:gd name="T11" fmla="*/ 58 h 163"/>
                <a:gd name="T12" fmla="*/ 368 w 374"/>
                <a:gd name="T13" fmla="*/ 120 h 163"/>
                <a:gd name="T14" fmla="*/ 316 w 374"/>
                <a:gd name="T15" fmla="*/ 163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67" name="Freeform 12"/>
            <p:cNvSpPr/>
            <p:nvPr/>
          </p:nvSpPr>
          <p:spPr bwMode="auto">
            <a:xfrm>
              <a:off x="2320" y="329"/>
              <a:ext cx="464" cy="580"/>
            </a:xfrm>
            <a:custGeom>
              <a:avLst/>
              <a:gdLst>
                <a:gd name="T0" fmla="*/ 206 w 266"/>
                <a:gd name="T1" fmla="*/ 333 h 333"/>
                <a:gd name="T2" fmla="*/ 161 w 266"/>
                <a:gd name="T3" fmla="*/ 309 h 333"/>
                <a:gd name="T4" fmla="*/ 16 w 266"/>
                <a:gd name="T5" fmla="*/ 90 h 333"/>
                <a:gd name="T6" fmla="*/ 31 w 266"/>
                <a:gd name="T7" fmla="*/ 16 h 333"/>
                <a:gd name="T8" fmla="*/ 105 w 266"/>
                <a:gd name="T9" fmla="*/ 31 h 333"/>
                <a:gd name="T10" fmla="*/ 250 w 266"/>
                <a:gd name="T11" fmla="*/ 250 h 333"/>
                <a:gd name="T12" fmla="*/ 235 w 266"/>
                <a:gd name="T13" fmla="*/ 324 h 333"/>
                <a:gd name="T14" fmla="*/ 206 w 266"/>
                <a:gd name="T15" fmla="*/ 33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68" name="Freeform 13"/>
            <p:cNvSpPr>
              <a:spLocks noEditPoints="1"/>
            </p:cNvSpPr>
            <p:nvPr/>
          </p:nvSpPr>
          <p:spPr bwMode="auto">
            <a:xfrm>
              <a:off x="2498" y="817"/>
              <a:ext cx="2100" cy="2567"/>
            </a:xfrm>
            <a:custGeom>
              <a:avLst/>
              <a:gdLst>
                <a:gd name="T0" fmla="*/ 603 w 1206"/>
                <a:gd name="T1" fmla="*/ 0 h 1474"/>
                <a:gd name="T2" fmla="*/ 0 w 1206"/>
                <a:gd name="T3" fmla="*/ 603 h 1474"/>
                <a:gd name="T4" fmla="*/ 95 w 1206"/>
                <a:gd name="T5" fmla="*/ 928 h 1474"/>
                <a:gd name="T6" fmla="*/ 308 w 1206"/>
                <a:gd name="T7" fmla="*/ 1129 h 1474"/>
                <a:gd name="T8" fmla="*/ 308 w 1206"/>
                <a:gd name="T9" fmla="*/ 1329 h 1474"/>
                <a:gd name="T10" fmla="*/ 453 w 1206"/>
                <a:gd name="T11" fmla="*/ 1474 h 1474"/>
                <a:gd name="T12" fmla="*/ 769 w 1206"/>
                <a:gd name="T13" fmla="*/ 1474 h 1474"/>
                <a:gd name="T14" fmla="*/ 914 w 1206"/>
                <a:gd name="T15" fmla="*/ 1329 h 1474"/>
                <a:gd name="T16" fmla="*/ 914 w 1206"/>
                <a:gd name="T17" fmla="*/ 1120 h 1474"/>
                <a:gd name="T18" fmla="*/ 1206 w 1206"/>
                <a:gd name="T19" fmla="*/ 603 h 1474"/>
                <a:gd name="T20" fmla="*/ 603 w 1206"/>
                <a:gd name="T21" fmla="*/ 0 h 1474"/>
                <a:gd name="T22" fmla="*/ 827 w 1206"/>
                <a:gd name="T23" fmla="*/ 1032 h 1474"/>
                <a:gd name="T24" fmla="*/ 795 w 1206"/>
                <a:gd name="T25" fmla="*/ 1085 h 1474"/>
                <a:gd name="T26" fmla="*/ 795 w 1206"/>
                <a:gd name="T27" fmla="*/ 1133 h 1474"/>
                <a:gd name="T28" fmla="*/ 427 w 1206"/>
                <a:gd name="T29" fmla="*/ 1133 h 1474"/>
                <a:gd name="T30" fmla="*/ 427 w 1206"/>
                <a:gd name="T31" fmla="*/ 1093 h 1474"/>
                <a:gd name="T32" fmla="*/ 394 w 1206"/>
                <a:gd name="T33" fmla="*/ 1039 h 1474"/>
                <a:gd name="T34" fmla="*/ 119 w 1206"/>
                <a:gd name="T35" fmla="*/ 603 h 1474"/>
                <a:gd name="T36" fmla="*/ 603 w 1206"/>
                <a:gd name="T37" fmla="*/ 119 h 1474"/>
                <a:gd name="T38" fmla="*/ 1087 w 1206"/>
                <a:gd name="T39" fmla="*/ 603 h 1474"/>
                <a:gd name="T40" fmla="*/ 827 w 1206"/>
                <a:gd name="T41" fmla="*/ 1032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69" name="Oval 14"/>
            <p:cNvSpPr>
              <a:spLocks noChangeArrowheads="1"/>
            </p:cNvSpPr>
            <p:nvPr/>
          </p:nvSpPr>
          <p:spPr bwMode="auto">
            <a:xfrm>
              <a:off x="2907" y="1200"/>
              <a:ext cx="1343" cy="134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70" name="Oval 15"/>
            <p:cNvSpPr>
              <a:spLocks noChangeArrowheads="1"/>
            </p:cNvSpPr>
            <p:nvPr/>
          </p:nvSpPr>
          <p:spPr bwMode="auto">
            <a:xfrm>
              <a:off x="3040" y="1334"/>
              <a:ext cx="1076" cy="1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dirty="0"/>
            </a:p>
          </p:txBody>
        </p:sp>
        <p:sp>
          <p:nvSpPr>
            <p:cNvPr id="71" name="Oval 16"/>
            <p:cNvSpPr>
              <a:spLocks noChangeArrowheads="1"/>
            </p:cNvSpPr>
            <p:nvPr/>
          </p:nvSpPr>
          <p:spPr bwMode="auto">
            <a:xfrm>
              <a:off x="3155" y="1449"/>
              <a:ext cx="846" cy="84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72" name="Oval 17"/>
            <p:cNvSpPr>
              <a:spLocks noChangeArrowheads="1"/>
            </p:cNvSpPr>
            <p:nvPr/>
          </p:nvSpPr>
          <p:spPr bwMode="auto">
            <a:xfrm>
              <a:off x="3280" y="1573"/>
              <a:ext cx="596" cy="59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73" name="Oval 18"/>
            <p:cNvSpPr>
              <a:spLocks noChangeArrowheads="1"/>
            </p:cNvSpPr>
            <p:nvPr/>
          </p:nvSpPr>
          <p:spPr bwMode="auto">
            <a:xfrm>
              <a:off x="3391" y="1684"/>
              <a:ext cx="373" cy="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74" name="Oval 19"/>
            <p:cNvSpPr>
              <a:spLocks noChangeArrowheads="1"/>
            </p:cNvSpPr>
            <p:nvPr/>
          </p:nvSpPr>
          <p:spPr bwMode="auto">
            <a:xfrm>
              <a:off x="3508" y="1803"/>
              <a:ext cx="139" cy="13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75" name="Freeform 20"/>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sp>
          <p:nvSpPr>
            <p:cNvPr id="76" name="Freeform 21"/>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1"/>
            </a:p>
          </p:txBody>
        </p:sp>
      </p:grpSp>
      <p:sp>
        <p:nvSpPr>
          <p:cNvPr id="2" name="灯片编号占位符 1"/>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77"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）系统关联图基本概念</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ppt_x</p:attrName>
                                        </p:attrNameLst>
                                      </p:cBhvr>
                                      <p:tavLst>
                                        <p:tav tm="0">
                                          <p:val>
                                            <p:strVal val="#ppt_x+#ppt_w*1.125000"/>
                                          </p:val>
                                        </p:tav>
                                        <p:tav tm="100000">
                                          <p:val>
                                            <p:strVal val="#ppt_x"/>
                                          </p:val>
                                        </p:tav>
                                      </p:tavLst>
                                    </p:anim>
                                    <p:animEffect transition="in" filter="wipe(left)">
                                      <p:cBhvr>
                                        <p:cTn id="8" dur="500"/>
                                        <p:tgtEl>
                                          <p:spTgt spid="77"/>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2" grpId="0" bldLvl="0" animBg="1"/>
      <p:bldP spid="35" grpId="0" bldLvl="0" animBg="1"/>
      <p:bldP spid="37" grpId="0" animBg="1"/>
      <p:bldP spid="38" grpId="0" animBg="1"/>
      <p:bldP spid="39" grpId="0" animBg="1"/>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676566" y="5018733"/>
            <a:ext cx="774466" cy="774466"/>
          </a:xfrm>
          <a:prstGeom prst="rect">
            <a:avLst/>
          </a:prstGeom>
        </p:spPr>
      </p:pic>
      <p:grpSp>
        <p:nvGrpSpPr>
          <p:cNvPr id="3" name="组合 2"/>
          <p:cNvGrpSpPr/>
          <p:nvPr/>
        </p:nvGrpSpPr>
        <p:grpSpPr>
          <a:xfrm>
            <a:off x="660400" y="2996912"/>
            <a:ext cx="9163956" cy="818706"/>
            <a:chOff x="1467429" y="2688440"/>
            <a:chExt cx="9163956" cy="818706"/>
          </a:xfrm>
        </p:grpSpPr>
        <p:sp>
          <p:nvSpPr>
            <p:cNvPr id="19" name="矩形 18"/>
            <p:cNvSpPr/>
            <p:nvPr/>
          </p:nvSpPr>
          <p:spPr>
            <a:xfrm>
              <a:off x="1835358" y="2824655"/>
              <a:ext cx="8656378" cy="529934"/>
            </a:xfrm>
            <a:prstGeom prst="rect">
              <a:avLst/>
            </a:prstGeom>
            <a:solidFill>
              <a:schemeClr val="accent5">
                <a:lumMod val="20000"/>
                <a:lumOff val="80000"/>
              </a:schemeClr>
            </a:solidFill>
          </p:spPr>
          <p:txBody>
            <a:bodyPr wrap="square" lIns="144000" tIns="0" rIns="144000" bIns="0" anchor="t">
              <a:noAutofit/>
            </a:bodyPr>
            <a:lstStyle/>
            <a:p>
              <a:pPr algn="just">
                <a:lnSpc>
                  <a:spcPct val="120000"/>
                </a:lnSpc>
              </a:pPr>
              <a:r>
                <a:rPr lang="zh-CN" altLang="en-US" sz="2000" b="1" dirty="0">
                  <a:solidFill>
                    <a:srgbClr val="000000"/>
                  </a:solidFill>
                  <a:latin typeface="+mn-ea"/>
                </a:rPr>
                <a:t>通常把关联图作为按照结构化分析所形成的数据流图的最高抽象层</a:t>
              </a:r>
              <a:endParaRPr lang="zh-CN" altLang="en-US" sz="2000" b="1" dirty="0">
                <a:solidFill>
                  <a:srgbClr val="000000"/>
                </a:solidFill>
                <a:latin typeface="+mn-ea"/>
              </a:endParaRPr>
            </a:p>
          </p:txBody>
        </p:sp>
        <p:sp>
          <p:nvSpPr>
            <p:cNvPr id="26" name="矩形: 圆角 25"/>
            <p:cNvSpPr/>
            <p:nvPr/>
          </p:nvSpPr>
          <p:spPr>
            <a:xfrm>
              <a:off x="1651392" y="2688440"/>
              <a:ext cx="8979993" cy="818706"/>
            </a:xfrm>
            <a:prstGeom prst="round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nvGrpSpPr>
            <p:cNvPr id="20" name="组合 19"/>
            <p:cNvGrpSpPr/>
            <p:nvPr/>
          </p:nvGrpSpPr>
          <p:grpSpPr>
            <a:xfrm>
              <a:off x="1467429" y="2833110"/>
              <a:ext cx="467307" cy="467307"/>
              <a:chOff x="0" y="0"/>
              <a:chExt cx="767929" cy="767929"/>
            </a:xfrm>
          </p:grpSpPr>
          <p:sp>
            <p:nvSpPr>
              <p:cNvPr id="21" name="任意多边形: 形状 20"/>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sz="2000" b="1"/>
              </a:p>
            </p:txBody>
          </p:sp>
          <p:sp>
            <p:nvSpPr>
              <p:cNvPr id="22" name="任意多边形: 形状 21"/>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000" b="1"/>
              </a:p>
            </p:txBody>
          </p:sp>
        </p:grpSp>
      </p:grpSp>
      <p:grpSp>
        <p:nvGrpSpPr>
          <p:cNvPr id="4" name="组合 3"/>
          <p:cNvGrpSpPr/>
          <p:nvPr/>
        </p:nvGrpSpPr>
        <p:grpSpPr>
          <a:xfrm>
            <a:off x="670564" y="4199195"/>
            <a:ext cx="9153791" cy="818706"/>
            <a:chOff x="1477593" y="3692417"/>
            <a:chExt cx="9153791" cy="818706"/>
          </a:xfrm>
        </p:grpSpPr>
        <p:sp>
          <p:nvSpPr>
            <p:cNvPr id="25" name="矩形 24"/>
            <p:cNvSpPr/>
            <p:nvPr/>
          </p:nvSpPr>
          <p:spPr>
            <a:xfrm>
              <a:off x="1835358" y="3739696"/>
              <a:ext cx="8656378" cy="710157"/>
            </a:xfrm>
            <a:prstGeom prst="rect">
              <a:avLst/>
            </a:prstGeom>
            <a:solidFill>
              <a:schemeClr val="accent4">
                <a:lumMod val="20000"/>
                <a:lumOff val="80000"/>
              </a:schemeClr>
            </a:solidFill>
          </p:spPr>
          <p:txBody>
            <a:bodyPr wrap="square" lIns="144000" tIns="0" rIns="144000" bIns="0" anchor="t">
              <a:noAutofit/>
            </a:bodyPr>
            <a:lstStyle/>
            <a:p>
              <a:pPr algn="just">
                <a:lnSpc>
                  <a:spcPct val="120000"/>
                </a:lnSpc>
              </a:pPr>
              <a:r>
                <a:rPr lang="zh-CN" altLang="en-US" sz="2000" b="1" dirty="0">
                  <a:solidFill>
                    <a:srgbClr val="000000"/>
                  </a:solidFill>
                  <a:latin typeface="+mn-ea"/>
                </a:rPr>
                <a:t>可以把关联图写入项目视图和范围文档或软件需求规格说明中，或者作为系统数据流模型的一部分</a:t>
              </a:r>
              <a:endParaRPr lang="zh-CN" altLang="en-US" sz="2000" b="1" dirty="0">
                <a:solidFill>
                  <a:srgbClr val="000000"/>
                </a:solidFill>
                <a:latin typeface="+mn-ea"/>
              </a:endParaRPr>
            </a:p>
          </p:txBody>
        </p:sp>
        <p:sp>
          <p:nvSpPr>
            <p:cNvPr id="30" name="矩形: 圆角 29"/>
            <p:cNvSpPr/>
            <p:nvPr/>
          </p:nvSpPr>
          <p:spPr>
            <a:xfrm>
              <a:off x="1651391" y="3692417"/>
              <a:ext cx="8979993" cy="818706"/>
            </a:xfrm>
            <a:prstGeom prst="roundRect">
              <a:avLst/>
            </a:prstGeom>
            <a:noFill/>
            <a:ln>
              <a:solidFill>
                <a:srgbClr val="5197D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nvGrpSpPr>
            <p:cNvPr id="34" name="组合 33"/>
            <p:cNvGrpSpPr/>
            <p:nvPr/>
          </p:nvGrpSpPr>
          <p:grpSpPr>
            <a:xfrm>
              <a:off x="1477593" y="3868725"/>
              <a:ext cx="467307" cy="467307"/>
              <a:chOff x="0" y="0"/>
              <a:chExt cx="767929" cy="767929"/>
            </a:xfrm>
          </p:grpSpPr>
          <p:sp>
            <p:nvSpPr>
              <p:cNvPr id="35" name="任意多边形: 形状 34"/>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sz="2000" b="1"/>
              </a:p>
            </p:txBody>
          </p:sp>
          <p:sp>
            <p:nvSpPr>
              <p:cNvPr id="36" name="任意多边形: 形状 35"/>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000" b="1"/>
              </a:p>
            </p:txBody>
          </p:sp>
        </p:grpSp>
      </p:grpSp>
      <p:grpSp>
        <p:nvGrpSpPr>
          <p:cNvPr id="2" name="组合 1"/>
          <p:cNvGrpSpPr/>
          <p:nvPr/>
        </p:nvGrpSpPr>
        <p:grpSpPr>
          <a:xfrm>
            <a:off x="660401" y="1896085"/>
            <a:ext cx="9163956" cy="818706"/>
            <a:chOff x="1467430" y="1785919"/>
            <a:chExt cx="9163956" cy="818706"/>
          </a:xfrm>
        </p:grpSpPr>
        <p:sp>
          <p:nvSpPr>
            <p:cNvPr id="13" name="矩形 12"/>
            <p:cNvSpPr/>
            <p:nvPr/>
          </p:nvSpPr>
          <p:spPr>
            <a:xfrm>
              <a:off x="1835358" y="1937724"/>
              <a:ext cx="8656378" cy="515095"/>
            </a:xfrm>
            <a:prstGeom prst="rect">
              <a:avLst/>
            </a:prstGeom>
            <a:solidFill>
              <a:schemeClr val="accent6">
                <a:lumMod val="20000"/>
                <a:lumOff val="80000"/>
              </a:schemeClr>
            </a:solidFill>
          </p:spPr>
          <p:txBody>
            <a:bodyPr wrap="square" lIns="144000" tIns="0" rIns="144000" bIns="0" anchor="t">
              <a:noAutofit/>
            </a:bodyPr>
            <a:lstStyle/>
            <a:p>
              <a:pPr algn="just">
                <a:lnSpc>
                  <a:spcPct val="120000"/>
                </a:lnSpc>
              </a:pPr>
              <a:r>
                <a:rPr lang="zh-CN" altLang="en-US" sz="2000" b="1" dirty="0">
                  <a:solidFill>
                    <a:srgbClr val="000000"/>
                  </a:solidFill>
                  <a:latin typeface="+mn-ea"/>
                </a:rPr>
                <a:t>软件项目范围的描述划清了正在开发的系统与其他部分之间的界线</a:t>
              </a:r>
              <a:endParaRPr lang="zh-CN" altLang="en-US" sz="2000" b="1" dirty="0">
                <a:solidFill>
                  <a:srgbClr val="000000"/>
                </a:solidFill>
                <a:latin typeface="+mn-ea"/>
              </a:endParaRPr>
            </a:p>
          </p:txBody>
        </p:sp>
        <p:sp>
          <p:nvSpPr>
            <p:cNvPr id="23" name="矩形: 圆角 22"/>
            <p:cNvSpPr/>
            <p:nvPr/>
          </p:nvSpPr>
          <p:spPr>
            <a:xfrm>
              <a:off x="1651393" y="1785919"/>
              <a:ext cx="8979993" cy="818706"/>
            </a:xfrm>
            <a:prstGeom prst="roundRect">
              <a:avLst/>
            </a:prstGeom>
            <a:noFill/>
            <a:ln>
              <a:solidFill>
                <a:srgbClr val="5197D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nvGrpSpPr>
            <p:cNvPr id="8" name="组合 7"/>
            <p:cNvGrpSpPr/>
            <p:nvPr/>
          </p:nvGrpSpPr>
          <p:grpSpPr>
            <a:xfrm>
              <a:off x="1467430" y="1919537"/>
              <a:ext cx="467307" cy="467307"/>
              <a:chOff x="0" y="0"/>
              <a:chExt cx="767929" cy="767929"/>
            </a:xfrm>
          </p:grpSpPr>
          <p:sp>
            <p:nvSpPr>
              <p:cNvPr id="9" name="任意多边形: 形状 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sz="2000" b="1"/>
              </a:p>
            </p:txBody>
          </p:sp>
          <p:sp>
            <p:nvSpPr>
              <p:cNvPr id="10" name="任意多边形: 形状 9"/>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sz="2000" b="1"/>
              </a:p>
            </p:txBody>
          </p:sp>
        </p:grpSp>
      </p:grpSp>
      <p:sp>
        <p:nvSpPr>
          <p:cNvPr id="6" name="灯片编号占位符 5"/>
          <p:cNvSpPr>
            <a:spLocks noGrp="1"/>
          </p:cNvSpPr>
          <p:nvPr>
            <p:ph type="sldNum" sz="quarter" idx="12"/>
          </p:nvPr>
        </p:nvSpPr>
        <p:spPr/>
        <p:txBody>
          <a:bodyPr/>
          <a:lstStyle/>
          <a:p>
            <a:pPr>
              <a:defRPr/>
            </a:pPr>
            <a:fld id="{0519FDB0-D360-4966-A01C-1D1C6BB19AF3}" type="slidenum">
              <a:rPr lang="zh-CN" altLang="en-US" smtClean="0">
                <a:solidFill>
                  <a:prstClr val="black">
                    <a:tint val="75000"/>
                  </a:prstClr>
                </a:solidFill>
              </a:rPr>
            </a:fld>
            <a:endParaRPr lang="zh-CN" altLang="en-US">
              <a:solidFill>
                <a:prstClr val="black">
                  <a:tint val="75000"/>
                </a:prstClr>
              </a:solidFill>
            </a:endParaRPr>
          </a:p>
        </p:txBody>
      </p:sp>
      <p:sp>
        <p:nvSpPr>
          <p:cNvPr id="37" name="文本框 6"/>
          <p:cNvSpPr txBox="1"/>
          <p:nvPr/>
        </p:nvSpPr>
        <p:spPr>
          <a:xfrm>
            <a:off x="700838" y="368864"/>
            <a:ext cx="3223461" cy="461665"/>
          </a:xfrm>
          <a:prstGeom prst="rect">
            <a:avLst/>
          </a:prstGeom>
          <a:noFill/>
          <a:ln w="9525">
            <a:noFill/>
            <a:miter/>
          </a:ln>
        </p:spPr>
        <p:txBody>
          <a:bodyPr wrap="square">
            <a:spAutoFit/>
          </a:bodyPr>
          <a:lstStyle/>
          <a:p>
            <a:pPr fontAlgn="base">
              <a:spcBef>
                <a:spcPct val="0"/>
              </a:spcBef>
              <a:spcAft>
                <a:spcPct val="0"/>
              </a:spcAft>
            </a:pPr>
            <a:r>
              <a:rPr lang="en-US" altLang="zh-CN" sz="2400" b="1" dirty="0">
                <a:solidFill>
                  <a:srgbClr val="000000"/>
                </a:solidFill>
                <a:latin typeface="微软雅黑" panose="020B0503020204020204" pitchFamily="34" charset="-122"/>
                <a:ea typeface="微软雅黑" panose="020B0503020204020204" pitchFamily="34" charset="-122"/>
              </a:rPr>
              <a:t>3.2 </a:t>
            </a:r>
            <a:r>
              <a:rPr lang="zh-CN" altLang="en-US" sz="2400" b="1" dirty="0">
                <a:solidFill>
                  <a:srgbClr val="000000"/>
                </a:solidFill>
                <a:latin typeface="微软雅黑" panose="020B0503020204020204" pitchFamily="34" charset="-122"/>
                <a:ea typeface="微软雅黑" panose="020B0503020204020204" pitchFamily="34" charset="-122"/>
              </a:rPr>
              <a:t>绘制系统关联图</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38" name="文本框 67"/>
          <p:cNvSpPr>
            <a:spLocks noChangeArrowheads="1"/>
          </p:cNvSpPr>
          <p:nvPr/>
        </p:nvSpPr>
        <p:spPr bwMode="auto">
          <a:xfrm>
            <a:off x="660400" y="831227"/>
            <a:ext cx="77656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base">
              <a:spcBef>
                <a:spcPct val="0"/>
              </a:spcBef>
              <a:spcAft>
                <a:spcPct val="0"/>
              </a:spcAft>
              <a:defRPr/>
            </a:pPr>
            <a:r>
              <a:rPr lang="zh-CN" altLang="en-US" sz="2000" b="1" kern="0" dirty="0">
                <a:latin typeface="宋体" panose="02010600030101010101" pitchFamily="2" charset="-122"/>
                <a:ea typeface="宋体" panose="02010600030101010101" pitchFamily="2" charset="-122"/>
                <a:sym typeface="宋体" panose="02010600030101010101" pitchFamily="2" charset="-122"/>
              </a:rPr>
              <a:t>（</a:t>
            </a:r>
            <a:r>
              <a:rPr lang="en-US" altLang="zh-CN" sz="2000" b="1" kern="0" dirty="0">
                <a:latin typeface="宋体" panose="02010600030101010101" pitchFamily="2" charset="-122"/>
                <a:ea typeface="宋体" panose="02010600030101010101" pitchFamily="2" charset="-122"/>
                <a:sym typeface="宋体" panose="02010600030101010101" pitchFamily="2" charset="-122"/>
              </a:rPr>
              <a:t>1</a:t>
            </a:r>
            <a:r>
              <a:rPr lang="zh-CN" altLang="en-US" sz="2000" b="1" kern="0" dirty="0">
                <a:latin typeface="宋体" panose="02010600030101010101" pitchFamily="2" charset="-122"/>
                <a:ea typeface="宋体" panose="02010600030101010101" pitchFamily="2" charset="-122"/>
                <a:sym typeface="宋体" panose="02010600030101010101" pitchFamily="2" charset="-122"/>
              </a:rPr>
              <a:t>）系统关联图基本概念</a:t>
            </a:r>
            <a:endParaRPr lang="zh-CN" altLang="en-US" sz="2000" b="1" kern="0" dirty="0">
              <a:latin typeface="宋体" panose="02010600030101010101" pitchFamily="2" charset="-122"/>
              <a:ea typeface="宋体" panose="02010600030101010101" pitchFamily="2" charset="-122"/>
              <a:sym typeface="宋体" panose="02010600030101010101" pitchFamily="2"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95647" y="5226830"/>
            <a:ext cx="968024" cy="968024"/>
          </a:xfrm>
          <a:prstGeom prst="rect">
            <a:avLst/>
          </a:prstGeom>
        </p:spPr>
      </p:pic>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9894" y="5755201"/>
            <a:ext cx="426781" cy="4267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ppt_x</p:attrName>
                                        </p:attrNameLst>
                                      </p:cBhvr>
                                      <p:tavLst>
                                        <p:tav tm="0">
                                          <p:val>
                                            <p:strVal val="#ppt_x+#ppt_w*1.125000"/>
                                          </p:val>
                                        </p:tav>
                                        <p:tav tm="100000">
                                          <p:val>
                                            <p:strVal val="#ppt_x"/>
                                          </p:val>
                                        </p:tav>
                                      </p:tavLst>
                                    </p:anim>
                                    <p:animEffect transition="in" filter="wipe(left)">
                                      <p:cBhvr>
                                        <p:cTn id="8" dur="500"/>
                                        <p:tgtEl>
                                          <p:spTgt spid="3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ags/tag1.xml><?xml version="1.0" encoding="utf-8"?>
<p:tagLst xmlns:p="http://schemas.openxmlformats.org/presentationml/2006/main">
  <p:tag name="KSO_WM_UNIT_PLACING_PICTURE_USER_VIEWPORT" val="{&quot;height&quot;:6498,&quot;width&quot;:9596}"/>
</p:tagLst>
</file>

<file path=ppt/tags/tag2.xml><?xml version="1.0" encoding="utf-8"?>
<p:tagLst xmlns:p="http://schemas.openxmlformats.org/presentationml/2006/main">
  <p:tag name="KSO_WM_UNIT_PLACING_PICTURE_USER_VIEWPORT" val="{&quot;height&quot;:10800,&quot;width&quot;:15051}"/>
</p:tagLst>
</file>

<file path=ppt/tags/tag3.xml><?xml version="1.0" encoding="utf-8"?>
<p:tagLst xmlns:p="http://schemas.openxmlformats.org/presentationml/2006/main">
  <p:tag name="KSO_WM_UNIT_TABLE_BEAUTIFY" val="smartTable{3acbbe7e-9bad-4d79-8ae2-5a078c92a6a2}"/>
</p:tagLst>
</file>

<file path=ppt/tags/tag4.xml><?xml version="1.0" encoding="utf-8"?>
<p:tagLst xmlns:p="http://schemas.openxmlformats.org/presentationml/2006/main">
  <p:tag name="KSO_WM_UNIT_TABLE_BEAUTIFY" val="smartTable{3acbbe7e-9bad-4d79-8ae2-5a078c92a6a2}"/>
</p:tagLst>
</file>

<file path=ppt/tags/tag5.xml><?xml version="1.0" encoding="utf-8"?>
<p:tagLst xmlns:p="http://schemas.openxmlformats.org/presentationml/2006/main">
  <p:tag name="KSO_WM_UNIT_TABLE_BEAUTIFY" val="smartTable{3acbbe7e-9bad-4d79-8ae2-5a078c92a6a2}"/>
</p:tagLst>
</file>

<file path=ppt/tags/tag6.xml><?xml version="1.0" encoding="utf-8"?>
<p:tagLst xmlns:p="http://schemas.openxmlformats.org/presentationml/2006/main">
  <p:tag name="KSO_WM_UNIT_TABLE_BEAUTIFY" val="smartTable{3acbbe7e-9bad-4d79-8ae2-5a078c92a6a2}"/>
</p:tagLst>
</file>

<file path=ppt/theme/theme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UxNzYyNzM3Mjk1IiwKCSJHcm91cElkIiA6ICIxNTg2NjgzMDQiLAoJIkltYWdlIiA6ICJpVkJPUncwS0dnb0FBQUFOU1VoRVVnQUFBejRBQUFFT0NBWUFBQUJJTHNKY0FBQUFDWEJJV1hNQUFBc1RBQUFMRXdFQW1wd1lBQUFnQUVsRVFWUjRuT3pkZDF3VDV4OEg4TThsVEJIMzFqcnEzaEJYdGRaYTk4U0txMXBSNjU1STNhc1dSOVhpckZxMWJtc2Q0SjQ0S3ZxcmU0TGJ1dmRFa0oyUTVPNzNSOHhKU0JoYUpSQSs3OWVycjE2ZXUrZnlISG04NUh2UEFv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WpYQjJnWDRDT3hVS3BXWEpFbTlBVlFWQk1IRjJnWEtaR0lsU2JvS1lHVndjUEFLQUZwckY4Z2FWQ3JWSVFBTnJGME9la2VTcERQQndjRzFyRjJPdE1SNm1QNWt4bm9Jc0M2bVI1bXhMckllcGovV3JvY0thNzN4UjJLblVxa0NBS3dVQktFT2d4NnJ5Q0lJUWcxQkVCYTd1N3NIQXJDM2RvR3NoRGZXZEVZUWhKcldMb01Wc0I2bU01bTBIZ0tzaStsT0pxMkxySWZwakxYcm9aMDEzL3kvVXFsVVhnRGE1aXRTQXA1OVI2TkFzVkp3ZG5HMWRyRXlGWFZzREY0OHZvdWRLK2ZnOGUxckRkM2QzWWNIQndmUHNIYTVyTVYzL3hGckY0RUErRGF0YiswaVdCWHJZZnFRMmVzaHdMcVlYbVQydXNoNm1ENmtoM3FZb1Z0ODNuWnZnMmZmMFNoUndaMUJqeFU0WlhGQnNUS1YwYTcvV0FDQUlBaWRyVndrSWlJaUlpSXpHVHJ3QVZBVkFBb1VLMlh0Y21SNnVmTVhNVzZXdG1ZNWlJaUlpSWdzeWRDQmozRk1EMXQ2ck0vUk9ZdHgwOW1hNVNBaUlpSWlzaVJEQno1RVJFUkVSRVNwd2NDSGlJaUlpSWhzSGdNZklpSWlJaUt5ZVF4OGlJaUlpSWpJNWpId0lTSWlJaUlpbThmQWg0aUlpSWlJYkI0REh5SWlJaUlpc25rTWZJaUlpSWlJMGdGUkZLMWRCSnZHd0llSWlJaUk2SzJRZy92ZU84L05NNmMrK1AybXRXa21iMi8reFJmUDc5eE84dGlZaURjSWUvYlU0cjU3RjRPaDAycVR6Q3RKSXVLaW8xSlZwc3VILzA3VmNSbU5uYlVMUUVSRVJFU1VYaHhZdWdodWpkOEZJNU9hZllQc2VmT1pIQk92anNPb1RUdmwxMXRuVE1HWXJYdXdzSmNYUkZHRVFtSGV0aEFiR1dHU0p6R3RSbzE3RjBQUWR0VDRKSThKZmZnQU8yYi9pdTR6NTVtVTZmTGhRd2hjOUJ0NnpQd04rWXFYQUFBOHYzTWJkMFBPSSt6SkU3eDZjQjh2Nzk5RHBmb04wSExJanluK0RmWXNtSXZLM3pRQ0FNendiSW1zT1hPWjdBOTcrZ1FUQTROU1BFOTZ3OENIaUlpSWlDZ0pqbG15d0dldHYwbWFYd2VQSkkvdlBXOFJzbVRQYnBhZU1NOHk3d0hvTTMreHlmN3J4NDhpWC9FU3NIZDBUUExjeFNwWFJmMXVQMEFkSFMwSFBsZi9PWUlEU3hmQmEvcHNPZWdCQUwxT0M3MVdoNktWS2lQa1FDREdiTjBET3djSGlIbzlKcmRvQ0NjWEYvbFlkVXdNSnU0OUJJVlNhZkY5QjY5WW0rcnJUODhZK0JBUkVSRlJwbmR5U3dETzc5MkYyTWhJTE96bEJjRHdnMThURzRmNVBicFl6TE9nbHhmaUlpT2dpWTJGWHdjUFpNbVdIU3VIRDdIWTRwUFFpN3ZtM2RuTzd0eU81M2Z2WUlablN3Q0FKallXRHM1WklBaUEwdDRCU2p2TFFRa0FDQW9CRzM0ZUs3LzJXUnVBd21YTG8zRFo4Z0NBblhQOFlPZmdZSkpuek5ZOThyWnYwL29BZ0ZuZnRaWGZlOVozYmRGdTdFUUFrUDhlUnVybzZHU3ZMNzFpNEVORVJFUkVtVjd0ZGgxUnFrWXQvTjZuT3diOHNSSktPM3NBZ0dNV1ozaXZYbTl5ckxIRlk4amJscEFabmkweGF0Tk9MT3psaFo2ekY4Z3RQcnZuejBFcjcyRUFnRzErMDVKODcwZlhydURSOWF2dzhCa0pWWE5ENFBPTFJ6T005TjltRXJDSW9vZ0xnYnVSTldjdWxLdFRGd0R3OE1wbFBMaDhFZFZidDRGelZsZjUyTTNUSnVQcHpSdlE2M1RRNjNSeThKYTQ5U2FoRVJ1M3lkZGozTTVkK0RQMFdiREU1TGcvQnZWSjhoenBHU2MzSUNJaUlpSUNjUHZzYVFpQ0FndDZldUhwelgvLzgvbXVIVDBpYjdjZE5TN0o0NDc1cjBmQlVxVVI5dlFKQUNBMklnSU96czV5MENOSkVtNmNPSVkvQnZiR3JiT25rYmRvTVRsdjNtTEZvSTNYWUZIZkg3Qi82U0pFaGIwR0FMUWZOeEhlcTllamF1T21VTnJad1h2MWVyTUFMamxoejU1Q0V4Y0xUV3dNRnZieU12bFBxMVpqdWMvQTkvbFRwQXRzOFNFaUlpSWlBdkRrNWcwNHUyYkYxMTI3NDgreHc5RnI3dS9ReE1aaW5sY254RVZGd2RuVjFlUjR2VTZIRi9mdVFxdUp4L0toQXhEeDZpV1dlZmVISUFnQWdMaW9hSk51Y20xR2pFR3hTbFhNM3JlK1Z3OUlFaEM0YUQ0QTRPbXRteWhjdHB5OGYvM0VzZENxMVdneDJNY3N2N05yTmpUbzNndTFQVHZnV01BR0xQY2VnRUhMLzRTRGt4TmlJdDdnUXVBZVNKS0VMVE9tb0xYUFNOaloyMXU4ZHIxV2kwdEJCL0hzMWsyb1kyS3didndvZFAzRnoyUlNobk43ZHFKNlMwTnJWMFljNThQQWh5aWRpNDJJc0RoSThsTkxhbFlhSWlJaVcvVDA1cjl3elowSEFPRGVwRGtVQ2dWeUZTb2tUMjZ3Zk9nQWVJNzVDYmtLRnNMeGdBMklEZ3ZEaWg4SG9VREowbERhS2VFNWVnSldqeHlLSVN2L2tpY0o4T3Zna1d3clMzUjRPQUNnWUtreUFJRFlpRGQ0OCtJNWJwdzRpckpmMUpHUGF6dGlMTEprejQ1SnpSb2dlOTY4aUF4OWhXeDU4Z0tBeVhhOE9nN0QxbStSZzV2OVMzNUgxVVpOY0hyN0ZoUXVXeDcra3lhZ3k1UVpGc3NpU1JLdS9YTUV4YXU2dzhuRkJVTlcvbVd5WDYvVDR1OFZmOGlCVDBiRVh6VkU2WnhmeHpZUTlYcUwrOVRSMFFpWU1qSEZjMGlTaU92SGp5WktrL0RQK3FUNytVN3phR3FXTnJsNUE1UC9weVFxN0RXT0JheUhKRWxKSGhNWitncHp1M2FFSmk1V1RndDk5QkFyZmh5Y3F2Y2dJaUw2R0M0Zk9ZU3FEWnZJcjZzMmFpcVA4d0VBdHliTkVYSWdFQSt1WE1LNXZidHcrL3daREYyekFaMG1Ub1pDcVVUT2dvV2cwMnFoVUNxeHFHOFBMT3JiQStyb2FIbDd3OCtHcm01YWpScWlLTUovOGs5WU1xQ1hTUmxxdCt1SWZVc1c0dmJaMDZqMFRVTTUzZmdBMU5rMUszelcraU5ycmx6d1dldHZ0ZzFBRG5wQ0R1ekRneXVYVU8vN2JnQ0FMOXEyeDVjZE84dXRVWW5aT1RpZ3k1UVpxTk8razhYOU1XL2V3RFYzM3ZmNm02WTNiUEVoc29LSVZ5K3hiRWcvQUlhWlV4UUtKZXlkM2sxZmFSeFFtSmd1UHQ1a2tLTk9HNDlyeC81SjloZ0FPTDVwSTU3ZHVvbnlYMzRscDBtaWlLQTFLMUN2aStsTUxSK1RnN016TGdUdVFjRlNaVkJTVmQzaU1TRUg5dUd6Q3BYZzZKeEZUcnR4OGhnK3ExRHhrNVdMaUlnb3NWcmZ0a09PZlBtVDNPL1dwRG4rR05nYjk0SXZvT01FWDdtVnhpamkxVXU0NWpLMEdFV0hoNW1zMlJNYkVZR1Z3d3dQOUY0L2Znem5ySzRvV3JFeVBFZVB4OHlPMzVxOHgrRTFLMUhtaXpvbTM0c2Y0dEgxcTJnM2VvTEplVDUzcjVia3c5U2tGQ2xYQVFCdzk4SjVSTDEraGR2bnpxQlU5WnI0ckdMbC8xUSthMkRnUTJRRjJmUG1rNE9icFlQN291RVBmVkN5V2cyVFk2YTJhb3dKdXcrYXByVnVnbEVCTzVMdCtwYjRtSDlQbmNDRnZidlJaOEVTbk5qaWp6UGJ0NW9jUDgvcjNaTWRuN1gra0NRUmttaG9vUkgxK2lUbjlFOU1IUjJOR2UxYUlVdTJiR2I3dGt5ZmJKYldkK0ZTTEIzY0Y1cllXQ2p0N09TK3dxTTI3Y1Rsb0wveCt2RWpuTnU5UXo2KzMrL0xrTHZJWjZrcUN4RVIwZnRLTHVnUlJSSFhqLzBQWDMzWEZhZTJiWks3bGlYMDZPb1ZrM1Ywa2xLZ1pDbjgrRmVBMlVQSzhHZFBzVzNXZEpTclV4ZXZIdDdIcXVIZXFOdXBDMHJWcUFsQmVQOU9XaTJIL0poc2wvWFVqdEhwTW1VR0lrTmY0VmpBZXJRYU9odzc1L3FoZXNzMjZPejd5M3VYeWRvWStCQlowZXNuanhIKy9EbUtWM1gvSk9lL2ZQZ1FBaGZQUjdjWmM2RFZ4S05PdTA2bzA4NFE2QmdYTUV1OEtOdkpyWnR3WnZ0VzZMUmF6Ty9SQloxK25vcFZ3NGVZUFNHYTJxb3hBS0JzN1MvUllieXZuSjdjcXRRSmlYbzlZaU1qTVdIWEFjTnJVY1MwTnMzdzRQSkZPRGc1bXdSOXY3WnJuZW9BaklpSTZHTjU4L0lGdEJvTkZ2VHNpbnpGaXFQTnNOSFFhdFQ0WTFCZk5PMDNFRVVyVllGZXA0UFMzZ0dYRC8rTnNyVy9CQUM1aTV1UktJb201MDBjOUp6WTdJL2ptemFpVWM4K2NHL2FBcElrNHNLK3ZkajEyMndBZ0Y2dmcxS3BSRnhVTk9aODN4N1JZV0dZODMxN0FERFpOdTZ2N2RrUnRkdDFUUGJhRW41Zkc5ZnhVVWRIUTZlTmg5TGVVTDdZeUVoY09YSUlwN1p1UW92QlA2SlU5Um9vV3JFeTFrMFlnMWNQNzZQTnNORm0xNUtlTWZBaHNxS3p1N1pEcjQzSDdNNmVBQXpkM2pwTW1JUnliMitjLzFWVVdDZzZUWnlDbURmaENKajhFNGFzV3BkazMxNGpZM0EwdFZWak9TZ2F0Mk1mQU5PeFBZbGJveEpLNmltU0pqWVdlcDBPRXdPRDVEVGpEZE1ZV0YwOGRBQmZkZTVxa2svVTYrV2JNQkVSVVZwNWVmOGU4aFV2Z1JhRGh1S3pDcFVBQU5WYXRFYldYTGtSL3V3cDF2ODBCdUhQbjZGV0cwL29kVHFVLzdJZUFNQXBhMVlNWExwYVBrL0NybTZKTlJzd0JJVktsMFhsQm8zZ21pczNBRUFRRktqV3ZCWGNtelRIc3p1M1VMaE1PWXQ1UDRTZ0VLQnExdElrVGRXc0pRU0ZnTlVqaHlMcTlXdW9XclRDZ3l1WHNPSG5jYWhZN3h0MG56a1AyZlBtQXdCa3k1TVhQV2JPeFFiZjhYaCs5dzZLbEN2LzBjcjJxVEh3SWJLU21JZzN1UGozQWZSZnNoSzVDaFlDWU9oMmxpZUY3bHpHcHpvSkdWdGZFcXZUcmhQVTBkRlkzTDhudnU3YUhYTzdkakRabnkxUEhwUHp1VFZwamdiZDN3MjBmSG4vSGx4eTVvUkw5aHlwdmk3QThCUXA0dVVMN0o0L0IzWGFkMEx1SXAvaDhKcVZDSDMwRUkzN0RJQkNvVWl5ajNFcjcrRTRzSFFSUkZHVUEwQlIxQ2M1L1NZUkVkSEhsTEFscEV6TkwxQzZSaTJ6aDRiR0dkZSthUHZ1TzFTU0pQbTR4TDBmc21UUG51VENvWW1Ea0lRVVN1VkhDWHJHN2R3dmJ3dUNBaDQvampUWmIzemRmL0VLay9TUi90dWh0RE1QRjV4ZHM2SG43QVgvdVZ4cGpZRVBrWlg4NzY4MUtGZW5MdUtpSW9HQ2hmRDh6bTNZT3praHoyZEZrOHpqdS8rSXlldm84RERNK3M3VHBQWEYyRndOR0pyV04wK2ZoS2pYb1hCcjB0eml6VldTUkFRdVdvQVdnNGJLYWM5dTM0Uk9xOFhHU1JQUTlSYy96UDIrZzFrK1k3RFZ5bnM0M0pvMGd3VEpwQzl4OW56NTBhVHZRQnhjdGhpM3o1OUZzLzZENFRGc2xObVhSK0xXSVlWQ2dXb3RXdUhQMGNOUnNGUnBaTStiejlDTndJR0JEeEVScGIyVWVrcTg3M0hXOEtITFUxZ0tlakl5MjdvYW9nemkwZldydVByUEVYVDl4USticHY2TW1tMDg4ZUx1SGRUNnRsMnkrU3pOMkphWTcvNGowTVhIQXdEMkxwd0hwYjBEN0J3Y29GQW9NTStyRTBUUnZLVWxNalFVTjA0Y1JlbWF0WkU5Yno1YytWOFFsSGIyR0x6OFR5aVVTam13U3E2clczeGNIQnljbmJIcnQ5bTQrcjhnazMyaVhvK2cxY3NSdEhvNVJMMGU4V28xSnU0OUJPRGRVekhqbUNNQXlGdTBPS3EzYW9QQVJmUFJhZUpraUhxMitIeEtraVJDRjYrRnZhT2pTWHAwZUJpeTVzeGxwVktsamlSSmlIajVBam55RjBqMk9LNUxsVEZraHJwSXRpa3lOQlRaOHVTeGRqRSt1c1MvTy9RNnJja1UzeGtOdndYU0VWR3ZSOERDeVdZRDRPTFZjZGowK3hSbzR6VldLaGw5YkpxWUdMUWM4aU1LbGlxTm5uTVg0a0xnYmp5OWRSUHVUVnNrbTI5cTZ5YUlqWWhJOXBqWWlBaE1iVzFZaCtCejkycG9OM3FDdk05bnJUODhmaHlOSC84S3dMQjFtekZzM1diNC9Ha1l4ek5zM1dhMEhqb2M3czFhWU1DU2xSQUV2TmVFQWhFdlhpQjd2dnhvUFhRNHhtemRJLzlubkwzTytMcW1oeWNxMXZzbXhmTjkyYkV6bXZZZENGMThQQVJCa2FGdnRPbmR2WkFRK0hWb1kyaDlmRXNYSDQ5WjMza21tV2Z2NzcrWmRWZDhmdWMyNW5sMXdwdVhMeXptK1JTcmZPdTFXc3pyOXAzRmZkUGFOSk8zTi8vaWkrZDNiaWQ1bnBpSU53aDc5dFRpdm5zWGc2SFRhdjliUVNsVmJLMHVYajc4OTM4L3IwNkxmOWF2TmZ0dFFHa25wYzlBa2lTTDNkQlRrbFEzOWRRNHYzZFhxdElBdzRPZlM0ZVNIcGVibEtpdzEvaXRSeGVFUG5vb3B3V3RXWW5UTzdZbWt5dDlZNHZQSjNEbTBBNXNXVHd0MWNmL3V2azBBT0JONkhQY3VuVGE3S25rUHp2WFFSdXZnYjJEbzZYczlCRzV1N3QzRTBYeHhzV0xGODhCK0dUZk1xV3ExNVMzNDZLaUlPcjE2REIyb2ttVDhzZVlINy9DVjErYnZCWkZFVWZXcnNTZDgyZlF0TjhnaTNtTUF5dU5kczZiaVV0L0h6QTd6bmpEenByVHNIRGE0eHZYVUtoMDJXVExJMGtTUWg4L1JNdkJQaW1XM2M3ZUhqa0xGa0xNbTNEWU8yYXVpUTBxVjY1YzJkN2V2ckJHb3dtNmV2VnEvS2QrdjJ0SGo2Qm94VXB3ZGpXZml0eVMwenUyNHV5dUhYaDY4NGFjVnJsQlk1emR0UjJ4VVpIWS9JdXZuTjZ3WjErVXNEQnI0YXp2MnNMQnlka3NQVFlxRW1PMjdINy9pMGlHVnFQR3ZZc2hhRHRxZkpMSGhENThnQjJ6ZnpVWndBdThuUmx4MFcvb01mTzNWRTFUYTJ2UzZwNW9aR3QxY2MrQ3VhajhUU01Bd0F6UGxtYXRWbUZQbjVoTTltTGtQM2tpcWpadWluSzF2NFJXRTQrZ05TdndWZWZ2LzFOWk1ySzB2aWNDNy9zWlNCODAzYlRSazVzM3NHWmtFdCtMZ29CeDJ3UE5rdmNzbUl0cUxWcW5tQVlBeC96WHlUMUIvRHA0V0p5S096bzh6R3dOUWRkY3VkR29aeCtjM2IwRHpRY013WnVYTDNEejFBbjBtYjhrdFplVzdqRHcrUVJxTlBCQTlmcXRBQUJqTzlYQnBEOFB3Y0h4M1UzVlVob0FoRDUvalB5ZmZXNlNGdjd5R1k0SEJzRDcxeldRSkJHTEovU0QxNGpwY00xcGU4MnA2WUVnQ041S3BiS2F1N3Y3RTBFUU5vaWl1RDBrSk9RVWdQZGI3U3VWTGdVZHhNSGxmNkRkbUFuSVg4TDBzKzh5ZVJxaXc4TWhDQW9JSDZtTGprS2hRTWVmSm1QSmdGNm8zS0F4Q3BVdWsySWVENStSOFBBeERIcE1xcXViS0lvSTNoK0l4cjM3eVdsYWpScDJEbzZJaTRxVXZ4QUVRY0IzUDA4MTVIbjdoRGJoVTNsTG50KzlBNWNjT1ZONWhiWkJxVlJXQnJET3djRWhScVZTYlJKRmNYTm9hR2pRNDhlUDR6NzJlMmsxYWx3NWNnZ2V3MGFuZUt3b2lqajg1MHBjL2Q5aERGNitCc2MzYjBUcm9TTWdDQUxXL1RRR2hVcVh4Y0NscTNGdzJXS1VxVlViSmR4VVNaNUxIUjF0Y2FGZVkzMFFSUkhUUEpxYTdOTnB0V2JqM0JKYjVqMEFmZVl2TmttN2Z2d284aFV2WWRaOUtxRmlsYXVpZnJjZm9JNk9sZ09mcS84Y3dZR2xpK0ExZlhhbURIcUF0TDBuMmxwZHRDVHg0SFpMTFU4djd0M0I3WE9uMFdyb01BQ0FKT29oQ01KLyttR2QwYVhsUFJGNHY4L0ErSEJRa2tTVEZoeWZ0ZjZZOVowbm5GeGM1RFIxVEl6RmVsTzRURGswNlRzUWo2NWVRZHRSNCtUMGwvZnZZZTA0dy9kdnlJRjlDRnF6WE40bmlxSlpLMVBpdEdIck51UEd5ZU40OCtJNVdnOGRJYWNubnNBQU1Ed0FTSGllV1oyK05kbC9PZWdnZFBIeEVFVVI4N29abHNVWTRiODl3M1VoWnVEekNRaUNBQ0ZCRnlHRlFtbldaU2h4MnFKeHZmSDR6blZBRVBEVDkvVVJyNG5EakUwbnNXbnhWSHpWdWd0eTVpc0lBS2pSMEFNN1Y4M0Y5OE15M3FKUkdZa2dDSVVCakZBb0ZDUGMzZDFmQ1lJUUlFblN0dmo0K0tNZjYyblQ3dmx6OFBES0pYaE5uNFY4eFlxYjdWODl3Z2RQYnQ1QXlXbzFUQVpNdnMrc2JwWmt5NU1YQTVhc2hKMmpJMFM5SHFHUEhwcjEzOVdxTlJBVXFlL205dWphRmRnNU9LQjB6VnB5V3VDaUJRZzVFQWhCb1VTVkJvMlN6R3VjS2p2aEdKL2I1ODVpKzZ6cGNISnhRY1NybDZqWHBWdXF5MkpMQkVGd0FkQkRvVkQweUpjdm56cHYzcnpiSkVueTEycTFoNjVldlJyOU1kNGo1T0IrcUdOaWtML0U1NWpoYVQ3NVJlSzBGb044MEhmaFV2dzFiZ1JpSXlPeHdtY2dBRUNyaVRkTTEvcmpJT2gxT3J4NmVGLytzYm5OYnhxZS9Ic2RjVkZSV05qTEsxWGxVaWdVNlBiclhCUXNWUXIyams2SURIMkZaZDREc0dxNE41N2R2bWwyL0xRMnpUQnV4ejY4dUd2ZW5lM3N6dTE0ZnZlT2ZDMmEyRmc0T0dlQklBQktld2NvN1pLdTY0SkN3SWFmeDhxdmZkWUdaTGd2K284aExlNkp0bFFYSFp3TkR6WTFzYkdZOVYxYnRCczdFUURNM2xNZGJmclBXSklrN0Z1OEVLSmViektwakNSSlp2ZjVOc1BIb1BJM0RWTjFEYllpTGU2Sjcvc1plUGlNUk12QlBwamgyUXJqMzg2Y05yUGp0MUM4L1E0ZHMzV1BmTHh4OHFITjB5Zmovc1VRNkxSYStUdjkyeEZqY2ZIZ2ZwUHpQN3R6Q3dWTGxnSUF1RFZwaG5KMTZzTFJ4UVdDSUdETjZHSG8vdXNjaytNVHAxMDc5ZzhlWDcrSzFrTkhJQzR5VWw3WWZNbUFYa2lXSkNFMk1qTFo0TjYzYVgxQWtwSS9UenJFd0NlZEdEaHRPUUlXVGticEtqVlFwVTRqVE8zZEFqdVd6OGFkeStjZzZ2VzRldm9JNG1LaW9GSEhJaTRxRXZkdlhFVHhjbFd0WGV4TVFSQ0V2QUFHQ1lJd3lOSFJNY0xkM1gwVGdLMEtoZUovNTgrZmovM1E4emJvMFJ1T1daeVRITHZTYys0Q2lIclI1Q2wxYXA0d3hrWkV3SzlqbTJTUGNjMmRCNHY3OThTcmh3OWdaMitQMnA3dmJ1NUJhMWJpNUdaL1ZHNWdIa3g5MDYybnlmK05pbFdxZ3U1K2MwMmVobm44T05Kc3VzeUVGRW9sZXM5YlpQTGFlOVU2QUVBSk56ZDA5NXNMWGJ3R1diSmxSL1prVnRQT1JKd0VRZWdzQ0VKblIwZEh0VXFsMmlXSzRpWkhSOGY5cDArZmprdzV1em1kVm90akd3MS84OXlGaTVoOFFldmk0ekcxZFJPVHRJUWlRMTloMkxyTlNaNDdZWURlZHRRNGhEOS9odCs2ZDVhZmVFOXQxZGppRDArdDV0MVl4bjlQSGNmRmcvdlEybWNFbnQ3OEY0WExscE5iREJPWDB4aEFKL2JvMmhVOHVuNFZIajRqb1dwdStPSDhpMGN6alBUZlpoTHdpNktJQzRHN2tUVm5McFNyVXhjQThQREtaVHk0ZkJIVlc3ZUJjMWJYSks4MXMva1U5MFJicllzelBGdktyVW01QzMrR1BndE11d2o5TWFpUHllc1RtellpNWswNFJtM2VDVWZuTEFDQWlKY3ZzR1JBYjR6ZVlubjhSaWIyMGUrSndJZDlCbnF0RGdybHU1L1VvaWdtTzBhMi9kaUp1SDN1RFA0YVAwcXV1M0ZSa1hoeDc0N0o1QUgzZ2krZ1dCVTNPZC81dmJ2dytNWTFOT2pSQ3pGdndoSDI3S204SE1hczc5cGkrSVl0dUhIaUdHNmVQb25HdmZ2aGN6Y1ZLdFN0aHlmL1hrZlE2aFh3bWo3clEvOHNOb09CVHpyeTlONi8rTWF6Tzk2RXZrRE9mQVZSdVhZREZDeGVDcm55Rllacnp0eHd6WkVMV1Z5ejQxelFiaHpldWhvL2pKdHI3U0piNU83dUxncUNvSmNrU1JJRVFROUFraVJKRkFSQkJDQmEyazc0ZndBbWFRbU9rd0RJNTVVa1NVcDhyS1g4S1p3ejhmbUxwM0I1MlFWQjZBMmd0eVJKc2U3dTd0c2xTZHFVY083KzFNcVNMZmsrN0VvN2V5Zy80RjlvbHV6WnpRS2tYZ2tDREtNQlMxWmF6Tis0Vno4MDd0WFA0ajdqd3FLSkZ4Z0ZZTktjbjFwRnlsY3dlWjJyVUdFQWhtdlBXN1RZZTU4dk1YZDNkMzBxUG5jUmhyRUxablVTZ0pTNExzUFF4VWRPbHlSSmIrbTR4TzlqUEg4cTYyUktGKzhFb0lOQ29lZ1FIeCt2VWFsVWV3SDR2Mjg5UEI2d0h0bnk1a1BFcTVmdjhWYzFpSGtUZ2RVamg2Wjg0RnZYai84REFQaDc1Vko1clNoTGExb2s3UHJZb0h0UExCdlNIemRPSE1PL3AwNmdkSTFhdUJ0OEhzZjgxK0g3cVg2cG1tYjFtUDk2RkN4VkdtRlBud0F3UEJod2NIYVdneDVKa3ZEdnllTTQvT2RLNUNoUUVFMTY5NWZ6NWkxV0RMZlBuOEdpdmorZ1V2MEdxTk8razlrWXVOVGdQVEZsdGx3WHc1NDloVXVPSE5ERXhsZ01zSmI3REpRZkF1VXBXZ3hkcDgyU2YzQURobFlqZTZlUE04YVg5OFNVZmNobm9OV29UUjVTaWpvZEZDbmNuNjRmUHdwQkVMQjI3QWg4L1gxM0ZLMVVHYmtLRjhIREs1ZFJ3azBGdlU2TG0yZE9tbnpmZnRteE0vNGFQd3JMdkFlZ3U5OWNPZWdCRE9PRkJVR0JjblhxUW1sbmgvRG56MUdvZEJuRVJVVmk4N1RKOEJ6emJxS2psTHE2MlRJR1BwL0E2UGExVEY3LzFMVysyVEVKMHhwMTdJMnZQYm9pS2lJTWVRb1d4WlZUaDFHd1dHbVVyRlFOSlN0Vk04dnI5bFZUVlBvaTVWbXhyRWdDb0JRTWR4dDd3SFJ1ZTB2YmlmLy9QbmsrSkMyNTdmZWdFQVFodHlBSTZiNDVJdkg0b1V4R0tRaUNmSzlMNlhOUHFkNFlTVytiK0Qra2ZuM01laWdJZ2tLU3BKeVNKQlY4My95dkhqNkF4NDhqOFh1ZjdnQU1UOTBUOSt0TzJMMG9xU2Z1S1pFa0NiZk9uSVp6VmxmRVJrUWdhTFg1bDY0bFNqdDd0QjAxSG4rTkh3VlJwME9UdmdQZzZKd0ZoMVl1dzZHVnk5Q2s3NEFVejFIZnF3Y2tDUWhjTkI4QThQVFdUUlF1KzI0eHdQVVR4MEtyVnFQRllCOFVxMVRGSksremF6WTA2TjRMdFQwNzRGakFCaXozSG9CQnkvK0VnNVBUZTF3OUFONFRVMlJMZFZHbjFlTEtrVU40ZHVzbTFERXhXRGQrRkxyKzRvZll5QWg1K3Y1emUzYWlla3ZEK0I3ak9KODdGODVoMDlTZkxaVFowQVhaVXBmbXhNc0twQkx2aVVuNDBNOGdKaUxDNUdHbVhxOUx0Z3V0SmpZRzRjK2VRbWxuaDNwZHZPQS9aU0k2VHZCRnhYcmZJSGgvSUVxNHFYRDU4Q0hrTDFFU3VRc1hBV0FZZDNSdytSSmt5WllEdVFvV2drNmp3YzU1TTNIejFJbTM1ZFBCcjRPSFNVdVQ5NnIxMk9BN0hwR2hyL0JaK1lwWTJNc0xTanQ3aXdHNElDaWdqbzZHVTlhc2N0cW5tUDNRMmhqNGZBTEdXZHAwMm5pTTcvd1ZwdnVmTUttSW85dlh3cFMvanBqTUl2UGczMHR3eXBJVjZ0aG8vQnR5RXArL0RYaEd0NitGN0xsTVo5K0lpWXJBTHh1T3BzR1ZmSmpnNEdEanhTb0FLQ3BXcktpSWlZbFI1TTZkVzZGV3F4VWFqVWFSTld0V2hWYXJWV2kxV29XVGs1TkNyOWNySEJ3Y0ZIcTlYbUZ2YjYvUTYvVW0yNklvS3V6czdCUjZ2VjVoWjJlbkVFVlJJWXFpUXFsVW12eGZraVNGUXFGUVNKSmtUQmRFVVZRYTl4djNKVDdPdUMwSXdsUkJFSkljeFN4SlVqU0FJRUVRTHV0MHVvMlhMbDI2QWdBcWxTcERUbkdpam9uNW9KYWFqT0o5NnFKR28xRm15WkpGMEdxMVNpY25KMEdyMVNvZEhSMEZ2VjZ2ME9sMFNnY0hCMEduMHlrbFNSSVVDb1ZTa2lSQnFWUXFFOVkvNDNhQyttZFN2eExYdjhSMU5zRjJYWVZDTVRDcDY1SWtLUjdBVVFEbkFPd05EZzcrQndCVUt0VjdOUU4vTzN5TTZicFFrbVJ4OEcxOFhCeW1mZHZjSk0wbFIzYjBtUGxia3VkTzJMM28ydEgvb1ZEcE1uaHg5elphRFBiQm5nV3BMMmIrRXAramVCVTN2SHA0WCs1dTFtYkVHQ3dkM0JkVkd6ZEI3c0tmV2N3WEhSNE9BQ2hZeWpDQlIyekVHN3g1OFJ3M1RoeVZWMXdIZ0xZanhpSkw5dXlZMUt3QnN1Zk5pOGpRVi9LTVJ3bTM0OVZ4R0xaK3l3ZXRKOFY3WXNwc3FpNUtFcTc5Y3dURnE3ckR5Y1VGUTFiK1pYSWV2VTZMdjFmOElRYytSaVZWMVMwR01sdC8vUVhYamg1Qm53VkxrTDlFeVZTWDF4TGVFNVAzb1o5QjJKUEh5Sm1nOVVXdjFTVzdCTU9wYlZ0UXZtNDlQTHh5Q2NVcVY4VjN2bE9SSTM4QjVDMWFIR3N0bWlVQUFDQUFTVVJCVkF0NmRzV1RtemR3Wk8xcXRCazJ5aVRmbHgyN29FaTU4bGcxM0J2bkEzZkQ4KzFNbGFHUEhtSmg3Mjc0cG5zdjFHajFycXY3bGhsVFVGSlZIYzl2M3dKZ3VXVVRNSFQzVEhqZDhXbzF2S2JQUWtsVmRVU0hoOEhaTlJ0Mnp2RkRxNkhEWU85b2VQQnpLZWpnUjV0NEtTMHg4UG1FSXNOZUlVdldiS2xhQzZWWTJTcFExV3VHMzhmMmdqbzJHaTI3ZVFNQTdPd2RNRzZwNlhTYTR6dC85VW5LK3dtSUFNU3JWNjhDQU83ZnYyL1Z3cVNHU3FVYUJzRGtTMTZTcEhBQWgwUlIzQlFSRWJIei92MzdhdXVVN3NNWkIzNG41dGUrdGNXcFZBSGc4SityOEUyM0g4elNqNnhkamErN2RzdG9Nd3hscUxybzV1WW1BREQ1a3Bja1NTTUl3djlFVWR5c1ZDb0R6cDgvbi95Q1RxbVEwbUs0eVlsNUU0R1Z3d2FuNnRpenU3YWg3YWp4Q042L0YzYjI5bWd6YkJRdUJ4MU1jVndGQUx5NGR4ZjNRczRqUi80Q3VIVG9JS28wYkl4OHhZckRlOVY2Wk11VFI1NmkxWkJYRFZFVTRULzVKenk2ZHRYa1BMWGJkY1MrSlF2eC9QWXROTzd6cmp1YmNiQ3ZzMnRXK0t6MXg1enYyOE5ucldGdHE0VGJmaDA4UHNZaXVobXFIZ0pwZDArMHBicG81K0NBTGxObUFBRCtXZituaGZLK2dXdHU4K21FTGJsejRSeHVueitETnNOSFk5L2loZWoyNit5UGRlL05VSFV4cmU2SmxxVG1NM2gwN1FvS3ZwMGxWYWZWSnR2YUF3RGh6NTZpVHZ1TzJMOWtJUURncy9JVjVYMzF1bmhoOVlpaHFGanZHNVBaQ1BPWEtJbm84SEQ4Tlc0VXl0YXVpNUNENzc3VC96MTVITm55NU1HZGMyZFF2V1ZydVh4MU8zVkJ2dUtmNDNqQUJnRG1rMnNZNlhVNkxPemxCU2RYVi9TZXR3aDdGc3hGOFNxR2NlU3p2dk9FNy80anlGK3lKUFlzbklkdmg0OUJmRndjRHE5WmlWeUZpcUJJdWZLcCtqdW1Gd3g4UHFGYmw4NmdTS2tLS1IvNFZzUDJ2WER2V2dnZTN3bkR5eWYzVWF6TWYxL0hoVDZNSkVtdkJFRTRBR0NqUXFIWWYvNzgrUXk1ZXVHTms4Yy9lQlh4b3h2V3lvSFA4enUzY2VmOFdYelpzVE9PL0xVYTlicDRRVWo5cEcvMDRlSUFCQUhZSEI4ZnYvbGp6VnIwTWZUK2JSSCtHajhLSS8zTnB3R2U0ZGtTM2YzbXlhL2JEQjlqc2phT1VVcmpLbUlqSXhFdzlXYzA2dFVQeFNwVndkcXhJMURtaXpwd2NuR3h1RUw2NjhlUDRaelZGVVVyVm9ibjZQR1kyZkZkVnltM0pzMXhlTTFLbFBtaWprbmZmVXFkOUh4UFRJOTEwWklpNVF5L0IrNWVPSStvMTY5dys5d1psS3BlTThrMTI2NGZQNHFkYy96Z09YbzhTdGY4QXYrZU9vRWRzLzNRMm1kNFpsN1FPVTN2aWFuNURDUkp3dlZqLzhCenpFOEFBSzA2RGtyNzVBUDVWa09IVzN5UW90V284ZnpPYlFpQ2dOQkhEeEFaR2lyWHI3dkJGN0QzOTNsbytFTnZsS3RURnllM0dCN0tSSWVINC9qbWphamJxUXZzSFoxd1BNQ3dEY0NzZFdyd2lyWFlzMkF1YW5pME5abE5kbXFyeHZLL0FYVjBORzZkUFlYbUE0YVk1UDJpYlFmOGUvSTR0Qm8xQXFiK2pOWStJK0UvYVFKNnoxOXM4ZDlVZXNYQTV4TjU4ZmdlOW0vNEF4MEhUMHgxbmpPSGRpQW04ZzBhZCtxRFpaTUdZOGl2cXo5ZEFTa3BBYUlvamcwSkNRbkNKMXE3SnkzZE9INFVGYjkrTng1TXI5UGk5OTdkNWRlaUtHSitqeTd5YSsvVjYrVnRTVEpNaFZtaGJqMzhlK280OURwZDJoU2FJSXJpSFlWQzRSVVdGclk1dmJVd0dxZEJsU1JEdHlOTDA2SnFZdU93WTdiaGlYZE5EMDk1TnJYM0VSc1JnYlhqUnFCRVZYZTROVGI4QUczWXN5KzA2ampZT3pwQ3I5UEIzdEVSeisvZWtidGVGQ2haQ2ovK0ZXRFdlaEQrN0NtMnpacU9jblhxNHRYRCsxZzEzQnQxTzNWQnFSbzFNMXJMcFRXazIzdGllcTZMbG5TWk1nT1JvYTl3TEdBOVdnMGRqcDF6L1ZDOVpSdDA5alZkbmlMMDBVTWMvbk1WN2w4TVJvY0p2dmpjM2REMS9kc1JZN0Y1MmlRc0c5SWZqWHIxTTF2cXdKYWw5VDN4ZlQ2RGEwZi9CenRIUjdubDQ5N0ZFR1ROK1c3dE9VdVRCbGdLZW02ZVBvbDlpeGNnWjZIQzhQblRINGRXTGNPaWZqMVFyNHNYcXJkc2c4Smx5Nks3MzF5NDVzcU5CNWN2SWt2MkhJZ09EOFA2bjhhZ1lLa3krS0p0QndpQ2dQVVR4MEt2MCtLcjc3cGE3SEZVb0ZScGJKaytHWDBXL0dHeEhPY0RkNk5zclRweWE3aWR2VDFpSXQ3QUpYc09sUC95Szl5N0dBeG4xMno0M0YyRmFpMWI0OUcxSzhqK2RRT3o4NlJYREh3K2diTkJ1N0I3OVR3MDZ0Z2I1VlIxVXM0QTROZ2VmNXpjdHdsOUp5MUc5bHg1VWF4c0ZlUXZVZ0o2blJaK2c5dDk0aEtUMFlVTEYveXNYWWFQS2ZUUkEreWVQd2RhalFiemUzUkJDVGVWU1hBenVYa0RrOWNBOFBqNk5UeTRjZ21DWU9pbWtUMXZYbHc1Y2hpeGtSRUlPV0JZUGRxNGVCa0ExUGY2QWFwbTcvOWpncEoyNmRLbDB3Qk9XK3Y5a3h2UTJuL3hDa1NGdmNiLy9scUQ4blcvUXYydVBjeU9tZUhaMHVLc1FZbk44K3BrbG1ic1hpUW9CSlNvcWtLakJJdmlWcXhYSDRCaGxpeGp3SzYwc3pkWlRUMXgwSE5pc3orT2I5cUlSajM3d0wxcEMwaVNpQXY3OW1MWGI3TUJ2QjJFckZRaUxpb2FjNzV2aitpd01IbE1TTUp0NC83YW5oMVJ1MTNIRksvTlZsajducGhSNjZJNk9obzZiYno4NUQ4Mk1oSlhqaHpDcWEyYjBHTHdqeWhWdlFhS1ZxeU1kUlBHNE5YRCsyZ3piRFFpWHIzRTd2bHo4T2pxWmJnM2E0bEJ5LzgwR1RCdloyK1BUaE9uNFB6ZVhkZzJjenBjYytWQ253VkxNa1hyVDFyZEUxOC9lZnplbjRFdVBoNk4rd3pBa2JXcmNlU3YxVkRhMmFQNXdIZXRKUWtYeHpXdTQ1TlFYSFFVMWswWWpkQ0hEOUNnUjIvVWFQMHRCRUZBYTU4UktGbTlKdll0WG9EUWh3L2g4ZU5JSEZ6K0J5NEZIWVNkZ3dNYWRPK0ZKUU42bzFTTm1tZzFaSmk4dmxpbm55WmoxN3haK0hQTWNQU1lPYy9zL2FvMWJ3V2RSZ090UmcxQkVQRG0rVFBZSnhoejd0NmtPWFRhZDEySXE3Vm9qWVc5dXNIZTBWQ1hGVW83ZEpqZ0N3QVcvODJsZHd4OFBvSHN1Zk9oeDlqWktGSGV6ZUwrUmgxN20wMTltYTl3TWZTZjhnZGNjeGltU2kxUzB2RGtvRnkxdXVneHhuVGU5ZFV6Um9Bb0pUcXRWbDdmWWxxYlptWUJUbEtlM0x3aFAwVnMwbWNBUWc3c2c0T1RFd1l0V3czQWNPUDIrZE0vVldQWEtHTm8xdDh3UGtKaFo0ZFczc1BNQmwyTGVqMHU3TnNqYng5Y3ZnU0Z5NVpIVFk5dnpjNEZRSDQ2bWxpTFFUNG0yNWFldmh2Zng5azFXNUt6dHVVcVdBampkKzZISkVtd2QzUklzdFdtMllBaEtGUzZMQ28zYUNSUFF5MElDbFJyM2dydVRacmoyWjFiS0Z5bW5NVzhaQjIyVWhkWGp4eUtxTmV2b1dyUkNnK3VYTUtHbjhlaFlyMXYwSDNtUExsYlVMWThlZEZqNWx4czhCMlA1M2Z2b0hEWmNxaFV2d0hhamh5WFpQYzVRUkJRdmFVSHFqWnFpckNuVHpKRjBKT1djaFVxL042ZmdZT1RFM0lXTElTeVg5VEIxMTI3QVJEazc5Q0pldytaNUUzOHVyN1hEM0RPNm9wNlhicmhzL0lWNE94cXVzeEZoYnIxVUtibUYvS01lYTI4aDZIbEVCKzVucFZVVlRlWlZBRXdQUHhwTzJxYzJlSzRDZFg2dGgzK1hyRVVaM2R0aDhMT0RyWGJ2VnZMejlqU1k5UjhvRGVhRC9STzhsd1pUWVp1STFXcFZCTHdiaFkxc2k3ak5ONFhMbHpJMFBYcVF4anJZbW9XR0UwcnQ4NmN3cm05dTlEWjl4ZDVjb09FM2RvczhabytDMEZyVmtMVnJBWFdqaDJCaVlGQjJPQTdIaFhyMVVlVnR3dWEramF0ajRsN0Q2WHJ3TWY0VkMyejFjWDBXQTh6czh4YUR3SFd4Y1QwT2wycTFwMzZWREpyWFdROU5BaC85dFFzUUxLRzlGQVAyZUpEWktPS1YzV0hhNTUzTXdkZENqcUlUajlQTlZ2VFo5ZHZzOUY2NkhENWRla2F0VkFvd1RvbnJZZU9NSHNDUkVSRXFXZk5vSWNvUFFROTZRWC9KUkxacU5pSU56aTFiUlB1aHdSRHE5RkFhV2VQOVJQSFFwbW9wU2JzMlZQY0N6NFB3REM1UVpXR3BndTBxV09pc1hSd0g1TzBoR044dktiUFF0Nml4VC9OUlJBUkVaRUpyVVp0TnBIR3M5czM1WFhMS0drTWZJaHNsS2pYd3pWWGJ2U2E5enNXOU95S2l2WHFvMks5K2doLzloVGh6NS9qYzNmRCtnQ1dKamhJS0UrUnp6QnMzV2I1TmNmNEVCRVIvWGRQYjkzRU1mOTE2RGhoa3B4Mk4vZ0NOazRhajg2K3Y1aXM0MlAwNXNWekxCM1NEeU0yYkRYNUhsN2hNOGppNHF0a2lvRVBrWTNLV2JBUUd2N1F4eXc5NHRWTGJKNCtDWDBYTGtXT2ZQbXRVRElpSWlMNjkrUXhaTTJaUzM2dGpvbkJub1Z6b1dyV0VvR0w1cVAzL0NWd2NESnQyYmw1K2lUSzFLcU52MWNzeFkwVFIrVjB2VTVuTm80M3RaTWFaU1lNZklneW1lSlYzT0RXdUJsT2JkMGt6NkJFUkVSRWFldHkwTi9vK05Oa0FJYVpXRGY5NG90eXRiOUU0OTc5c1cvSlF2aFBtb0R2ZkgrQnZhT2puT2ZTb1FObzFuOElpcFN2WURMYjROUldqUm5vcEFJREg2Sk1xRUdQM3RCcTFJZ09ENE1paFVHM3huVk1Fa280eGlkWG9jTG9NZk8zajE1R0lpSWlXM1V2NUFLaXc4TlFvR1FweEVaRXdIL0tST1FxV0FpTmVobldpMnJhYnlCMnpQSER5bUdENFRsNkF2SVdMWWJuZCsvZzlaTW5LRksrQWdCZ1lTOHYrWHg2blU1KzdaakZCWDBXTEVuN2k4b0FHUGdRWlFLTmUvYzNlVzFuYjQrZzFjdHhZck8vdkJKNVVoS083eUVpSXFMLzdsakFCZ0RBeXdmM3NYYk1jS2lhdDhRMzNYcksrd1ZCZ1crSGo4SEpMUUZZUG5RZytzeGZqR01iMTBGSU1CRjBkSGdZeG16ZFkzYnVHWjVjVkR3cERIeUlNb0VhcmMwWDkydlNad0NhOUxHOEtCOEFUQXdNK3BSRklpSWl5cFR1aFZ4QVZPZ3JBRURlb2tYeG5lOVVGQzViSHI1TjY1dXNPVFM1ZVFOTURBeUNXNU5tZVAzNE1VSWZQVEE1anlZMkRvdjY5a2pEa21kOERIeUlpSWlJaU5MSXhiOFBvRW5mZ1FpWU1oR0NvRURoc3VXVFBkN1pOUnRlUDNtRVpnTzhFVERsSnpuZE1Zc3pCaTVkYlhZOFczeVN4c0NIaUlpSWlDaU5OUHloTjF4ejV6RkowOFhIdzg3ZVBzazhWUm8yZ1pDd254dlk0dk1oR1BnUUVSRVJFYVdSeEVFUFlGaE1QRnZlZkVubVNSejBBR3p4K1JBTWZJaUlpSWlJck9qMjJkUDRySHpGOThyREZwLzN4OENIaUlpSWlNaEtOSEd4T0xWdEU3NGRNZmE5OHJIRjUvMHg4Q0VpSWlJaXNnSkprckJsK2hRVStMd1VQbmV2bHFvOEp6Yjc0OXp1SGRERXhtRitqeTVtKzQzcFhORFVIQU1mSWlJaUlxSTA5dlgzM1NFSUFyNW8yeDRGUzVjeDI5KzAzeUN6dEZiZXcxSGhxNjlScDMwbnMzMlVNZ1krUkVSRVJFUnA3TXVPblFFZ3laYWVXdCsyTTB1cjhOWFhuN1JNdGs1aDdRSVFFUkVSRVJGOWFneDhpSWlJaUlqSTVqSHdJU0lpSWlJaW04ZkFoNGlJaUlpSWJCNERIeUlpSWlJaXNua01mSWlJaUlpSXlPWXg4Q0VpSWlJaUlwdVgwUU9mV0FCUXg4Wll1eHlaWHJ3NnpyaXB0bVk1aUlpSWlJZ3N5ZENCanlSSlZ3SGd4ZU83MWk1S3BoZjI4aWtBUUpJa2ZoaEVSRVJFbE81azZNQUh3RW9BMkxseURwN2V2d2xOWEt5MXk1UHB4S3ZqOFB6aEhleGFOZGVZdE5tYTVTRWlJaUlpc2tTd2RnSCtJM3QzZC9kQVFSQWFXcnNnQkFBNHJkRm82bDI5ZWpYZTJnVkpheXFWU3JKMkdjamNoUXNYTXZvOTdyMndIcVpQbWEwZUFxeUw2VlZtcTR1c2grbVROZXRoUm0veDBRWUhCemVYSkdrc2dFc0E0bExLUUIrZFdwS2thNUlrVGM2c1FROEFTSkoweHRwbElETlhyRjJBdE1aNm1DNWx1bm9Jc0M2bVU1bXVMckllcGt1WnJoNFNFUkVSRVZFcXFGUXFpYTFYSDBkR2IvRWhJaUlpSWlKS0VRTWZJaUlpSWlLeWVReDhpSWlJaUlqSTVqSHdJU0lpSWlJaW04ZkFoNGlJaUlpSWJCNERIeUlpSWlJaXNua01mSWlJaUlpSXlPWXg4Q0VpSWlJaUlwdkh3SWVJaUlpSWlHd2VBeDhpSWlJaUlySjVESHlJaUlpSWlNam1NZkFoSWlJaUlpS2J4OENIaUlpSWlJaHNIZ01mSWlJaUlpS3llUXg4aUlpSWlJakk1akh3SVNJaUlpSWltOGZBaDRpSWlJaUliQjRESHlJaUlpSWlzbmtNZklpSWlJaUl5T1l4OENFaUlpSWlJcHZId0llSWlJaUlpR3dlQXg4aUlpSWlJcko1REh5SWlJaUlpTWptTWZBaElpSWlJaUtieDhDSGlJaUlpSWhzSGdNZklpSWlJaUt5ZVF4OGlJaUlpSWpJNWpId0lTSWlJaUlpbThmQWg0aUlpSWlJYkI0REh5SWlJaUlpc25rTWZJaUlpSWlJeU9ZeDhDRWlJaUlpSXB2SHdJZUlpSWlJaUd3ZUF4OGlJaUlpSXJKNWdyVUxRRVJFUkVSRUJtNXVidDBGUVJobmZDMElRaGtBa0NUcFpvTERWZ1VIQjg5STg4SmxjSGJXTGdBUkVSRVJFUm1Jb25qZXpzNnVUT0owWXdBRUFKSWsvUzl0UzJVYjJPSkRSRVJFUkpSK0NPN3U3djhLZ2xBNmlmMFBMMXk0VUJ5QWxJWmxzZ2tjNDBORVJFUkVsSDVJZ2lDc1MyYi9makRvK1NBTWZJaUlpSWlJMGhGSmt2WWtzODgvTGN0aVM5alZqWWlJaUlnb2ZWR29WS3I3QUQ1TG1DaEowb3ZnNE9CQ0FFU3JsQ3FEWTRzUEVSRVJFVkg2SWtxU3RENXhvaUFJQjhDZzU0TXg4Q0VpSWlJaVNtY2tTZHFaT0UwVXhZM1dLSXV0WUZjM0lpSWlJcUwwUitudTd2NUVFSVQ4QUNCSlVsaHdjSEIrQURvcmx5dkRZb3NQRVJFUkVWSDZvd2NRWUh3aENNSWhNT2o1VHhqNEVCRVJFUkdsUTRJZ2JEZHVTNUlVa055eGxESUdQa1JFUkVSRTZaQkdvemttU1ZJNGdLaW9xS2hkMWk1UFJzZkFoNGlJaUlnb0hicDY5V3E4SkVtYkFCeTZmZnUyeHRybHllaHNZWElETzVWSzVTVkpVbThBVlFWQmNMRjJnVEtaV0VtU3JnSllHUndjdkFLQTF0b0ZzZ2FWU25VSVFBTnJsNFBla1NUcFRIQndjQzFybHlNdHNSNm1QNW14SGdLc2krbFJacXlMdGxJUEpVbUNJTmpDVDNicjE4T00zdUpqcDFLcEFnQ3NGQVNoRG9NZXE4Z2lDRUlOUVJBV3U3dTdCd0t3dDNhQnJDVEQzMWh0alNBSU5hMWRCaXRnUFV4bk1tazlCRmdYMDUxTVdoZFpEOU1aYTlkRE8ydSsrWCtsVXFtOEFMVE5WNlFFUFB1T1JvRmlwZURzNG1ydFltVXE2dGdZdkhoOEZ6dFh6c0hqMjljYXVydTdEdzhPRHA1aDdYSlppKy8rSTlZdUFnSHdiVnJmMmtXd0t0YkQ5Q0d6MTBPQWRURzl5T3gxa2ZVd2ZVZ1A5VEJEdC9pODdkNEd6NzZqVWFLQ080TWVLM0RLNG9KaVpTcWpYZit4QUFCQkVEcGJ1VWhFUkVSRVJHWXlkT0FEb0NvQUZDaFd5dHJseVBSeTV5OWkzQ3h0elhJUUVSRVJFVm1Tb1FNZjQ1Z2V0dlJZbjZOekZ1T21zelhMUVVSRVJFUmtTWVlPZklpSWlJaUlpRktEZ1E4UkVSRVJFZGs4Qmo1RVJFUkVSR1R6R1BnUUVSRVJFWkhOWStCRFJFUkVSRVEyajRFUEVSRVJFUkhaUEFZK1JFUkVSRVJrOHhqNEVCRVJFUkdSeldQZ1EwUkVSRVJFTm8rQkR4RVJFUkVSMlR3R1BrUkVSRVJFWlBNWStCQVJFUkVSa2MxajRFTkVSRVJFUkRhUGdROFJFUkVSRWRrOEJqNUVSRVJFUkdUekdQZ1FrVldKb21qdEloQVJFVkVtd01DSHlNb2VYTG1FMklnSStmWEZ2L2REa2tSbzRtS1R6SE0rY0xlOHZYem9BR2cxbW1UZjQvNmxFSnpZNHYrZnk3cHZ5VUtFUG5xWTZ1T2p3bDdqV01CNlNKS1U1REhUUEpxYXBVMXUzc0RrLzBSRVJFVC9sWjIxQzBDVW1lbmk0N0grcDdIb05IRUtQbmRYQVFDMno1cUJrdFZxWUpuM0FGUnY2WUV2TzNhR1F2SHVHY1hUV3pkeC9kai9VSzE1S3dEQTR4dlhJU1hUYWlLS0l2WXRXWWhHUGZzaDdObFRyQjdoamNqUVVHVExrMGMrSmpvc0REMW16VWZSaXBVQUFGTmJOMEdXYk5tZ2k0OUg2UnBmb08yb2NRZzV1QStudG0zR2plTkg1WHlPTGk0WXNHUmxrdS90NE95TUM0RjdVTEJVR1pSVVZmK3dQeElSRVJIUlI4REFoOGlLcnY1ekdEa0xGSkNESGttU0lFa1NYSExrUU85NXYyUHo5Q25RYXRSbzBMMlhuT2RDNEc3Y3YzUVJNenhieW1senZtOXZjbDQ3QndlTTJMZ05BSEJ5U3dBK3ExQUpSU3RXd3ZuQTNSaTZaaU9tdG1xQ1llczJBd0NlM2I2SmdLbStLRlM2akp4Zm9WQmcyTHJOT0xCc01aeXlac1dUbXpld2Y4bnZxUFIxQTdRYit4TUVRY0RWZnc3anlwRWdPWTg2T2hvejJyVkNsbXpaeks1enkvVEpabWw5ZjErR2JMa053WmVvMTBPaFZMN3ZuNCtJaUlnbzFSajRFRm1KSklrNEhyQUJEWC9vSTZmcHRWb29sRW9JZ2dLdXVmT2crNjl6SU9yMTh2N0kwRmQ0ZU9VU3h1L2NCMEV3dEFMNU5xMlBZZXMydzhIWjJldzlIbDI3Z25PN2Q2RGRtSit3WjhGY3VPVE1DVUFDSUVFZEV3TW5GeGZzLytOM05PN2RIM1lPRG1iNTcxOE1ScU5lL2JCOTVuVDBuTHNBVzMrZGhwMXovRkRwbTRiWS84Y2k5Snk3MEN6UHFFMDdVM1g5SjdiNDQ4ejJyZEJwdFpqZm93czYvVHdWcTRZUE1ibGVBSmphcWpFQW9HenRMOUZodkcrcXprMUVSRVNVR0FNZklpc0ozaGVJOE9mUFViYjJsL0RyNEFFQWtDUkFFa1g0TnExdjBuS1NzMEFoOUZtd0JJZFdMa090Yjl2SlFVOUt0SnA0bEtwZUUzK3ZYQXBOYkN4NkR4c0pYWHc4SkVuQ2pSTkhVYVpXSGR5L2RCR2hqeDVpNzhLNUdMUnNEWnhkRGU4YkUvRUdzUkVSK055OUdycjlPZ2V1dVhMRGMvUjRMUFB1aitBRGdmaW0ydy9Ja1MrL3hmYzFYazlpbXRoWTZIVTZUQXdNUXAxMm5WQ25YU2RNYmRVWVBtc040NC9HN2RnSHdIUnN6NFRkQjFOMXJVUkVSRVRKWWVCRFpBWFI0V0VJV3JNY2dtQjRiV3dsQ1h2NkJIK09Ib1kzTDE5ZzJMck5acTB3WDN2MVFJNzhCVkw5UHArN3E1Q3ZlQW1zR2o0RTMwLzlGVW83ZThTOGVRTUhaMmNFNzlzTHQ4Yk40THYvQ01LZlBjV3FFZDV3eXBwVnpodjY4QUZjY3VSRVhGUWticDg5alg5UEhzZkxCL2Z4eGJmdGtiTlFJWnpjN0krUUEvdFF1MTFIMVBSb2EvSytvemJ0Uk1UTEY5ZzlmdzdxdE8rRTNFVSt3K0UxS3hINjZDRWE5eGxnTW1ZSkFGN2V2d2VYbkRuaGtqM0grL3daaVlpSWlGS05nUStSRlJ3UDJJQnFMVnJqNUpZQWsvVFFSdytSbzBCQnZIbjV3aXpQcTRjUHNNSm5vUHc2WHEyR2c1TVRISnljTU9mNzlvaVBpelByN2paaTR6WUVUUGtKSmR4VXVIOHBCQSt1WEVLKzRpV1FwOGhuc0hkeXdvTXJsMUNzVWhXYzJiVWRibzJibTdRa0ZhdGNGUW83Tzl3OGZSTHFtQmpVNzlZVEJUNHZDUUNZMXFZWnh1M1loeGYzN2tCUUdNYm1TSkJNQXBycytmS2pTZCtCT0xoc01XNmZQNHRtL1FmRFk5Z29DTVpvRDRieFJUcXRGaHNuVFVEWFgvd3c5L3NPWnRkdDdPcld5bnM0M0pvMFMvWGZtSWlJaUNnaEJqNUVWbERUb3kxeUZDaGdGdmpjUG5jR1JTdFZ4djFMSVdaNThoWXRoakZiOXdBQTlEb3RmbW5kRktNMjdZUkNxWVF1UGg1VFd6ZVI5eHRwNG1MaDRPd01wWjBkNHVQaVVLaDBXYng2Y0I5NWloYURxbGtyN0Z1OEFPM0dUc1Nsdnc5ZzROSlZadTlaK1p1R2VIYjdGbTZlT29Hek83Zko2VnFOQnZON2RBRUF0Qmt4QmdEa3dHdlhiN054OVg5Qkp1Y1I5WG9FclY2T29OWExJZXIxaUZjYkpteTQ4cjhnS08zc01YajVuMUFvbFhLM05uWjFJOHFjSkVtRUxsNExlMGRIay9UbzhEQmt6Wm5MU3FXaXpDWWoxME5Ka2hEeDhrV0t2VU5FdlI2eGtSSEltak1YOURvdGxIYjJhVlJDNitJNlBwL1E1Vk9Ic1gvOVlyUDBXZDRkVTcxbzQvak9YMzNzWWxFNmtMTmdJYk54T3Vyb2FGdzZkQUNWdjJsb2txN1ZxQkZ5WUo5Sm5YbDIrelp5RkNpWTdFeG9rYUdoY0hUT2dxNi96RVR6Z2Q1d2E5d01XWFBueHUxeloxQzhpaHVLVjZtS1hJVUtZOW1RL3ZpeVUyZTQ1TWhwZG83c2VmTWg2blVvYW5pMHhkZGVQZUM5ZWoyOFY2K0h2YU9qdkYyc1VoVUFRTVNMRjhpZUx6OWFEeDJPTVZ2M3lQOFpaNWN6dnE3cDRZbUs5YjZCZTdNV0dMQmtKUVFCbk5FdG5kSEV4ZUxBMHNYUTY3Um0rK0xqNHVEYnREN2k0K0lzNXQzNysyOW1FMVE4djNNYjg3dzZXV3pKTk1wSTYxblJwM012SkFSK0hkb2dMaXBTVHRQRngyUFdkNTVKNXZtUU9yZkJkN3habWlpS1dEbHNjS3JMNnR1MFBrUzlIbmVETHlCbzlRcm90T2IvWGo2bWtJUDdjQ21JRDRMU1FsclZ3NlRHdy80WGVxMFc4N3A5bCtKeFlVK2ZZSm4zQU9qaTQ3RjBjSDljQ055VDdQRytUZXQvcEJKYUYxdDhQaEZKa25Cbzh3cTA2VG5jYk4rcnB3OE1vOWdUbU5hM2xjWHo2TFR4RnZkMUhQSXpTbFd1OFhFS2EyVXFsYXE4SkVrdGdvT0RaMXU3TE5aMFlObGlsSEJUSVcvUjRpYnBVV0ZoMkRuWEQxVWFOWkhUamdkc1FQbTY5Wkk4bDA2cnhkeXVIZEJyN3UrNGZ1SW83bDhNUVh4Y0xOd2FOOE9kYzJmUmNyRFAyeHUwQUswNkRtK2VQNGNvaWlaZDFTNEU3c0dWL3dXaGNMbnlPTFp4SFRwUG1wWnMrUi9mdUlaQ3Bjc21lNHdrU1FoOS9CQXRCL3ZBTlZkdWszMDc1ODNFcGI4UG1PVXhkblhMbWpPWFBBbkNwMUN0V3JVOG9pZzJEdzRPWHZ2SjNpU0RVQ2lVdUhmeEFuYk05b1BuYVBNZmlFazV2V01yenU3YWdhYzNiOGhwbFJzMHh0bGQyeEViRlluTnYvaks2UTE3OWtXSnF1NEEwdTk2VnRhU21lK0oxNDRlUWRHS2xlUkpWbEx5b1hYdTF1bVQ1aWVUSkR5OGV1Vzl5NXl2ZUhFYzgxK0hGVDREMFhuU05HVExreGVBNFllaWs0dExrdm5VTVRHWXNPdUF5VmpPU2MwYUlIdmV2SWlOaklDcWVTczA2MjhJeEI1ZnY0YjlTMzZIUzQ0Y3FGRDNhNHV6Y0g1c21mbWVtRmIxTUtGWjM3V0ZnNVA1N0t5eFVaRVlzMlczV2ZwL1plL29DRW5Vdzg3QkFWN1RaMkgvSDcralFyM2s2Nnd0WU9EemlWejRKeEQ1aTVSQXNYSlY4ZXJKZlN5YTBOZGsvNVRlelUxZS83eksvQWNmWUdqeEdiZjA0MWQ0YTZ0U3BVb2xwVkxaQ2tCWEFCWGZqdnZJZEYveVJtZDJic09ORTBmUmY3RmhNVkJCRUJBYkdZRnNlZkxpNFpWTHlGVzRDQlFLQldJaTNtRGY0Z1VJZmZRQWJZYVBsdk1iVzB6aW9xUGduTlVWTCsvZmcxTldWMEFRa0NOZmZuUVkvek95NTh1UGpiN2pvV3JSQ25xZERtdkhHV1o0Ry9ESEtnUk0rUmwvanY0UkhzTkdJMWZCUXZKNXk5U3FqUXBmZlkyclI0S3c5ZGVwY25yQ3JtNE5lL1pGK2JyMUVMdy9FSTE3OTB0d2pCcDJEbzZJaTRxVVc3Y0VRY0IzUDc4N1QwSWVQaVBoNFRNU1FOcDFkYXRTcFVvUk96dTdGcElrZFpZa3FmN2JlcGpwdnVRVHMzZDBSS2VKVTdDNGZ5OWNQbnpJckJVeU1WRVVjZmpQbGJqNnY4TVl2SHdOam0vZWlOWkRSMEFRQkt6N2FRd0tsUzZMZ1V0WDQrQ3l4U2hUcXpaS3VLbE04cWZYOWF6U0V1K0pobnZHbFNPSDRERnNkSXJIL3RjNlovVG5tT0VtUDFZQm1OU3B4TjJITGNtYU14ZThwcy9FaGNBOXlKSXR1OG0rRVJ1M1FaSkUyRHM2eVdrUHJseEMwWXFWTUtsWmc4U25nck5yVnZpczljZXlJZjFScEZ3RkFNQ0xlM2V3L3VleGFPMHpBcUdQSHVMQXNzVm9NV2hvaXVYNkVMd25XcWNlQW9aZUg4YjdWVUxUMmpTVDMydWFSMU9UZlRxdEZyNzdqNlJZUnIvMnJjM1NKUW1JajRzMXFlL3p2RTVDa2lTVHNiZ0pKVHpXYUlUL2R0alpaNXh1Y2d4OFBvR1lxRGM0dkhVTitrMWFoS003MStIUm5Xc21nYzNvOXJYdzAvTEFUTmU5eDgzTnpRMUFHNFZDMFJWQUtXdVhKNzM0OTlRSi9MM2lEM3ovaTUvODlMbFMvWWI0clhzWENJTGh4MXZ6Z2Q1NGVPVXkxazBZalhKZmZvV2VjeGVhUEpWUktKV28yckFKNW5mdkFra1NvVkFxOFVYYjlpaFNyanlLbEN0dmVKK1R4eEgrN0NrYTllcUhSWDE3b0Z5ZHI5QjhvRGZzSFIzUis3ZmZzV3ZlYk95YU94UGRmcDBEQUZBMWYzZUQ4MTY5M3FUTTA5bzBNMGw3Y09VUzdCd2NVTHBtTFRrdGY2SXNuUUFBRklOSlJFRlVjTkVDaEJ3SWhLQlFva3FEUm1iWHJkZHBvVlZyNU1rUjBvcEtwU29saW1KTFFSQytFd1RoQ3dCSjN1UXpzeHo1QytDSDJmT1J2MFNKRkk5VktCVEkrMWt4OUYyNEZIK05HNEhZeUVoNUlnNnRKaDZ4RVJGWStlTWc2SFU2dkhwNDMrVExQeU9zWi9XcDhKNW9LdVRnZnFoallwQy94T2NXZjJBbFRtc3h5T2U5Njl3OHIwNEFERDhHNTNsMVFqZS91ZkxESGxHdngrUVdEYzJDbmJpb1NQeld2YlBGTWlmdXFuUncrUklBN3dJbVRWd3NWZ3dkaUI2ejVpTmJuang0ZXVzbTlpeVlpd0ZMVmlUNWQxREh4T0QxMDhjb1cvdEwzRGg1SE50blRrT2pYdjFRNGF1dklZb2kxbzRaamxQYk51T0x0dTJUUE1mNzREM1JWRnJVdzIxKzAvRGszK3VJaTRyQ3dsNWVxU3FYUXFGQXQxL25vbUNwVXJCM2RFSms2Q3NzOHg2QVZjTzk4ZXoyVGJQampaTVFRVExjNXhJSFNQRnFOV1oyYkpOaWNDL3E5VmptM1IvUGJ0OUN6VGFlSmcrZ01pSUdQcC9BK2NON0VCbjJFb3NuOUVWY2RDU0d6dm9yVmZuR2QvNEsyWFBuTTBuVDY3VHdHOXhPZmgzMjRnbG1iRHIxVWN2N0NRbHVibTdWbFVxbGh5aUtYUVZCS0c3dEFxVTNUZnNOUXBsYVg2RFBnaitRdDJneE9iM2RtQWxvTjJhQ3liR1NKR0hBMGxWSnJwM1RkdFM0Wk4rcmJPMHZVYXlLRzV4Y1hOQnIzaUxrTGx4RTN1ZVl4UVh0eDAyRVRxdUZJQWp2SFpRWHExUUYzZjNtbW94Yjh2aHhKRHgrSEpsa25xQTFLM0Z5c3o4cU4yaHN0dStiYmoxTi92OWZ1YnU3VnhBRW9TV0E3d0ZVVFR5ZE5wbFN4OFJBMU9tUUxYZWVWSzhaVmFXaDRYT01ESDBsdDZKWWtyaFZKcjJ2Wi9XUjhaNllCSjFXaTJNYjF3RUFjaGN1WXZKakxLbkpXNHplcDg0WnU4dE9idDRnMVYxbm5WMnptYjMzK3AvRzRPYVpVOGhYdkFSK21EMC95YnJvNkp3RnRkdDF4UFpaMCtFMWZSWU9MbHVNK2w0L0pGdDM3NFdjUjlsYWRiQjM0VHhjUFhvRTM0NFlpd3B2dXpZckZBcDArdm4vN2QxcFFKVFYyd2J3YTJBR1JCUlV3SVhGWFpZa2JFWUYwK3cxQlVWUzBFeE5zekFYQlBkVVNLUFUxOHlNeWlXMU5JMHdUWFBMTFRQVGFERlVTZ2V6TktURU5SUnhRNHgxWnA3L2gzRUdCbVlFRkpqdCtuMXhISjdCUTkwZW4vczU1OXozUW56KzJxdFFLaFRvTWJUeXN4ejZjRTdVcjY3aWNIRGM2N2g5N1NxV1I0N0E1RS9WQzJvTEI0VG9UWUxLbmwwOGV5d0Z2eC84RmdPbnowSld4bGw0K1BoVzJFV2hHYWVtTDU0aEVudDdLRXRLdE52YzA0LzhBbmR2SCsxV1RZMGoyN2ZBdzhjUFYvLzVHN2V2WmlIdjFzMEtXOVhOQ1JPZld0Q3QzM1BvMmljY201YkV3ejlpRkJxNU5zUC92OUpYNTVxeVc5M0d2ZmtoUE5yNkFnRGlWdTdRdVM1K1JFK2Q5OHloMkVGQVFFQTNXMXZiY0pGSU5BcUExNE9XVGN1U3lXUkNwUmVacHZrUCs4SE9ZZXJsNTdKSmp5R2krOXZXSG9WbWxhaHMwbE9XWnJtNnNpZEEraWJVNnU0TERoazdBU0ZqSitqOVdzOFJvM1IrZlJpQ0lFQXFsYzRGTUVva0VuV282dWZNT0E1cnpKNGw3K0w2aGZPNGNlVXk1bjd6UFk3dTJJcVViWnQxcmxuMjhuQ2QzMnQ2VWYxM0p4ZEpzVlhiaG1NTy9heHFBdWZFeXFWczNRUW50NmJJemJsZTdUK3NPakZYMXEycldXall4QVZySm83VGJ1K3hzYkhSdWZuVTNKU1dsWDQwQlkyYXR3Q2dMdnVmdXVzcnc2c3ZJaEc2RGh5RTlLTXAyRHp2ZFNpVkNtMFNZMGgyWmlhOE92cWpvWXNybmhvK0VwL05tb3B2Vmk3VnVhWkJFeGY0UE5taldqOHY1OFRLMVdVYy9wWHlNd0RnVU9JbjJsVVVmZkdtMmVvR0FMMGp4MkR0bEdpa0gva0ZaNDhkUVlldVFjaE1PNEZmdG55QkZ4Y213RlpzK0xhKy9FclZyQzI3NE5EUUNmbTVkMkJmM3hHN2x5UWc4dDBsT29uUHhUOSt4L0d2ZDJQQ3grdHdmTjhlQkExNkhsOS91QVFqNXI5ZDVaL1QxRER4cVFWMjlnNDQrc04yMklvbENBcFJOM1kwZEliSDBnaUNBTEZZN0N3SWdyc2dDSGJXdkZ4T3hpVVNpYUJTcVR4c2JHenNLNytheWhyMjVnSUFwVlY4ZWd3YmdSN0QxRnQ5aWdzS3NHaFFmMHovZkl2ZWJXWFZZUTc5ckI0VjU4U3F5YmwwRWVHdnhtTFYrRWdBNmlmdjd3OGZwSE5OZGMvZTZIUDl3bm1ja3grSFNxWENaek9uSW1aMUlrYS92eHdiNXNUcWJEODd0bk03TWxLUFZQajhmN2wzOE4wbkgySDBlOHZ4NjU2ZGVHcjRTS3lkRW8yV0hSK0h1M2RwY1JlbFFnRUFzQldyVjg5RG95ZGoxZmhJdkZDRkc4YXU0WU93WWM0c1RGaTFGa3FGQXBNLzNRajcrdlZ4Wk51WDJyK0gxekxQNlp6SHJBck9pWldycXpnVUJBRi8vNW9LaHdZTmtaK2JpK1FrdzFzZnk3SVZTekE0TGg0YjQrT2dVaWpRTnlvRzlnNzE4WDNpV255ZnVCWjlvMklxZkVhbFZFSmliNjhkcXlDbzhGWllNTVFTaVRiSnUvcDNCdHc3ZUtONXU5SWR0N2V5L3NXT3hRc3hOSDRlSEJvMEJBQjQrdnJCdm41OXBPNytDa0VSaGl2Y21USW1QclVnKzhwNTdFMWFoalorVDJEbDdER3djM0JBMUx4VkJpdTNsUzFlc0RnbVF2dTY0RjRlRkNYRldQQktQOWpWVXgrTVZKUVUxKzdnSDVGSUpJSmNMajhBNEFBQWtWUXE3UVBnQlpGSUZBYWd4WU0rSzVmTHpmYU9RQ2FUelRmMkdLaWlreWRQVHNEOTdVVTJOall2QWdnRDhNQW5uV1llaDBaL011dll5Qm1qMzF0dThPdGx0M3VZU3orclI4RTVzV29Help5dHU3Sm42RnpDL2NTN3JLckdYTjdORzFnM0xRYnR1d1RDeHNZRzB6L2ZyTzFkSXJHM1EvYjVURFJyMHhaS1JRbFNkKzNBczFObTZId2ZsVktKblFsdkl5amlPZTE1VElsOVBReUtmUjFiRnJ5Smx4ZC9BQmRQci92anpJZll6azZiUktkczJ3d1BIei84OHVWR2VBYzlpUWR0TFhOMGJvVG03ZHJqMnJtLzhkdlh1eUd4cjRmK01WUHc1MDgvb00wVE1yaDcrMkRmaXFXSVRGaGE3VzNKbkJNZnJDN2lFQURPSFA0SjdoMjhrWjM1RDhJbVQ4ZStGVXNOZnE2OFptM2FvblhBRThpNWRFR2JrRVRNbW8xUEprZWhVMGhmdUhoNDZWeGZWSkNQZW82bHE5akZoWVdRM0s4ZTUrTHBpU3RuVHVQd2x4dDFLcmZleWI2RzlhL05RTy9SWStIMW1HNlZ5MzVSRTdGNjRuZzR1YnJCcjRmcDcwSXFqNGxQTGFoWHZ3R2VEaCtKWnA1dDBOU3pMZHc4V2dJQWNtL2w0TjN0cVRyWHpobjJwUGIxeTNIdndrZmFIUUNRZmlJRkI3ZXRRMVptT3BxM2FvZGhrK2Voa1dzem5FMnIrQVRLaEFscGFXbUhBQndDZ0lDQWdKNWlzWGlVSUFoaElwRkkvMTRyTXFxOFd6ZngrNkVENkRGMGhDVWRiaFZPbmp6NUc0RGZBRXlYeVdRQlVGZk82Zy9BdUhXTExkQi9kM0tyM0F1bHNaNG4xcHArVm1PWHJjTFBtMHEzZlpRVUZlTDBUejhpSUxpdjlxYXhxdjJzbkZ4ZE1lcnQ5N1RmUHovdkxuN2R1eE50cFoxMStsbjkzNmlYOWZhenFrR2NFdzE0bEtJU1ZZMjVCazFjRUxkdEQ4UjJkbGpRdjdkT3c4Yk9ZUVB4ODZiUE1UUitQcExYSjhLdFZXdTA3MUxhTWtJUUJPeGVrZ0FBQ0l3WXJQTjlQWDM5ME91bDBVaUtuWTdoYzkrQ3A5OWp1SHNqQnczdXg5SmZLWWVSbFhFV1VTdldZTXVDTjVHeWRUTjZ2dkFpYkd4c29GS3BjUFpvQ3J5N2RkZVpjeHMzYjRIYjE2Nmg2NEFJYkpnekMvMmlKcUpEWUJET0hrdUIyTTRPanM3T2oxSkppM09pQVhVUmh3RHcyOTZkR0J3WGo3UUQzMEFza1NCaVJoeitTRDVZNlJrZkFNZytuNG56SjArZ1ViUG1PUFg5UVFUMENVSFRWcTB4OWJOTmNISjFoYUpZOXdGNTNzMmJhT2hTZWlhbk1DOVB1NTNYeTY4akRpV3VSVUR2WUhqNCtFR3BLTUdOeTVmd3hSdXowV1BZQ0R3UkVvcnlIQnMxeHBEWmIrQ0xOMllqYk5KVVNQdUZWZWxuTmhWTWZHcUJjeE0zaEk1VWI4VlFsQlRqeXJtLzBOcTNVNldmODVGMlIxRkJQcjdadUJJM3IxN0cyUGhsZUR0cUFDTEd4V0w5NGxrSUdSNkZ4N3FhWDNhdGNlclVxY01BRGdPQVRDYnJKZ2pDeVB1SEs5c2FkMlNrWWVmZ0FQbitmV2pSM2h2dFpGMk1QWnhhSVpmTFR3R0lBeEFuazhuYVEvMFAva0FBaHV1TVdybC9NOUtSZitjT09nUjJxL1RhY2NzL3dzYjRPTVJ1cVZpV2RmRnp6eUl5WWRrRFAyOXEvYXhxRStmRW1sSFZtQk9KUkFadmJEc0Y5MFBLdGkreDYvM0Z1SERxSk1aL1dOcDhYRkZTZ2wzdnY0UHN6SE1ZdSt3anZWc2hwZjNDb0ZJcWtSUTNIVDJHdmdBSEoyZTR0bXlGVzFuL1l0K0twWGpwbmZjZ3RyUERnR2t6c1diU2VQaDI3d0g3K280b3ZKZUhyeElXWWM1T3pTcW1Fajl1U01JZlAzNlBJYlBmUkl2MjNtalF4QVdaYVhLMDd4eUl5MmYreE1tRDM4SzdXL2VhK0U4SGdITmlUYW5PM0JjeGN6YWMzWnBXdUs2eU16NzVkKzlpNjhKNUNCNDdBYTM4QTdCaHppeDRkK3VPZW82T09qM0p5cnArSVJOdUxWdERVVklDc1VTQ3kzK2QxcDRYbHRTckIwVnhNZnFNVWJkYzJmMUJBakorUFlyUTZNbEkzYlVES1Z0MUs3cHFWcTFtZkxFZEVUUGlrSnkwRHI0OWVtcFhuc3dCRTU5YWtIM2xQRTZuL29qTU0zSmNUUDhETFZxMXg4UkY2eDc0R1VWSk1ZNG43OFhQZXpmaHlkRG5NV2hjclBicFR6UFBOaGdUdnhTYmw4L0ZzZSsrUXAraFk5REsrL0c2K0ZGcWpWd3VQd2JnR0lDcFVxbTBpMGdrR21uc01WbWJ3bnYzc0hqSUFKMnFXUm83M2xsUTRiMEpINjNUTzFHYk03bGMvZy9VQjdIblM2VlM5L3VIenduUWRxSGY5ZjVpWkovUDFPa2JwYy9xR1BYaFhIVnZpQUx0NzhzcXlpL0E3ZzhXQXdBQ3c1L1RLWmtPbUc0L3E3ckFPYkg2YWlMbXl2THk2NGkwNy9ZamVHeVV6c3BmVnNaWjVGeThpTWlFWlE4czR0STViQ0FhdC9EQTRjMGJVRnhZZ0lEZUljaE1PNEhnTVZGbzFxWWRBTURaclNuNngweEJTVkV4R3J1N0l5UDFLQm8yYWFMOUhyWmlXOVIzZGtiL21LbmFubExoMDJQaDVPWUdKMWMzZVBqNlllbW9vWWordUdwblFxcUxjMkwxMVhRY0dwS2ZtNHNOcjg5Q20wNVM3VXBNbnpGUktDa3NVRmRvVXlnZ3NiZkh0Y3h6T24yanpxZko0ZFhSSDE4dGZnc1pxVWNocWVlQXdYR3Y0OGFWeTBoT1dnY1BYMTlrSER1Q0ovcUc0dDd0V3hnYVB4L3RaRjBxclBab1dnWm8rUGZxRGIrbmV1cXNuSm9ESmo2MUlPZmZpN2lYZXh2ZFE0Zmh4Um1MNE9CWW1nbVhQK2VqVXFtZ1ZDcXdjdllyYU9udGorZ0ZhK0RVcEdMVzNyQ3hLOGJQVzRVVFArN0R0cFZ2WWRTc2Q5QzhaYnRhLzFucVFscGEybkVBeDQwOURtdWxxYVJsN2RMUzBySUFKQmg3SEtiaXlsOW5ZTzlRSCs3ZVBoZ1VPNmZTVlpEb2p6OUYzcTJiK0duamV2ZzkxUk85Um8ydWNNM2k1NTQxZU1ObWl2MnNqTFhkazNOaXFmSjljc3A2bUpncktTcEVTV0dSTmtrV0JCWFNqL3lDNUtSRU5HM2RCaTh0ZWcvZnJGcU9tNWN2NDVuSXNYQnlkVVhManY2SVdybTZTamQ0YmFVeXVIcTF4Tm9wRTlBcEpGUnZvdlQ0TStxK1psMEhSR0Qza2dROE9XU1l6dGNEd3dkcngxNmVvQkpRWEZpQWxXTmZRdjlKMDlDcFQ5OEsxOVFVem9tbGFqb09EZEgwbVNwTHM5Vk5aQ05DbTA0eUJKZHBGTjd4NlY0QTFCVUtOVTNGYmNVUzlCenhJZ0QxUTZEMG95bm9NeVlLWFo0TmgxS2hnSzFZakR2WHM1RTBjeXBDeGtYRDNkc1hYOFRId2NYTEN6a1hMNkJseDZydmRqUzNwQWRnNGxNci9JTjZ3VCtvVjRYM3g4MWRnUTRCZ1Rydm5mdmpPR3h0eFpqeWJwTGVBSHBxUUduVE5KRkloQzdQREVDWFovUVhTU0I2V0lZbTlhTDhmQ2dWQ3N6ZG4xeG4yMy9JTkxRTzZJU3A2emZCMGJtUnp2dTJFZ2xDb3lmRHR0ejVBcFZTaVlQclZzUER4dytCNGJwVmtEVGFTanZyZmQ5VSsxbFIzUXVOVnArUnNCR0xNV0RxREhSNVZuZHVVaW1Wa0grN1QvdTZ1akczY2x3azhtN2tvRk53UHhUazNjV2FpZVBSeE1NREE2Yk5RQ3YvQUFEcUc5bWpPN1ppemFUeGlGcTVCczV1VGZYLyt6eHNKRVEyRmVQRXlkVVZNYXNUS3kzeEwrMFhodlpkQXRHZ3pJcVBwKzlqMnRjUFd6R01IbDF0eDZGRzJLVHBPcS8xclFScC9oeUhoazU2cTdZQlFKTVc3b2pmY3dDQ0lFQmlYMXBVSStmQ0JYUjh1aGNhTkZhdllHcktYZWZkeUVIUW9DSG9GTndQQU5CLzRsUnNXemdQSFlLNjZhd1dsZFY5U01Xa3pCeVo5Y3l1cWRaUnZtQUFHY2RyendjQk1POEtNQTlMRTR2bEs3K1lNczFXTjgyWWM2OW40K3NQbDZENzg4UGg0dW1GSDlZbjRzYmxTd2daSDFPdEowQ21RRk9HMmRwaTBSemowSkpaYXh3QzVoT0xkN0t2R2V3SlZWSlVhUEFtME54WWF5eWFTeHpXSnBWU1dlM3FmN1hGRk9LUUt6NUVWa3FBb0xPSzQ5eTBHZnBHVGNUQnRSL2pueE8vSVRSNk1zSm54UEhKTnhGWnJBYzF3cldVcEllc202a2tQYWFDaVErUmxkSTBldHk3L0FPYy9pbFo1MnNxcFJMSlNldVFuTFFPS3FVU3hZV0ZWdjNFaklpSWlNd2ZFeDhpSzVXYm5RM25wczB3Y05wTURKdzJVL3QrK1NhUWh6NzlCTGV2WFRYV01JbUlpSWhxQkU4ckUxbXBLK2xuNE43QjU0SFhDSUtBRzFjdUlUUjZVaDJOaW9pSWlLaDJNUEVoc2tJcWxRcHBCL2JyTkg4c0tTcUVJQWdveUx1cnJRZ2pFb253d3J5RmFPaWl2ekVhRVJFUmtibmdWamNpSzNUNXpKOFEyOW1oUTJDUTlyMzlINjNBeWUvMlEyUmppNERld1VZY0hSRVJFVkhOWStKRFpJVmErUWNnTW1HcGRtVUhBTUpmalVYNHE3RkdIQlVSRVJGUjdlRldOeUlyVlZselBTSWlJaUpMd3NTSGlJaUlpSWdzSGhNZklpSWlJaUt5ZUV4OGlJaUlpSWpJNGpIeElTSWlJaUlpaThmRWg0aUlpSWlJTEI0VEh5SWlJaUlpc25oTWZJaUlpSWlJeU9JeDhTRWlJaUlpSW92SHhJZUlpSWlJaUN3ZUV4OGlJaUlpSXJKNFRIeUlpSWlJaU1qaU1mRWhJaUlpSWlLTHg4U0hpSWlJaUlnc0hoTWZJaUlpSWlLeWVFeDhpSWlJaUlqSTRwbDc0cE1QQUlYNS94bDdIRmF2dUxCQTg3TFFtT01nSWlJaUl0TEhyQk1mUVJCT0EwRDJsVXhqRDhYcTNicWVCUUFRQklIL000aUlpSWpJNUpoMTRnTWdFUUQySkM1QjFvVU1GQlhrRzNzOFZxZTRzQURYTHAzRDNzK1dhdDdhYnN6eEVCRVJFUkhwSXpMMkFCNlJSQ3FWN2hlSlJIMk1QUkFDQUtRV0ZSVTlmZnIwNldKakQ2U3V5V1F5d2Roam9Jcmtjcm01ejNIVndqZzBUZFlXaHdCajBWUlpXeXd5RGsyVE1lUFEzRmQ4U3RMUzB2b0xnakFId0NrQUJaVjlnR3Bjb1NBSVp3UkJXR0N0U1E4QUNJTHdxN0hIUUJYOGFld0IxRFhHb1VteXVqZ0VHSXNteXVwaWtYRm9rcXd1RG9t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oTTFQOEFTVnV5Q2F4SkdaZ0FBQUFBU1VWT1JLNUNZSUk9IiwKCSJUaGVtZSIgOiAiIiwKCSJUeXBlIiA6ICJmbG93IiwKCSJWZXJzaW9uIiA6ICIyMSIKfQo="/>
    </extobj>
    <extobj name="ECB019B1-382A-4266-B25C-5B523AA43C14-2">
      <extobjdata type="ECB019B1-382A-4266-B25C-5B523AA43C14" data="ewoJIkZpbGVJZCIgOiAiMTUxNzYyNzM3Mjk1IiwKCSJHcm91cElkIiA6ICIxNTg2NjgzMDQiLAoJIkltYWdlIiA6ICJpVkJPUncwS0dnb0FBQUFOU1VoRVVnQUFBejRBQUFFT0NBWUFBQUJJTHNKY0FBQUFDWEJJV1hNQUFBc1RBQUFMRXdFQW1wd1lBQUFnQUVsRVFWUjRuT3pkZDF3VDV4OEg4TThsVEJIMzFqcnEzaEJYdGRaYTk4U0txMXBSNjU1STNhc1dSOVhpckZxMWJtc2Q0SjQ0S3ZxcmU0TGJ1dmRFa0oyUTVPNzNSOHhKU0JoYUpSQSs3OWVycjE2ZXUrZnlISG04NUh2UEFv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WpYQjJnWDRDT3hVS3BXWEpFbTlBVlFWQk1IRjJnWEtaR0lsU2JvS1lHVndjUEFLQUZwckY4Z2FWQ3JWSVFBTnJGME9la2VTcERQQndjRzFyRjJPdE1SNm1QNWt4bm9Jc0M2bVI1bXhMckllcGovV3JvY0thNzN4UjJLblVxa0NBS3dVQktFT2d4NnJ5Q0lJUWcxQkVCYTd1N3NIQXJDM2RvR3NoRGZXZEVZUWhKcldMb01Wc0I2bU01bTBIZ0tzaStsT0pxMkxySWZwakxYcm9aMDEzL3kvVXFsVVhnRGE1aXRTQXA1OVI2TkFzVkp3ZG5HMWRyRXlGWFZzREY0OHZvdWRLK2ZnOGUxckRkM2QzWWNIQndmUHNIYTVyTVYzL3hGckY0RUErRGF0YiswaVdCWHJZZnFRMmVzaHdMcVlYbVQydXNoNm1ENmtoM3FZb1Z0ODNuWnZnMmZmMFNoUndaMUJqeFU0WlhGQnNUS1YwYTcvV0FDQUlBaWRyVndrSWlJaUlpSXpHVHJ3QVZBVkFBb1VLMlh0Y21SNnVmTVhNVzZXdG1ZNWlJaUlpSWdzeWRDQmozRk1EMXQ2ck0vUk9ZdHgwOW1hNVNBaUlpSWlzaVJEQno1RVJFUkVSRVNwd2NDSGlJaUlpSWhzSGdNZklpSWlJaUt5ZVF4OGlJaUlpSWpJNWpId0lTSWlJaUlpbThmQWg0aUlpSWlJYkI0REh5SWlJaUlpc25rTWZJaUlpSWlJMGdGUkZLMWRCSnZHd0llSWlJaUk2SzJRZy92ZU84L05NNmMrK1AybXRXa21iMi8reFJmUDc5eE84dGlZaURjSWUvYlU0cjU3RjRPaDAycVR6Q3RKSXVLaW8xSlZwc3VILzA3VmNSbU5uYlVMUUVSRVJFU1VYaHhZdWdodWpkOEZJNU9hZllQc2VmT1pIQk92anNPb1RUdmwxMXRuVE1HWXJYdXdzSmNYUkZHRVFtSGV0aEFiR1dHU0p6R3RSbzE3RjBQUWR0VDRKSThKZmZnQU8yYi9pdTR6NTVtVTZmTGhRd2hjOUJ0NnpQd04rWXFYQUFBOHYzTWJkMFBPSSt6SkU3eDZjQjh2Nzk5RHBmb04wSExJanluK0RmWXNtSXZLM3pRQ0FNendiSW1zT1hPWjdBOTcrZ1FUQTROU1BFOTZ3OENIaUlpSWlDZ0pqbG15d0dldHYwbWFYd2VQSkkvdlBXOFJzbVRQYnBhZU1NOHk3d0hvTTMreHlmN3J4NDhpWC9FU3NIZDBUUExjeFNwWFJmMXVQMEFkSFMwSFBsZi9PWUlEU3hmQmEvcHNPZWdCQUwxT0M3MVdoNktWS2lQa1FDREdiTjBET3djSGlIbzlKcmRvQ0NjWEYvbFlkVXdNSnU0OUJJVlNhZkY5QjY5WW0rcnJUODhZK0JBUkVSRlJwbmR5U3dETzc5MkYyTWhJTE96bEJjRHdnMThURzRmNVBicFl6TE9nbHhmaUlpT2dpWTJGWHdjUFpNbVdIU3VIRDdIWTRwUFFpN3ZtM2RuTzd0eU81M2Z2WUlablN3Q0FKallXRHM1WklBaUEwdDRCU2p2TFFRa0FDQW9CRzM0ZUs3LzJXUnVBd21YTG8zRFo4Z0NBblhQOFlPZmdZSkpuek5ZOThyWnYwL29BZ0ZuZnRaWGZlOVozYmRGdTdFUUFrUDhlUnVybzZHU3ZMNzFpNEVORVJFUkVtVjd0ZGgxUnFrWXQvTjZuT3diOHNSSktPM3NBZ0dNV1ozaXZYbTl5ckxIRlk4amJscEFabmkweGF0Tk9MT3psaFo2ekY4Z3RQcnZuejBFcjcyRUFnRzErMDVKODcwZlhydURSOWF2dzhCa0pWWE5ENFBPTFJ6T005TjltRXJDSW9vZ0xnYnVSTldjdWxLdFRGd0R3OE1wbFBMaDhFZFZidDRGelZsZjUyTTNUSnVQcHpSdlE2M1RRNjNSeThKYTQ5U2FoRVJ1M3lkZGozTTVkK0RQMFdiREU1TGcvQnZWSjhoenBHU2MzSUNJaUlpSUNjUHZzYVFpQ0FndDZldUhwelgvLzgvbXVIVDBpYjdjZE5TN0o0NDc1cjBmQlVxVVI5dlFKQUNBMklnSU96czV5MENOSkVtNmNPSVkvQnZiR3JiT25rYmRvTVRsdjNtTEZvSTNYWUZIZkg3Qi82U0pFaGIwR0FMUWZOeEhlcTllamF1T21VTnJad1h2MWVyTUFMamxoejU1Q0V4Y0xUV3dNRnZieU12bFBxMVpqdWMvQTkvbFRwQXRzOFNFaUlpSWlBdkRrNWcwNHUyYkYxMTI3NDgreHc5RnI3dS9ReE1aaW5sY254RVZGd2RuVjFlUjR2VTZIRi9mdVFxdUp4L0toQXhEeDZpV1dlZmVISUFnQWdMaW9hSk51Y20xR2pFR3hTbFhNM3JlK1Z3OUlFaEM0YUQ0QTRPbXRteWhjdHB5OGYvM0VzZENxMVdneDJNY3N2N05yTmpUbzNndTFQVHZnV01BR0xQY2VnRUhMLzRTRGt4TmlJdDdnUXVBZVNKS0VMVE9tb0xYUFNOaloyMXU4ZHIxV2kwdEJCL0hzMWsyb1kyS3didndvZFAzRnoyUlNobk43ZHFKNlMwTnJWMFljNThQQWh5aWRpNDJJc0RoSThsTkxhbFlhSWlJaVcvVDA1cjl3elowSEFPRGVwRGtVQ2dWeUZTb2tUMjZ3Zk9nQWVJNzVDYmtLRnNMeGdBMklEZ3ZEaWg4SG9VREowbERhS2VFNWVnSldqeHlLSVN2L2tpY0o4T3Zna1d3clMzUjRPQUNnWUtreUFJRFlpRGQ0OCtJNWJwdzRpckpmMUpHUGF6dGlMTEprejQ1SnpSb2dlOTY4aUF4OWhXeDU4Z0tBeVhhOE9nN0QxbStSZzV2OVMzNUgxVVpOY0hyN0ZoUXVXeDcra3lhZ3k1UVpGc3NpU1JLdS9YTUV4YXU2dzhuRkJVTlcvbVd5WDYvVDR1OFZmOGlCVDBiRVh6VkU2WnhmeHpZUTlYcUwrOVRSMFFpWU1qSEZjMGlTaU92SGp5WktrL0RQK3FUNytVN3phR3FXTnJsNUE1UC9weVFxN0RXT0JheUhKRWxKSGhNWitncHp1M2FFSmk1V1RndDk5QkFyZmh5Y3F2Y2dJaUw2R0M0Zk9ZU3FEWnZJcjZzMmFpcVA4d0VBdHliTkVYSWdFQSt1WE1LNXZidHcrL3daREYyekFaMG1Ub1pDcVVUT2dvV2cwMnFoVUNxeHFHOFBMT3JiQStyb2FIbDd3OCtHcm01YWpScWlLTUovOGs5WU1xQ1hTUmxxdCt1SWZVc1c0dmJaMDZqMFRVTTUzZmdBMU5rMUszelcraU5ycmx6d1dldHZ0ZzFBRG5wQ0R1ekRneXVYVU8vN2JnQ0FMOXEyeDVjZE84dXRVWW5aT1RpZ3k1UVpxTk8razhYOU1XL2V3RFYzM3ZmNm02WTNiUEVoc29LSVZ5K3hiRWcvQUlhWlV4UUtKZXlkM2sxZmFSeFFtSmd1UHQ1a2tLTk9HNDlyeC81SjloZ0FPTDVwSTU3ZHVvbnlYMzRscDBtaWlLQTFLMUN2aStsTUxSK1RnN016TGdUdVFjRlNaVkJTVmQzaU1TRUg5dUd6Q3BYZzZKeEZUcnR4OGhnK3ExRHhrNVdMaUlnb3NWcmZ0a09PZlBtVDNPL1dwRG4rR05nYjk0SXZvT01FWDdtVnhpamkxVXU0NWpLMEdFV0hoNW1zMlJNYkVZR1Z3d3dQOUY0L2Znem5ySzRvV3JFeVBFZVB4OHlPMzVxOHgrRTFLMUhtaXpvbTM0c2Y0dEgxcTJnM2VvTEplVDUzcjVia3c5U2tGQ2xYQVFCdzk4SjVSTDEraGR2bnpxQlU5WnI0ckdMbC8xUSthMkRnUTJRRjJmUG1rNE9icFlQN291RVBmVkN5V2cyVFk2YTJhb3dKdXcrYXByVnVnbEVCTzVMdCtwYjRtSDlQbmNDRnZidlJaOEVTbk5qaWp6UGJ0NW9jUDgvcjNaTWRuN1gra0NRUmttaG9vUkgxK2lUbjlFOU1IUjJOR2UxYUlVdTJiR2I3dGt5ZmJKYldkK0ZTTEIzY0Y1cllXQ2p0N09TK3dxTTI3Y1Rsb0wveCt2RWpuTnU5UXo2KzMrL0xrTHZJWjZrcUN4RVIwZnRLTHVnUlJSSFhqLzBQWDMzWEZhZTJiWks3bGlYMDZPb1ZrM1Ywa2xLZ1pDbjgrRmVBMlVQSzhHZFBzVzNXZEpTclV4ZXZIdDdIcXVIZXFOdXBDMHJWcUFsQmVQOU9XaTJIL0poc2wvWFVqdEhwTW1VR0lrTmY0VmpBZXJRYU9odzc1L3FoZXNzMjZPejd5M3VYeWRvWStCQlowZXNuanhIKy9EbUtWM1gvSk9lL2ZQZ1FBaGZQUjdjWmM2RFZ4S05PdTA2bzA4NFE2QmdYTUV1OEtOdkpyWnR3WnZ0VzZMUmF6Ty9SQloxK25vcFZ3NGVZUFNHYTJxb3hBS0JzN1MvUllieXZuSjdjcXRRSmlYbzlZaU1qTVdIWEFjTnJVY1MwTnMzdzRQSkZPRGc1bXdSOXY3WnJuZW9BaklpSTZHTjU4L0lGdEJvTkZ2VHNpbnpGaXFQTnNOSFFhdFQ0WTFCZk5PMDNFRVVyVllGZXA0UFMzZ0dYRC8rTnNyVy9CQUM1aTV1UktJb201MDBjOUp6WTdJL2ptemFpVWM4K2NHL2FBcElrNHNLK3ZkajEyMndBZ0Y2dmcxS3BSRnhVTk9aODN4N1JZV0dZODMxN0FERFpOdTZ2N2RrUnRkdDFUUGJhRW41Zkc5ZnhVVWRIUTZlTmg5TGVVTDdZeUVoY09YSUlwN1p1UW92QlA2SlU5Um9vV3JFeTFrMFlnMWNQNzZQTnNORm0xNUtlTWZBaHNxS3p1N1pEcjQzSDdNNmVBQXpkM2pwTW1JUnliMitjLzFWVVdDZzZUWnlDbURmaENKajhFNGFzV3BkazMxNGpZM0EwdFZWak9TZ2F0Mk1mQU5PeFBZbGJveEpLNmltU0pqWVdlcDBPRXdPRDVEVGpEZE1ZV0YwOGRBQmZkZTVxa2svVTYrV2JNQkVSVVZwNWVmOGU4aFV2Z1JhRGh1S3pDcFVBQU5WYXRFYldYTGtSL3V3cDF2ODBCdUhQbjZGV0cwL29kVHFVLzdJZUFNQXBhMVlNWExwYVBrL0NybTZKTlJzd0JJVktsMFhsQm8zZ21pczNBRUFRRktqV3ZCWGNtelRIc3p1M1VMaE1PWXQ1UDRTZ0VLQnExdElrVGRXc0pRU0ZnTlVqaHlMcTlXdW9XclRDZ3l1WHNPSG5jYWhZN3h0MG56a1AyZlBtQXdCa3k1TVhQV2JPeFFiZjhYaCs5dzZLbEN2LzBjcjJxVEh3SWJLU21JZzN1UGozQWZSZnNoSzVDaFlDWU9oMmxpZUY3bHpHcHpvSkdWdGZFcXZUcmhQVTBkRlkzTDhudnU3YUhYTzdkakRabnkxUEhwUHp1VFZwamdiZDN3MjBmSG4vSGx4eTVvUkw5aHlwdmk3QThCUXA0dVVMN0o0L0IzWGFkMEx1SXAvaDhKcVZDSDMwRUkzN0RJQkNvVWl5ajNFcjcrRTRzSFFSUkZHVUEwQlIxQ2M1L1NZUkVkSEhsTEFscEV6TkwxQzZSaTJ6aDRiR0dkZSthUHZ1TzFTU0pQbTR4TDBmc21UUG51VENvWW1Ea0lRVVN1VkhDWHJHN2R3dmJ3dUNBaDQvampUWmIzemRmL0VLay9TUi90dWh0RE1QRjV4ZHM2SG43QVgvdVZ4cGpZRVBrWlg4NzY4MUtGZW5MdUtpSW9HQ2hmRDh6bTNZT3praHoyZEZrOHpqdS8rSXlldm84RERNK3M3VHBQWEYyRndOR0pyV04wK2ZoS2pYb1hCcjB0eml6VldTUkFRdVdvQVdnNGJLYWM5dTM0Uk9xOFhHU1JQUTlSYy96UDIrZzFrK1k3RFZ5bnM0M0pvMGd3VEpwQzl4OW56NTBhVHZRQnhjdGhpM3o1OUZzLzZENFRGc2xObVhSK0xXSVlWQ2dXb3RXdUhQMGNOUnNGUnBaTStiejlDTndJR0JEeEVScGIyVWVrcTg3M0hXOEtITFUxZ0tlakl5MjdvYW9nemkwZldydVByUEVYVDl4USticHY2TW1tMDg4ZUx1SGRUNnRsMnkrU3pOMkphWTcvNGowTVhIQXdEMkxwd0hwYjBEN0J3Y29GQW9NTStyRTBUUnZLVWxNalFVTjA0Y1JlbWF0WkU5Yno1YytWOFFsSGIyR0x6OFR5aVVTam13U3E2clczeGNIQnljbmJIcnQ5bTQrcjhnazMyaVhvK2cxY3NSdEhvNVJMMGU4V28xSnU0OUJPRGRVekhqbUNNQXlGdTBPS3EzYW9QQVJmUFJhZUpraUhxMitIeEtraVJDRjYrRnZhT2pTWHAwZUJpeTVzeGxwVktsamlSSmlIajVBam55RjBqMk9LNUxsVEZraHJwSXRpa3lOQlRaOHVTeGRqRSt1c1MvTy9RNnJja1UzeGtOdndYU0VWR3ZSOERDeVdZRDRPTFZjZGowK3hSbzR6VldLaGw5YkpxWUdMUWM4aU1LbGlxTm5uTVg0a0xnYmp5OWRSUHVUVnNrbTI5cTZ5YUlqWWhJOXBqWWlBaE1iVzFZaCtCejkycG9OM3FDdk05bnJUODhmaHlOSC84S3dMQjFtekZzM1diNC9Ha1l4ek5zM1dhMEhqb2M3czFhWU1DU2xSQUV2TmVFQWhFdlhpQjd2dnhvUFhRNHhtemRJLzlubkwzTytMcW1oeWNxMXZzbXhmTjkyYkV6bXZZZENGMThQQVJCa2FGdnRPbmR2WkFRK0hWb1kyaDlmRXNYSDQ5WjMza21tV2Z2NzcrWmRWZDhmdWMyNW5sMXdwdVhMeXptK1JTcmZPdTFXc3pyOXAzRmZkUGFOSk8zTi8vaWkrZDNiaWQ1bnBpSU53aDc5dFRpdm5zWGc2SFRhdjliUVNsVmJLMHVYajc4OTM4L3IwNkxmOWF2TmZ0dFFHa25wYzlBa2lTTDNkQlRrbFEzOWRRNHYzZFhxdElBdzRPZlM0ZVNIcGVibEtpdzEvaXRSeGVFUG5vb3B3V3RXWW5UTzdZbWt5dDlZNHZQSjNEbTBBNXNXVHd0MWNmL3V2azBBT0JONkhQY3VuVGE3S25rUHp2WFFSdXZnYjJEbzZYczlCRzV1N3QzRTBYeHhzV0xGODhCK0dUZk1xV3ExNVMzNDZLaUlPcjE2REIyb2ttVDhzZVlINy9DVjErYnZCWkZFVWZXcnNTZDgyZlF0TjhnaTNtTUF5dU5kczZiaVV0L0h6QTd6bmpEenByVHNIRGE0eHZYVUtoMDJXVExJMGtTUWg4L1JNdkJQaW1XM2M3ZUhqa0xGa0xNbTNEWU8yYXVpUTBxVjY1YzJkN2V2ckJHb3dtNmV2VnEvS2QrdjJ0SGo2Qm94VXB3ZGpXZml0eVMwenUyNHV5dUhYaDY4NGFjVnJsQlk1emR0UjJ4VVpIWS9JdXZuTjZ3WjErVXNEQnI0YXp2MnNMQnlka3NQVFlxRW1PMjdINy9pMGlHVnFQR3ZZc2hhRHRxZkpMSGhENThnQjJ6ZnpVWndBdThuUmx4MFcvb01mTzNWRTFUYTJ2UzZwNW9aR3QxY2MrQ3VhajhUU01Bd0F6UGxtYXRWbUZQbjVoTTltTGtQM2tpcWpadWluSzF2NFJXRTQrZ05TdndWZWZ2LzFOWk1ySzB2aWNDNy9zWlNCODAzYlRSazVzM3NHWmtFdCtMZ29CeDJ3UE5rdmNzbUl0cUxWcW5tQVlBeC96WHlUMUIvRHA0V0p5S096bzh6R3dOUWRkY3VkR29aeCtjM2IwRHpRY013WnVYTDNEejFBbjBtYjhrdFplVzdqRHcrUVJxTlBCQTlmcXRBQUJqTzlYQnBEOFB3Y0h4M1UzVlVob0FoRDUvalB5ZmZXNlNGdjd5R1k0SEJzRDcxeldRSkJHTEovU0QxNGpwY00xcGU4MnA2WUVnQ041S3BiS2F1N3Y3RTBFUU5vaWl1RDBrSk9RVWdQZGI3U3VWTGdVZHhNSGxmNkRkbUFuSVg4TDBzKzh5ZVJxaXc4TWhDQW9JSDZtTGprS2hRTWVmSm1QSmdGNm8zS0F4Q3BVdWsySWVENStSOFBBeERIcE1xcXViS0lvSTNoK0l4cjM3eVdsYWpScDJEbzZJaTRxVXZ4QUVRY0IzUDA4MTVIbjdoRGJoVTNsTG50KzlBNWNjT1ZONWhiWkJxVlJXQnJET3djRWhScVZTYlJKRmNYTm9hR2pRNDhlUDR6NzJlMmsxYWx3NWNnZ2V3MGFuZUt3b2lqajg1MHBjL2Q5aERGNitCc2MzYjBUcm9TTWdDQUxXL1RRR2hVcVh4Y0NscTNGdzJXS1VxVlViSmR4VVNaNUxIUjF0Y2FGZVkzMFFSUkhUUEpxYTdOTnB0V2JqM0JKYjVqMEFmZVl2TmttN2Z2d284aFV2WWRaOUtxRmlsYXVpZnJjZm9JNk9sZ09mcS84Y3dZR2xpK0ExZlhhbURIcUF0TDBuMmxwZHRDVHg0SFpMTFU4djd0M0I3WE9uMFdyb01BQ0FKT29oQ01KLyttR2QwYVhsUFJGNHY4L0ErSEJRa2tTVEZoeWZ0ZjZZOVowbm5GeGM1RFIxVEl6RmVsTzRURGswNlRzUWo2NWVRZHRSNCtUMGwvZnZZZTA0dy9kdnlJRjlDRnF6WE40bmlxSlpLMVBpdEdIck51UEd5ZU40OCtJNVdnOGRJYWNubnNBQU1Ed0FTSGllV1oyK05kbC9PZWdnZFBIeEVFVVI4N29abHNVWTRiODl3M1VoWnVEekNRaUNBQ0ZCRnlHRlFtbldaU2h4MnFKeHZmSDR6blZBRVBEVDkvVVJyNG5EakUwbnNXbnhWSHpWdWd0eTVpc0lBS2pSMEFNN1Y4M0Y5OE15M3FKUkdZa2dDSVVCakZBb0ZDUGMzZDFmQ1lJUUlFblN0dmo0K0tNZjYyblQ3dmx6OFBES0pYaE5uNFY4eFlxYjdWODl3Z2RQYnQ1QXlXbzFUQVpNdnMrc2JwWmt5NU1YQTVhc2hKMmpJMFM5SHFHUEhwcjEzOVdxTlJBVXFlL205dWphRmRnNU9LQjB6VnB5V3VDaUJRZzVFQWhCb1VTVkJvMlN6R3VjS2p2aEdKL2I1ODVpKzZ6cGNISnhRY1NybDZqWHBWdXF5MkpMQkVGd0FkQkRvVkQweUpjdm56cHYzcnpiSkVueTEycTFoNjVldlJyOU1kNGo1T0IrcUdOaWtML0U1NWpoYVQ3NVJlSzBGb044MEhmaFV2dzFiZ1JpSXlPeHdtY2dBRUNyaVRkTTEvcmpJT2gxT3J4NmVGLytzYm5OYnhxZS9Ic2RjVkZSV05qTEsxWGxVaWdVNlBiclhCUXNWUXIyams2SURIMkZaZDREc0dxNE41N2R2bWwyL0xRMnpUQnV4ejY4dUd2ZW5lM3N6dTE0ZnZlT2ZDMmEyRmc0T0dlQklBQktld2NvN1pLdTY0SkN3SWFmeDhxdmZkWUdaTGd2K284aExlNkp0bFFYSFp3TkR6WTFzYkdZOVYxYnRCczdFUURNM2xNZGJmclBXSklrN0Z1OEVLSmViektwakNSSlp2ZjVOc1BIb1BJM0RWTjFEYllpTGU2Sjcvc1plUGlNUk12QlBwamgyUXJqMzg2Y05yUGp0MUM4L1E0ZHMzV1BmTHh4OHFITjB5Zmovc1VRNkxSYStUdjkyeEZqY2ZIZ2ZwUHpQN3R6Q3dWTGxnSUF1RFZwaG5KMTZzTFJ4UVdDSUdETjZHSG8vdXNjaytNVHAxMDc5ZzhlWDcrSzFrTkhJQzR5VWw3WWZNbUFYa2lXSkNFMk1qTFo0TjYzYVgxQWtwSS9UenJFd0NlZEdEaHRPUUlXVGticEtqVlFwVTRqVE8zZEFqdVd6OGFkeStjZzZ2VzRldm9JNG1LaW9GSEhJaTRxRXZkdlhFVHhjbFd0WGV4TVFSQ0V2QUFHQ1lJd3lOSFJNY0xkM1gwVGdLMEtoZUovNTgrZmovM1E4emJvMFJ1T1daeVRITHZTYys0Q2lIclI1Q2wxYXA0d3hrWkV3SzlqbTJTUGNjMmRCNHY3OThTcmh3OWdaMitQMnA3dmJ1NUJhMWJpNUdaL1ZHNWdIa3g5MDYybnlmK05pbFdxZ3U1K2MwMmVobm44T05Kc3VzeUVGRW9sZXM5YlpQTGFlOVU2QUVBSk56ZDA5NXNMWGJ3R1diSmxSL1prVnRQT1JKd0VRZWdzQ0VKblIwZEh0VXFsMmlXSzRpWkhSOGY5cDArZmprdzV1em1kVm90akd3MS84OXlGaTVoOFFldmk0ekcxZFJPVHRJUWlRMTloMkxyTlNaNDdZWURlZHRRNGhEOS9odCs2ZDVhZmVFOXQxZGppRDArdDV0MVl4bjlQSGNmRmcvdlEybWNFbnQ3OEY0WExscE5iREJPWDB4aEFKL2JvMmhVOHVuNFZIajRqb1dwdStPSDhpMGN6alBUZlpoTHdpNktJQzRHN2tUVm5McFNyVXhjQThQREtaVHk0ZkJIVlc3ZUJjMWJYSks4MXMva1U5MFJicllzelBGdktyVW01QzMrR1BndE11d2o5TWFpUHllc1RtellpNWswNFJtM2VDVWZuTEFDQWlKY3ZzR1JBYjR6ZVlubjhSaWIyMGUrSndJZDlCbnF0RGdybHU1L1VvaWdtTzBhMi9kaUp1SDN1RFA0YVAwcXV1M0ZSa1hoeDc0N0o1QUgzZ2krZ1dCVTNPZC81dmJ2dytNWTFOT2pSQ3pGdndoSDI3S204SE1hczc5cGkrSVl0dUhIaUdHNmVQb25HdmZ2aGN6Y1ZLdFN0aHlmL1hrZlE2aFh3bWo3clEvOHNOb09CVHpyeTlONi8rTWF6Tzk2RXZrRE9mQVZSdVhZREZDeGVDcm55Rllacnp0eHd6WkVMV1Z5ejQxelFiaHpldWhvL2pKdHI3U0piNU83dUxncUNvSmNrU1JJRVFROUFraVJKRkFSQkJDQmEyazc0ZndBbWFRbU9rd0RJNTVVa1NVcDhyS1g4S1p3ejhmbUxwM0I1MlFWQjZBMmd0eVJKc2U3dTd0c2xTZHFVY083KzFNcVNMZmsrN0VvN2V5Zy80RjlvbHV6WnpRS2tYZ2tDREtNQlMxWmF6Tis0Vno4MDd0WFA0ajdqd3FLSkZ4Z0ZZTktjbjFwRnlsY3dlWjJyVUdFQWhtdlBXN1RZZTU4dk1YZDNkMzBxUG5jUmhyRUxablVTZ0pTNExzUFF4VWRPbHlSSmIrbTR4TzlqUEg4cTYyUktGKzhFb0lOQ29lZ1FIeCt2VWFsVWV3SDR2Mjg5UEI2d0h0bnk1a1BFcTVmdjhWYzFpSGtUZ2RVamg2Wjg0RnZYai84REFQaDc1Vko1clNoTGExb2s3UHJZb0h0UExCdlNIemRPSE1PL3AwNmdkSTFhdUJ0OEhzZjgxK0g3cVg2cG1tYjFtUDk2RkN4VkdtRlBud0F3UEJod2NIYVdneDVKa3ZEdnllTTQvT2RLNUNoUUVFMTY5NWZ6NWkxV0RMZlBuOEdpdmorZ1V2MEdxTk8razlrWXVOVGdQVEZsdGx3WHc1NDloVXVPSE5ERXhsZ01zSmI3REpRZkF1VXBXZ3hkcDgyU2YzQURobFlqZTZlUE04YVg5OFNVZmNobm9OV29UUjVTaWpvZEZDbmNuNjRmUHdwQkVMQjI3QWg4L1gxM0ZLMVVHYmtLRjhIREs1ZFJ3azBGdlU2TG0yZE9tbnpmZnRteE0vNGFQd3JMdkFlZ3U5OWNPZWdCRE9PRkJVR0JjblhxUW1sbmgvRG56MUdvZEJuRVJVVmk4N1RKOEJ6emJxS2psTHE2MlRJR1BwL0E2UGExVEY3LzFMVysyVEVKMHhwMTdJMnZQYm9pS2lJTWVRb1d4WlZUaDFHd1dHbVVyRlFOSlN0Vk04dnI5bFZUVlBvaTVWbXhyRWdDb0JRTWR4dDd3SFJ1ZTB2YmlmLy9QbmsrSkMyNTdmZWdFQVFodHlBSTZiNDVJdkg0b1V4R0tRaUNmSzlMNlhOUHFkNFlTVytiK0Qra2ZuM01laWdJZ2tLU3BKeVNKQlY4My95dkhqNkF4NDhqOFh1ZjdnQU1UOTBUOSt0TzJMMG9xU2Z1S1pFa0NiZk9uSVp6VmxmRVJrUWdhTFg1bDY0bFNqdDd0QjAxSG4rTkh3VlJwME9UdmdQZzZKd0ZoMVl1dzZHVnk5Q2s3NEFVejFIZnF3Y2tDUWhjTkI4QThQVFdUUlF1KzI0eHdQVVR4MEtyVnFQRllCOFVxMVRGSksremF6WTA2TjRMdFQwNzRGakFCaXozSG9CQnkvK0VnNVBUZTF3OUFONFRVMlJMZFZHbjFlTEtrVU40ZHVzbTFERXhXRGQrRkxyKzRvZll5QWg1K3Y1emUzYWlla3ZEK0I3ak9KODdGODVoMDlTZkxaVFowQVhaVXBmbXhNc0twQkx2aVVuNDBNOGdKaUxDNUdHbVhxOUx0Z3V0SmpZRzRjK2VRbWxuaDNwZHZPQS9aU0k2VHZCRnhYcmZJSGgvSUVxNHFYRDU4Q0hrTDFFU3VRc1hBV0FZZDNSdytSSmt5WllEdVFvV2drNmp3YzU1TTNIejFJbTM1ZFBCcjRPSFNVdVQ5NnIxMk9BN0hwR2hyL0JaK1lwWTJNc0xTanQ3aXdHNElDaWdqbzZHVTlhc2N0cW5tUDNRMmhqNGZBTEdXZHAwMm5pTTcvd1ZwdnVmTUttSW85dlh3cFMvanBqTUl2UGczMHR3eXBJVjZ0aG8vQnR5RXArL0RYaEd0NitGN0xsTVo5K0lpWXJBTHh1T3BzR1ZmSmpnNEdEanhTb0FLQ3BXcktpSWlZbFI1TTZkVzZGV3F4VWFqVWFSTld0V2hWYXJWV2kxV29XVGs1TkNyOWNySEJ3Y0ZIcTlYbUZ2YjYvUTYvVW0yNklvS3V6czdCUjZ2VjVoWjJlbkVFVlJJWXFpUXFsVW12eGZraVNGUXFGUVNKSmtUQmRFVVZRYTl4djNKVDdPdUMwSXdsUkJFSkljeFN4SlVqU0FJRUVRTHV0MHVvMlhMbDI2QWdBcWxTcERUbkdpam9uNW9KYWFqT0o5NnFKR28xRm15WkpGMEdxMVNpY25KMEdyMVNvZEhSMEZ2VjZ2ME9sMFNnY0hCMEduMHlrbFNSSVVDb1ZTa2lSQnFWUXFFOVkvNDNhQyttZFN2eExYdjhSMU5zRjJYWVZDTVRDcDY1SWtLUjdBVVFEbkFPd05EZzcrQndCVUt0VjdOUU4vTzN5TTZicFFrbVJ4OEcxOFhCeW1mZHZjSk0wbFIzYjBtUGxia3VkTzJMM28ydEgvb1ZEcE1uaHg5elphRFBiQm5nV3BMMmIrRXAramVCVTN2SHA0WCs1dTFtYkVHQ3dkM0JkVkd6ZEI3c0tmV2N3WEhSNE9BQ2hZeWpDQlIyekVHN3g1OFJ3M1RoeVZWMXdIZ0xZanhpSkw5dXlZMUt3QnN1Zk5pOGpRVi9LTVJ3bTM0OVZ4R0xaK3l3ZXRKOFY3WXNwc3FpNUtFcTc5Y3dURnE3ckR5Y1VGUTFiK1pYSWV2VTZMdjFmOElRYytSaVZWMVMwR01sdC8vUVhYamg1Qm53VkxrTDlFeVZTWDF4TGVFNVAzb1o5QjJKUEh5Sm1nOVVXdjFTVzdCTU9wYlZ0UXZtNDlQTHh5Q2NVcVY4VjN2bE9SSTM4QjVDMWFIR3N0bWlVQUFDQUFTVVJCVkF0NmRzV1RtemR3Wk8xcXRCazJ5aVRmbHgyN29FaTU4bGcxM0J2bkEzZkQ4KzFNbGFHUEhtSmg3Mjc0cG5zdjFHajFycXY3bGhsVFVGSlZIYzl2M3dKZ3VXVVRNSFQzVEhqZDhXbzF2S2JQUWtsVmRVU0hoOEhaTlJ0Mnp2RkRxNkhEWU85b2VQQnpLZWpnUjV0NEtTMHg4UG1FSXNOZUlVdldiS2xhQzZWWTJTcFExV3VHMzhmMmdqbzJHaTI3ZVFNQTdPd2RNRzZwNlhTYTR6dC85VW5LK3dtSUFNU3JWNjhDQU83ZnYyL1Z3cVNHU3FVYUJzRGtTMTZTcEhBQWgwUlIzQlFSRWJIei92MzdhdXVVN3NNWkIzNG41dGUrdGNXcFZBSGc4SityOEUyM0g4elNqNnhkamErN2RzdG9Nd3hscUxybzV1WW1BREQ1a3Bja1NTTUl3djlFVWR5c1ZDb0R6cDgvbi95Q1RxbVEwbUs0eVlsNUU0R1Z3d2FuNnRpenU3YWg3YWp4Q042L0YzYjI5bWd6YkJRdUJ4MU1jVndGQUx5NGR4ZjNRczRqUi80Q3VIVG9JS28wYkl4OHhZckRlOVY2Wk11VFI1NmkxWkJYRFZFVTRULzVKenk2ZHRYa1BMWGJkY1MrSlF2eC9QWXROTzd6cmp1YmNiQ3ZzMnRXK0t6MXg1enYyOE5ucldGdHE0VGJmaDA4UHNZaXVobXFIZ0pwZDArMHBicG81K0NBTGxObUFBRCtXZituaGZLK2dXdHU4K21FTGJsejRSeHVueitETnNOSFk5L2loZWoyNit5UGRlL05VSFV4cmU2SmxxVG1NM2gwN1FvS3ZwMGxWYWZWSnR2YUF3RGh6NTZpVHZ1TzJMOWtJUURncy9JVjVYMzF1bmhoOVlpaHFGanZHNVBaQ1BPWEtJbm84SEQ4Tlc0VXl0YXVpNUNENzc3VC96MTVITm55NU1HZGMyZFF2V1ZydVh4MU8zVkJ2dUtmNDNqQUJnRG1rMnNZNlhVNkxPemxCU2RYVi9TZXR3aDdGc3hGOFNxR2NlU3p2dk9FNy80anlGK3lKUFlzbklkdmg0OUJmRndjRHE5WmlWeUZpcUJJdWZLcCtqdW1Gd3g4UHFGYmw4NmdTS2tLS1IvNFZzUDJ2WER2V2dnZTN3bkR5eWYzVWF6TWYxL0hoVDZNSkVtdkJFRTRBR0NqUXFIWWYvNzgrUXk1ZXVHTms4Yy9lQlh4b3h2V3lvSFA4enUzY2VmOFdYelpzVE9PL0xVYTlicDRRVWo5cEcvMDRlSUFCQUhZSEI4ZnYvbGp6VnIwTWZUK2JSSCtHajhLSS8zTnB3R2U0ZGtTM2YzbXlhL2JEQjlqc2phT1VVcmpLbUlqSXhFdzlXYzA2dFVQeFNwVndkcXhJMURtaXpwd2NuR3h1RUw2NjhlUDRaelZGVVVyVm9ibjZQR1kyZkZkVnltM0pzMXhlTTFLbFBtaWprbmZmVXFkOUh4UFRJOTEwWklpNVF5L0IrNWVPSStvMTY5dys5d1psS3BlTThrMTI2NGZQNHFkYy96Z09YbzhTdGY4QXYrZU9vRWRzLzNRMm1kNFpsN1FPVTN2aWFuNURDUkp3dlZqLzhCenpFOEFBSzA2RGtyNzVBUDVWa09IVzN5UW90V284ZnpPYlFpQ2dOQkhEeEFaR2lyWHI3dkJGN0QzOTNsbytFTnZsS3RURnllM0dCN0tSSWVINC9qbWphamJxUXZzSFoxd1BNQ3dEY0NzZFdyd2lyWFlzMkF1YW5pME5abE5kbXFyeHZLL0FYVjBORzZkUFlYbUE0YVk1UDJpYlFmOGUvSTR0Qm8xQXFiK2pOWStJK0UvYVFKNnoxOXM4ZDlVZXNYQTV4TjU4ZmdlOW0vNEF4MEhUMHgxbmpPSGRpQW04ZzBhZCtxRFpaTUdZOGl2cXo5ZEFTa3BBYUlvamcwSkNRbkNKMXE3SnkzZE9INFVGYjkrTng1TXI5UGk5OTdkNWRlaUtHSitqeTd5YSsvVjYrVnRTVEpNaFZtaGJqMzhlK280OURwZDJoU2FJSXJpSFlWQzRSVVdGclk1dmJVd0dxZEJsU1JEdHlOTDA2SnFZdU93WTdiaGlYZE5EMDk1TnJYM0VSc1JnYlhqUnFCRVZYZTROVGI4QUczWXN5KzA2ampZT3pwQ3I5UEIzdEVSeisvZWtidGVGQ2haQ2ovK0ZXRFdlaEQrN0NtMnpacU9jblhxNHRYRCsxZzEzQnQxTzNWQnFSbzFNMXJMcFRXazIzdGllcTZMbG5TWk1nT1JvYTl3TEdBOVdnMGRqcDF6L1ZDOVpSdDA5alZkbmlMMDBVTWMvbk1WN2w4TVJvY0p2dmpjM2REMS9kc1JZN0Y1MmlRc0c5SWZqWHIxTTF2cXdKYWw5VDN4ZlQ2RGEwZi9CenRIUjdubDQ5N0ZFR1ROK1c3dE9VdVRCbGdLZW02ZVBvbDlpeGNnWjZIQzhQblRINGRXTGNPaWZqMVFyNHNYcXJkc2c4Smx5Nks3MzF5NDVzcU5CNWN2SWt2MkhJZ09EOFA2bjhhZ1lLa3krS0p0QndpQ2dQVVR4MEt2MCtLcjc3cGE3SEZVb0ZScGJKaytHWDBXL0dHeEhPY0RkNk5zclRweWE3aWR2VDFpSXQ3QUpYc09sUC95Szl5N0dBeG4xMno0M0YyRmFpMWI0OUcxSzhqK2RRT3o4NlJYREh3K2diTkJ1N0I3OVR3MDZ0Z2I1VlIxVXM0QTROZ2VmNXpjdHdsOUp5MUc5bHg1VWF4c0ZlUXZVZ0o2blJaK2c5dDk0aEtUMFlVTEYveXNYWWFQS2ZUUkEreWVQd2RhalFiemUzUkJDVGVWU1hBenVYa0RrOWNBOFBqNk5UeTRjZ21DWU9pbWtUMXZYbHc1Y2hpeGtSRUlPV0JZUGRxNGVCa0ExUGY2QWFwbTcvOWpncEoyNmRLbDB3Qk9XK3Y5a3h2UTJuL3hDa1NGdmNiLy9scUQ4blcvUXYydVBjeU9tZUhaMHVLc1FZbk44K3BrbG1ic1hpUW9CSlNvcWtLakJJdmlWcXhYSDRCaGxpeGp3SzYwc3pkWlRUMXgwSE5pc3orT2I5cUlSajM3d0wxcEMwaVNpQXY3OW1MWGI3TUJ2QjJFckZRaUxpb2FjNzV2aitpd01IbE1TTUp0NC83YW5oMVJ1MTNIRksvTlZsajducGhSNjZJNk9obzZiYno4NUQ4Mk1oSlhqaHpDcWEyYjBHTHdqeWhWdlFhS1ZxeU1kUlBHNE5YRCsyZ3piRFFpWHIzRTd2bHo4T2pxWmJnM2E0bEJ5LzgwR1RCdloyK1BUaE9uNFB6ZVhkZzJjenBjYytWQ253VkxNa1hyVDFyZEUxOC9lZnplbjRFdVBoNk4rd3pBa2JXcmNlU3YxVkRhMmFQNXdIZXRKUWtYeHpXdTQ1TlFYSFFVMWswWWpkQ0hEOUNnUjIvVWFQMHRCRUZBYTU4UktGbTlKdll0WG9EUWh3L2g4ZU5JSEZ6K0J5NEZIWVNkZ3dNYWRPK0ZKUU42bzFTTm1tZzFaSmk4dmxpbm55WmoxN3haK0hQTWNQU1lPYy9zL2FvMWJ3V2RSZ090UmcxQkVQRG0rVFBZSnhoejd0NmtPWFRhZDEySXE3Vm9qWVc5dXNIZTBWQ1hGVW83ZEpqZ0N3QVcvODJsZHd4OFBvSHN1Zk9oeDlqWktGSGV6ZUwrUmgxN20wMTltYTl3TWZTZjhnZGNjeGltU2kxUzB2RGtvRnkxdXVneHhuVGU5ZFV6Um9Bb0pUcXRWbDdmWWxxYlptWUJUbEtlM0x3aFAwVnMwbWNBUWc3c2c0T1RFd1l0V3czQWNPUDIrZE0vVldQWEtHTm8xdDh3UGtKaFo0ZFczc1BNQmwyTGVqMHU3TnNqYng5Y3ZnU0Z5NVpIVFk5dnpjNEZRSDQ2bWxpTFFUNG0yNWFldmh2Zng5azFXNUt6dHVVcVdBampkKzZISkVtd2QzUklzdFdtMllBaEtGUzZMQ28zYUNSUFF5MElDbFJyM2dydVRacmoyWjFiS0Z5bW5NVzhaQjIyVWhkWGp4eUtxTmV2b1dyUkNnK3VYTUtHbjhlaFlyMXYwSDNtUExsYlVMWThlZEZqNWx4czhCMlA1M2Z2b0hEWmNxaFV2d0hhamh5WFpQYzVRUkJRdmFVSHFqWnFpckNuVHpKRjBKT1djaFVxL042ZmdZT1RFM0lXTElTeVg5VEIxMTI3QVJEazc5Q0pldytaNUUzOHVyN1hEM0RPNm9wNlhicmhzL0lWNE94cXVzeEZoYnIxVUtibUYvS01lYTI4aDZIbEVCKzVucFZVVlRlWlZBRXdQUHhwTzJxYzJlSzRDZFg2dGgzK1hyRVVaM2R0aDhMT0RyWGJ2VnZMejlqU1k5UjhvRGVhRC9STzhsd1pUWVp1STFXcFZCTHdiaFkxc2k3ak5ONFhMbHpJMFBYcVF4anJZbW9XR0UwcnQ4NmN3cm05dTlEWjl4ZDVjb09FM2RvczhabytDMEZyVmtMVnJBWFdqaDJCaVlGQjJPQTdIaFhyMVVlVnR3dWEramF0ajRsN0Q2WHJ3TWY0VkMyejFjWDBXQTh6czh4YUR3SFd4Y1QwT2wycTFwMzZWREpyWFdROU5BaC85dFFzUUxLRzlGQVAyZUpEWktPS1YzV0hhNTUzTXdkZENqcUlUajlQTlZ2VFo5ZHZzOUY2NkhENWRla2F0VkFvd1RvbnJZZU9NSHNDUkVSRXFXZk5vSWNvUFFROTZRWC9KUkxacU5pSU56aTFiUlB1aHdSRHE5RkFhV2VQOVJQSFFwbW9wU2JzMlZQY0N6NFB3REM1UVpXR3BndTBxV09pc1hSd0g1TzBoR044dktiUFF0Nml4VC9OUlJBUkVaRUpyVVp0TnBIR3M5czM1WFhMS0drTWZJaHNsS2pYd3pWWGJ2U2E5enNXOU95S2l2WHFvMks5K2doLzloVGh6NS9qYzNmRCtnQ1dKamhJS0UrUnp6QnMzV2I1TmNmNEVCRVIvWGRQYjkzRU1mOTE2RGhoa3B4Mk4vZ0NOazRhajg2K3Y1aXM0MlAwNXNWekxCM1NEeU0yYkRYNUhsN2hNOGppNHF0a2lvRVBrWTNLV2JBUUd2N1F4eXc5NHRWTGJKNCtDWDBYTGtXT2ZQbXRVRElpSWlMNjkrUXhaTTJaUzM2dGpvbkJub1Z6b1dyV0VvR0w1cVAzL0NWd2NESnQyYmw1K2lUSzFLcU52MWNzeFkwVFIrVjB2VTVuTm80M3RaTWFaU1lNZklneW1lSlYzT0RXdUJsT2JkMGt6NkJFUkVSRWFldHkwTi9vK05Oa0FJYVpXRGY5NG90eXRiOUU0OTc5c1cvSlF2aFBtb0R2ZkgrQnZhT2puT2ZTb1FObzFuOElpcFN2WURMYjROUldqUm5vcEFJREg2Sk1xRUdQM3RCcTFJZ09ENE1paFVHM3huVk1Fa280eGlkWG9jTG9NZk8zajE1R0lpSWlXM1V2NUFLaXc4TlFvR1FweEVaRXdIL0tST1FxV0FpTmVobldpMnJhYnlCMnpQSER5bUdENFRsNkF2SVdMWWJuZCsvZzlaTW5LRksrQWdCZ1lTOHYrWHg2blU1KzdaakZCWDBXTEVuN2k4b0FHUGdRWlFLTmUvYzNlVzFuYjQrZzFjdHhZck8vdkJKNVVoS083eUVpSXFMLzdsakFCZ0RBeXdmM3NYYk1jS2lhdDhRMzNYcksrd1ZCZ1crSGo4SEpMUUZZUG5RZytzeGZqR01iMTBGSU1CRjBkSGdZeG16ZFkzYnVHWjVjVkR3cERIeUlNb0VhcmMwWDkydlNad0NhOUxHOEtCOEFUQXdNK3BSRklpSWl5cFR1aFZ4QVZPZ3JBRURlb2tYeG5lOVVGQzViSHI1TjY1dXNPVFM1ZVFOTURBeUNXNU5tZVAzNE1VSWZQVEE1anlZMkRvdjY5a2pEa21kOERIeUlpSWlJaU5MSXhiOFBvRW5mZ1FpWU1oR0NvRURoc3VXVFBkN1pOUnRlUDNtRVpnTzhFVERsSnpuZE1Zc3pCaTVkYlhZOFczeVN4c0NIaUlpSWlDaU5OUHloTjF4ejV6RkowOFhIdzg3ZVBzazhWUm8yZ1pDd254dlk0dk1oR1BnUUVSRVJFYVdSeEVFUFlGaE1QRnZlZkVubVNSejBBR3p4K1JBTWZJaUlpSWlJck9qMjJkUDRySHpGOThyREZwLzN4OENIaUlpSWlNaEtOSEd4T0xWdEU3NGRNZmE5OHJIRjUvMHg4Q0VpSWlJaXNnSkprckJsK2hRVStMd1VQbmV2bHFvOEp6Yjc0OXp1SGRERXhtRitqeTVtKzQzcFhORFVIQU1mSWlJaUlxSTA5dlgzM1NFSUFyNW8yeDRGUzVjeDI5KzAzeUN6dEZiZXcxSGhxNjlScDMwbnMzMlVNZ1krUkVSRVJFUnA3TXVPblFFZ3laYWVXdCsyTTB1cjhOWFhuN1JNdGs1aDdRSVFFUkVSRVJGOWFneDhpSWlJaUlqSTVqSHdJU0lpSWlJaW04ZkFoNGlJaUlpSWJCNERIeUlpSWlJaXNua01mSWlJaUlpSXlPWXg4Q0VpSWlJaUlwdVgwUU9mV0FCUXg4Wll1eHlaWHJ3NnpyaXB0bVk1aUlpSWlJZ3N5ZENCanlSSlZ3SGd4ZU83MWk1S3BoZjI4aWtBUUpJa2ZoaEVSRVJFbE81azZNQUh3RW9BMkxseURwN2V2d2xOWEt5MXk1UHB4S3ZqOFB6aEhleGFOZGVZdE5tYTVTRWlJaUlpc2tTd2RnSCtJM3QzZC9kQVFSQWFXcnNnQkFBNHJkRm82bDI5ZWpYZTJnVkpheXFWU3JKMkdjamNoUXNYTXZvOTdyMndIcVpQbWEwZUFxeUw2VlZtcTR1c2grbVROZXRoUm0veDBRWUhCemVYSkdrc2dFc0E0bExLUUIrZFdwS2thNUlrVGM2c1FROEFTSkoweHRwbElETlhyRjJBdE1aNm1DNWx1bm9Jc0M2bVU1bXVMckllcGt1WnJoNFNFUkVSRVZFcXFGUXFpYTFYSDBkR2IvRWhJaUlpSWlKS0VRTWZJaUlpSWlLeWVReDhpSWlJaUlqSTVqSHdJU0lpSWlJaW04ZkFoNGlJaUlpSWJCNERIeUlpSWlJaXNua01mSWlJaUlpSXlPWXg4Q0VpSWlJaUlwdkh3SWVJaUlpSWlHd2VBeDhpSWlJaUlySjVESHlJaUlpSWlNam1NZkFoSWlJaUlpS2J4OENIaUlpSWlJaHNIZ01mSWlJaUlpS3llUXg4aUlpSWlJakk1akh3SVNJaUlpSWltOGZBaDRpSWlJaUliQjRESHlJaUlpSWlzbmtNZklpSWlJaUl5T1l4OENFaUlpSWlJcHZId0llSWlJaUlpR3dlQXg4aUlpSWlJcko1REh5SWlJaUlpTWptTWZBaElpSWlJaUtieDhDSGlJaUlpSWhzSGdNZklpSWlJaUt5ZVF4OGlJaUlpSWpJNWpId0lTSWlJaUlpbThmQWg0aUlpSWlJYkI0REh5SWlJaUlpc25rTWZJaUlpSWlJeU9ZeDhDRWlJaUlpSXB2SHdJZUlpSWlJaUd3ZUF4OGlJaUlpSXJKNWdyVUxRRVJFUkVSRUJtNXVidDBGUVJobmZDMElRaGtBa0NUcFpvTERWZ1VIQjg5STg4SmxjSGJXTGdBUkVSRVJFUm1Jb25qZXpzNnVUT0owWXdBRUFKSWsvUzl0UzJVYjJPSkRSRVJFUkpSK0NPN3U3djhLZ2xBNmlmMFBMMXk0VUJ5QWxJWmxzZ2tjNDBORVJFUkVsSDVJZ2lDc1MyYi9makRvK1NBTWZJaUlpSWlJMGhGSmt2WWtzODgvTGN0aVM5alZqWWlJaUlnb2ZWR29WS3I3QUQ1TG1DaEowb3ZnNE9CQ0FFU3JsQ3FEWTRzUEVSRVJFVkg2SWtxU3RENXhvaUFJQjhDZzU0TXg4Q0VpSWlJaVNtY2tTZHFaT0UwVXhZM1dLSXV0WUZjM0lpSWlJcUwwUitudTd2NUVFSVQ4QUNCSlVsaHdjSEIrQURvcmx5dkRZb3NQRVJFUkVWSDZvd2NRWUh3aENNSWhNT2o1VHhqNEVCRVJFUkdsUTRJZ2JEZHVTNUlVa055eGxESUdQa1JFUkVSRTZaQkdvemttU1ZJNGdLaW9xS2hkMWk1UFJzZkFoNGlJaUlnb0hicDY5V3E4SkVtYkFCeTZmZnUyeHRybHllaHNZWElETzVWSzVTVkpVbThBVlFWQmNMRjJnVEtaV0VtU3JnSllHUndjdkFLQTF0b0ZzZ2FWU25VSVFBTnJsNFBla1NUcFRIQndjQzFybHlNdHNSNm1QNW14SGdLc2krbFJacXlMdGxJUEpVbUNJTmpDVDNicjE4T00zdUpqcDFLcEFnQ3NGQVNoRG9NZXE4Z2lDRUlOUVJBV3U3dTdCd0t3dDNhQnJDVEQzMWh0alNBSU5hMWRCaXRnUFV4bk1tazlCRmdYMDUxTVdoZFpEOU1aYTlkRE8ydSsrWCtsVXFtOEFMVE5WNlFFUFB1T1JvRmlwZURzNG1ydFltVXE2dGdZdkhoOEZ6dFh6c0hqMjljYXVydTdEdzhPRHA1aDdYSlppKy8rSTlZdUFnSHdiVnJmMmtXd0t0YkQ5Q0d6MTBPQWRURzl5T3gxa2ZVd2ZVZ1A5VEJEdC9pODdkNEd6NzZqVWFLQ080TWVLM0RLNG9KaVpTcWpYZit4QUFCQkVEcGJ1VWhFUkVSRVJHWXlkT0FEb0NvQUZDaFd5dHJseVBSeTV5OWkzQ3h0elhJUUVSRVJFVm1Tb1FNZjQ1Z2V0dlJZbjZOekZ1T21zelhMUVVSRVJFUmtTWVlPZklpSWlJaUlpRktEZ1E4UkVSRVJFZGs4Qmo1RVJFUkVSR1R6R1BnUUVSRVJFWkhOWStCRFJFUkVSRVEyajRFUEVSRVJFUkhaUEFZK1JFUkVSRVJrOHhqNEVCRVJFUkdSeldQZ1EwUkVSRVJFTm8rQkR4RVJFUkVSMlR3R1BrUkVSRVJFWlBNWStCQVJFUkVSa2MxajRFTkVSRVJFUkRhUGdROFJFUkVSRWRrOEJqNUVSRVJFUkdUekdQZ1FrVldKb21qdEloQVJFVkVtd01DSHlNb2VYTG1FMklnSStmWEZ2L2REa2tSbzRtS1R6SE0rY0xlOHZYem9BR2cxbW1UZjQvNmxFSnpZNHYrZnk3cHZ5VUtFUG5xWTZ1T2p3bDdqV01CNlNKS1U1REhUUEpxYXBVMXUzc0RrLzBSRVJFVC9sWjIxQzBDVW1lbmk0N0grcDdIb05IRUtQbmRYQVFDMno1cUJrdFZxWUpuM0FGUnY2WUV2TzNhR1F2SHVHY1hUV3pkeC9kai9VSzE1S3dEQTR4dlhJU1hUYWlLS0l2WXRXWWhHUGZzaDdObFRyQjdoamNqUVVHVExrMGMrSmpvc0REMW16VWZSaXBVQUFGTmJOMEdXYk5tZ2k0OUg2UnBmb08yb2NRZzV1QStudG0zR2plTkg1WHlPTGk0WXNHUmxrdS90NE95TUM0RjdVTEJVR1pSVVZmK3dQeElSRVJIUlI4REFoOGlLcnY1ekdEa0xGSkNESGttU0lFa1NYSExrUU85NXYyUHo5Q25RYXRSbzBMMlhuT2RDNEc3Y3YzUVJNenhieW1senZtOXZjbDQ3QndlTTJMZ05BSEJ5U3dBK3ExQUpSU3RXd3ZuQTNSaTZaaU9tdG1xQ1llczJBd0NlM2I2SmdLbStLRlM2akp4Zm9WQmcyTHJOT0xCc01aeXlac1dUbXpld2Y4bnZxUFIxQTdRYit4TUVRY0RWZnc3anlwRWdPWTg2T2hvejJyVkNsbXpaeks1enkvVEpabWw5ZjErR2JMa053WmVvMTBPaFZMN3ZuNCtJaUlnbzFSajRFRm1KSklrNEhyQUJEWC9vSTZmcHRWb29sRW9JZ2dLdXVmT2crNjl6SU9yMTh2N0kwRmQ0ZU9VU3h1L2NCMEV3dEFMNU5xMlBZZXMydzhIWjJldzlIbDI3Z25PN2Q2RGRtSit3WjhGY3VPVE1DVUFDSUVFZEV3TW5GeGZzLytOM05PN2RIM1lPRG1iNTcxOE1ScU5lL2JCOTVuVDBuTHNBVzMrZGhwMXovRkRwbTRiWS84Y2k5Snk3MEN6UHFFMDdVM1g5SjdiNDQ4ejJyZEJwdFpqZm93czYvVHdWcTRZUE1ibGVBSmphcWpFQW9HenRMOUZodkcrcXprMUVSRVNVR0FNZklpc0ozaGVJOE9mUFViYjJsL0RyNEFFQWtDUkFFa1g0TnExdjBuS1NzMEFoOUZtd0JJZFdMa090Yjl2SlFVOUt0SnA0bEtwZUUzK3ZYQXBOYkN4NkR4c0pYWHc4SkVuQ2pSTkhVYVpXSGR5L2RCR2hqeDVpNzhLNUdMUnNEWnhkRGU4YkUvRUdzUkVSK055OUdycjlPZ2V1dVhMRGMvUjRMUFB1aitBRGdmaW0ydy9Ja1MrL3hmYzFYazlpbXRoWTZIVTZUQXdNUXAxMm5WQ25YU2RNYmRVWVBtc040NC9HN2RnSHdIUnN6NFRkQjFOMXJVUkVSRVRKWWVCRFpBWFI0V0VJV3JNY2dtQjRiV3dsQ1h2NkJIK09Ib1kzTDE5ZzJMck5acTB3WDN2MVFJNzhCVkw5UHArN3E1Q3ZlQW1zR2o0RTMwLzlGVW83ZThTOGVRTUhaMmNFNzlzTHQ4Yk40THYvQ01LZlBjV3FFZDV3eXBwVnpodjY4QUZjY3VSRVhGUWticDg5alg5UEhzZkxCL2Z4eGJmdGtiTlFJWnpjN0krUUEvdFF1MTFIMVBSb2EvSytvemJ0Uk1UTEY5ZzlmdzdxdE8rRTNFVSt3K0UxS3hINjZDRWE5eGxnTW1ZSkFGN2V2d2VYbkRuaGtqM0grL3daaVlpSWlGS05nUStSRlJ3UDJJQnFMVnJqNUpZQWsvVFFSdytSbzBCQnZIbjV3aXpQcTRjUHNNSm5vUHc2WHEyR2c1TVRISnljTU9mNzlvaVBpelByN2paaTR6WUVUUGtKSmR4VXVIOHBCQSt1WEVLKzRpV1FwOGhuc0hkeXdvTXJsMUNzVWhXYzJiVWRibzJibTdRa0ZhdGNGUW83Tzl3OGZSTHFtQmpVNzlZVEJUNHZDUUNZMXFZWnh1M1loeGYzN2tCUUdNYm1TSkJNQXBycytmS2pTZCtCT0xoc01XNmZQNHRtL1FmRFk5Z29DTVpvRDRieFJUcXRGaHNuVFVEWFgvd3c5L3NPWnRkdDdPcld5bnM0M0pvMFMvWGZtSWlJaUNnaEJqNUVWbERUb3kxeUZDaGdGdmpjUG5jR1JTdFZ4djFMSVdaNThoWXRoakZiOXdBQTlEb3RmbW5kRktNMjdZUkNxWVF1UGg1VFd6ZVI5eHRwNG1MaDRPd01wWjBkNHVQaVVLaDBXYng2Y0I5NWloYURxbGtyN0Z1OEFPM0dUc1Nsdnc5ZzROSlZadTlaK1p1R2VIYjdGbTZlT29Hek83Zko2VnFOQnZON2RBRUF0Qmt4QmdEa3dHdlhiN054OVg5Qkp1Y1I5WG9FclY2T29OWExJZXIxaUZjYkpteTQ4cjhnS08zc01YajVuMUFvbFhLM05uWjFJOHFjSkVtRUxsNExlMGRIay9UbzhEQmt6Wm5MU3FXaXpDWWoxME5Ka2hEeDhrV0t2VU5FdlI2eGtSSEltak1YOURvdGxIYjJhVlJDNitJNlBwL1E1Vk9Ic1gvOVlyUDBXZDRkVTcxbzQvak9YMzNzWWxFNmtMTmdJYk54T3Vyb2FGdzZkQUNWdjJsb2txN1ZxQkZ5WUo5Sm5YbDIrelp5RkNpWTdFeG9rYUdoY0hUT2dxNi96RVR6Z2Q1d2E5d01XWFBueHUxeloxQzhpaHVLVjZtS1hJVUtZOW1RL3ZpeVUyZTQ1TWhwZG83c2VmTWg2blVvYW5pMHhkZGVQZUM5ZWoyOFY2K0h2YU9qdkYyc1VoVUFRTVNMRjhpZUx6OWFEeDJPTVZ2M3lQOFpaNWN6dnE3cDRZbUs5YjZCZTdNV0dMQmtKUVFCbk5FdG5kSEV4ZUxBMHNYUTY3Um0rK0xqNHVEYnREN2k0K0lzNXQzNysyOW1FMVE4djNNYjg3dzZXV3pKTk1wSTYxblJwM012SkFSK0hkb2dMaXBTVHRQRngyUFdkNTVKNXZtUU9yZkJkN3habWlpS1dEbHNjS3JMNnR1MFBrUzlIbmVETHlCbzlRcm90T2IvWGo2bWtJUDdjQ21JRDRMU1FsclZ3NlRHdy80WGVxMFc4N3A5bCtKeFlVK2ZZSm4zQU9qaTQ3RjBjSDljQ055VDdQRytUZXQvcEJKYUYxdDhQaEZKa25Cbzh3cTA2VG5jYk4rcnB3OE1vOWdUbU5hM2xjWHo2TFR4RnZkMUhQSXpTbFd1OFhFS2EyVXFsYXE4SkVrdGdvT0RaMXU3TE5aMFlObGlsSEJUSVcvUjRpYnBVV0ZoMkRuWEQxVWFOWkhUamdkc1FQbTY5Wkk4bDA2cnhkeXVIZEJyN3UrNGZ1SW83bDhNUVh4Y0xOd2FOOE9kYzJmUmNyRFAyeHUwQUswNkRtK2VQNGNvaWlaZDFTNEU3c0dWL3dXaGNMbnlPTFp4SFRwUG1wWnMrUi9mdUlaQ3Bjc21lNHdrU1FoOS9CQXRCL3ZBTlZkdWszMDc1ODNFcGI4UG1PVXhkblhMbWpPWFBBbkNwMUN0V3JVOG9pZzJEdzRPWHZ2SjNpU0RVQ2lVdUhmeEFuYk05b1BuYVBNZmlFazV2V01yenU3YWdhYzNiOGhwbFJzMHh0bGQyeEViRlluTnYvaks2UTE3OWtXSnF1NEEwdTk2VnRhU21lK0oxNDRlUWRHS2xlUkpWbEx5b1hYdTF1bVQ1aWVUSkR5OGV1Vzl5NXl2ZUhFYzgxK0hGVDREMFhuU05HVExreGVBNFllaWs0dExrdm5VTVRHWXNPdUF5VmpPU2MwYUlIdmV2SWlOaklDcWVTczA2MjhJeEI1ZnY0YjlTMzZIUzQ0Y3FGRDNhNHV6Y0g1c21mbWVtRmIxTUtGWjM3V0ZnNVA1N0t5eFVaRVlzMlczV2ZwL1plL29DRW5Vdzg3QkFWN1RaMkgvSDcralFyM2s2Nnd0WU9EemlWejRKeEQ1aTVSQXNYSlY4ZXJKZlN5YTBOZGsvNVRlelUxZS83eksvQWNmWUdqeEdiZjA0MWQ0YTZ0U3BVb2xwVkxaQ2tCWEFCWGZqdnZJZEYveVJtZDJic09ORTBmUmY3RmhNVkJCRUJBYkdZRnNlZkxpNFpWTHlGVzRDQlFLQldJaTNtRGY0Z1VJZmZRQWJZYVBsdk1iVzB6aW9xUGduTlVWTCsvZmcxTldWMEFRa0NOZmZuUVkvek95NTh1UGpiN2pvV3JSQ25xZERtdkhHV1o0Ry9ESEtnUk0rUmwvanY0UkhzTkdJMWZCUXZKNXk5U3FqUXBmZlkyclI0S3c5ZGVwY25yQ3JtNE5lL1pGK2JyMUVMdy9FSTE3OTB0d2pCcDJEbzZJaTRxVVc3Y0VRY0IzUDc4N1QwSWVQaVBoNFRNU1FOcDFkYXRTcFVvUk96dTdGcElrZFpZa3FmN2JlcGpwdnVRVHMzZDBSS2VKVTdDNGZ5OWNQbnpJckJVeU1WRVVjZmpQbGJqNnY4TVl2SHdOam0vZWlOWkRSMEFRQkt6N2FRd0tsUzZMZ1V0WDQrQ3l4U2hUcXpaS3VLbE04cWZYOWF6U0V1K0pobnZHbFNPSDRERnNkSXJIL3RjNlovVG5tT0VtUDFZQm1OU3B4TjJITGNtYU14ZThwcy9FaGNBOXlKSXR1OG0rRVJ1M1FaSkUyRHM2eVdrUHJseEMwWXFWTUtsWmc4U25nck5yVnZpczljZXlJZjFScEZ3RkFNQ0xlM2V3L3VleGFPMHpBcUdQSHVMQXNzVm9NV2hvaXVYNkVMd25XcWNlQW9aZUg4YjdWVUxUMmpTVDMydWFSMU9UZlRxdEZyNzdqNlJZUnIvMnJjM1NKUW1JajRzMXFlL3p2RTVDa2lTVHNiZ0pKVHpXYUlUL2R0alpaNXh1Y2d4OFBvR1lxRGM0dkhVTitrMWFoS003MStIUm5Xc21nYzNvOXJYdzAvTEFUTmU5eDgzTnpRMUFHNFZDMFJWQUtXdVhKNzM0OTlRSi9MM2lEM3ovaTUvODlMbFMvWWI0clhzWENJTGh4MXZ6Z2Q1NGVPVXkxazBZalhKZmZvV2VjeGVhUEpWUktKV28yckFKNW5mdkFra1NvVkFxOFVYYjlpaFNyanlLbEN0dmVKK1R4eEgrN0NrYTllcUhSWDE3b0Z5ZHI5QjhvRGZzSFIzUis3ZmZzV3ZlYk95YU94UGRmcDBEQUZBMWYzZUQ4MTY5M3FUTTA5bzBNMGw3Y09VUzdCd2NVTHBtTFRrdGY2SXNuUUFBRklOSlJFRlVjTkVDaEJ3SWhLQlFva3FEUm1iWHJkZHBvVlZyNU1rUjBvcEtwU29saW1KTFFSQytFd1RoQ3dCSjN1UXpzeHo1QytDSDJmT1J2MFNKRkk5VktCVEkrMWt4OUYyNEZIK05HNEhZeUVoNUlnNnRKaDZ4RVJGWStlTWc2SFU2dkhwNDMrVExQeU9zWi9XcDhKNW9LdVRnZnFoallwQy94T2NXZjJBbFRtc3h5T2U5Njl3OHIwNEFERDhHNTNsMVFqZS91ZkxESGxHdngrUVdEYzJDbmJpb1NQeld2YlBGTWlmdXFuUncrUklBN3dJbVRWd3NWZ3dkaUI2ejVpTmJuang0ZXVzbTlpeVlpd0ZMVmlUNWQxREh4T0QxMDhjb1cvdEwzRGg1SE50blRrT2pYdjFRNGF1dklZb2kxbzRaamxQYk51T0x0dTJUUE1mNzREM1JWRnJVdzIxKzAvRGszK3VJaTRyQ3dsNWVxU3FYUXFGQXQxL25vbUNwVXJCM2RFSms2Q3NzOHg2QVZjTzk4ZXoyVGJQampaTVFRVExjNXhJSFNQRnFOV1oyYkpOaWNDL3E5VmptM1IvUGJ0OUN6VGFlSmcrZ01pSUdQcC9BK2NON0VCbjJFb3NuOUVWY2RDU0d6dm9yVmZuR2QvNEsyWFBuTTBuVDY3VHdHOXhPZmgzMjRnbG1iRHIxVWN2N0NRbHVibTdWbFVxbGh5aUtYUVZCS0c3dEFxVTNUZnNOUXBsYVg2RFBnaitRdDJneE9iM2RtQWxvTjJhQ3liR1NKR0hBMGxWSnJwM1RkdFM0Wk4rcmJPMHZVYXlLRzV4Y1hOQnIzaUxrTGx4RTN1ZVl4UVh0eDAyRVRxdUZJQWp2SFpRWHExUUYzZjNtbW94Yjh2aHhKRHgrSEpsa25xQTFLM0Z5c3o4cU4yaHN0dStiYmoxTi92OWZ1YnU3VnhBRW9TV0E3d0ZVVFR5ZE5wbFN4OFJBMU9tUUxYZWVWSzhaVmFXaDRYT01ESDBsdDZKWWtyaFZKcjJ2Wi9XUjhaNllCSjFXaTJNYjF3RUFjaGN1WXZKakxLbkpXNHplcDg0WnU4dE9idDRnMVYxbm5WMnptYjMzK3AvRzRPYVpVOGhYdkFSK21EMC95YnJvNkp3RnRkdDF4UFpaMCtFMWZSWU9MbHVNK2w0L0pGdDM3NFdjUjlsYWRiQjM0VHhjUFhvRTM0NFlpd3B2dXpZckZBcDArdm4vN2QxcFFKVFYyd2J3YTJBR1JCUlV3SVhGWFpZa2JFWUYwK3cxQlVWUzBFeE5zekFYQlBkVVNLUFUxOHlNeWlXMU5JMHdUWFBMTFRQVGFERlVTZ2V6TktURU5SUnhRNHgxWnA3L2gzRUdCbVlFRkpqdCtuMXhISjdCUTkwZW4vczU1OXozUW56KzJxdFFLaFRvTWJUeXN4ejZjRTdVcjY3aWNIRGM2N2g5N1NxV1I0N0E1RS9WQzJvTEI0VG9UWUxLbmwwOGV5d0Z2eC84RmdPbnowSld4bGw0K1BoVzJFV2hHYWVtTDU0aEVudDdLRXRLdE52YzA0LzhBbmR2SCsxV1RZMGoyN2ZBdzhjUFYvLzVHN2V2WmlIdjFzMEtXOVhOQ1JPZld0Q3QzM1BvMmljY201YkV3ejlpRkJxNU5zUC92OUpYNTVxeVc5M0d2ZmtoUE5yNkFnRGlWdTdRdVM1K1JFK2Q5OHloMkVGQVFFQTNXMXZiY0pGSU5BcUExNE9XVGN1U3lXUkNwUmVacHZrUCs4SE9ZZXJsNTdKSmp5R2krOXZXSG9WbWxhaHMwbE9XWnJtNnNpZEEraWJVNnU0TERoazdBU0ZqSitqOVdzOFJvM1IrZlJpQ0lFQXFsYzRGTUVva0VuV282dWZNT0E1cnpKNGw3K0w2aGZPNGNlVXk1bjd6UFk3dTJJcVViWnQxcmxuMjhuQ2QzMnQ2VWYxM0p4ZEpzVlhiaG1NTy9heHFBdWZFeXFWczNRUW50NmJJemJsZTdUK3NPakZYMXEycldXall4QVZySm83VGJ1K3hzYkhSdWZuVTNKU1dsWDQwQlkyYXR3Q2dMdnVmdXVzcnc2c3ZJaEc2RGh5RTlLTXAyRHp2ZFNpVkNtMFNZMGgyWmlhOE92cWpvWXNybmhvK0VwL05tb3B2Vmk3VnVhWkJFeGY0UE5taldqOHY1OFRLMVdVYy9wWHlNd0RnVU9JbjJsVVVmZkdtMmVvR0FMMGp4MkR0bEdpa0gva0ZaNDhkUVlldVFjaE1PNEZmdG55QkZ4Y213RlpzK0xhKy9FclZyQzI3NE5EUUNmbTVkMkJmM3hHN2x5UWc4dDBsT29uUHhUOSt4L0d2ZDJQQ3grdHdmTjhlQkExNkhsOS91QVFqNXI5ZDVaL1QxRER4cVFWMjlnNDQrc04yMklvbENBcFJOM1kwZEliSDBnaUNBTEZZN0N3SWdyc2dDSGJXdkZ4T3hpVVNpYUJTcVR4c2JHenNLNytheWhyMjVnSUFwVlY4ZWd3YmdSN0QxRnQ5aWdzS3NHaFFmMHovZkl2ZWJXWFZZUTc5ckI0VjU4U3F5YmwwRWVHdnhtTFYrRWdBNmlmdjd3OGZwSE5OZGMvZTZIUDl3bm1ja3grSFNxWENaek9uSW1aMUlrYS92eHdiNXNUcWJEODd0bk03TWxLUFZQajhmN2wzOE4wbkgySDBlOHZ4NjU2ZGVHcjRTS3lkRW8yV0hSK0h1M2RwY1JlbFFnRUFzQldyVjg5RG95ZGoxZmhJdkZDRkc4YXU0WU93WWM0c1RGaTFGa3FGQXBNLzNRajcrdlZ4Wk51WDJyK0gxekxQNlp6SHJBck9pWldycXpnVUJBRi8vNW9LaHdZTmtaK2JpK1FrdzFzZnk3SVZTekE0TGg0YjQrT2dVaWpRTnlvRzlnNzE4WDNpV255ZnVCWjlvMklxZkVhbFZFSmliNjhkcXlDbzhGWllNTVFTaVRiSnUvcDNCdHc3ZUtONXU5SWR0N2V5L3NXT3hRc3hOSDRlSEJvMEJBQjQrdnJCdm41OXBPNytDa0VSaGl2Y21USW1QclVnKzhwNTdFMWFoalorVDJEbDdER3djM0JBMUx4VkJpdTNsUzFlc0RnbVF2dTY0RjRlRkNYRldQQktQOWpWVXgrTVZKUVUxKzdnSDVGSUpJSmNMajhBNEFBQWtWUXE3UVBnQlpGSUZBYWd4WU0rSzVmTHpmYU9RQ2FUelRmMkdLaWlreWRQVHNEOTdVVTJOall2QWdnRDhNQW5uV1llaDBaL011dll5Qm1qMzF0dThPdGx0M3VZU3orclI4RTVzV29Help5dHU3Sm42RnpDL2NTN3JLckdYTjdORzFnM0xRYnR1d1RDeHNZRzB6L2ZyTzFkSXJHM1EvYjVURFJyMHhaS1JRbFNkKzNBczFObTZId2ZsVktKblFsdkl5amlPZTE1VElsOVBReUtmUjFiRnJ5Smx4ZC9BQmRQci92anpJZll6azZiUktkczJ3d1BIei84OHVWR2VBYzlpUWR0TFhOMGJvVG03ZHJqMnJtLzhkdlh1eUd4cjRmK01WUHc1MDgvb00wVE1yaDcrMkRmaXFXSVRGaGE3VzNKbkJNZnJDN2lFQURPSFA0SjdoMjhrWjM1RDhJbVQ4ZStGVXNOZnE2OFptM2FvblhBRThpNWRFR2JrRVRNbW8xUEprZWhVMGhmdUhoNDZWeGZWSkNQZW82bHE5akZoWVdRM0s4ZTUrTHBpU3RuVHVQd2x4dDFLcmZleWI2RzlhL05RTy9SWStIMW1HNlZ5MzVSRTdGNjRuZzR1YnJCcjRmcDcwSXFqNGxQTGFoWHZ3R2VEaCtKWnA1dDBOU3pMZHc4V2dJQWNtL2w0TjN0cVRyWHpobjJwUGIxeTNIdndrZmFIUUNRZmlJRkI3ZXRRMVptT3BxM2FvZGhrK2Voa1dzem5FMnIrQVRLaEFscGFXbUhBQndDZ0lDQWdKNWlzWGlVSUFoaElwRkkvMTRyTXFxOFd6ZngrNkVENkRGMGhDVWRiaFZPbmp6NUc0RGZBRXlYeVdRQlVGZk82Zy9BdUhXTExkQi9kM0tyM0F1bHNaNG4xcHArVm1PWHJjTFBtMHEzZlpRVUZlTDBUejhpSUxpdjlxYXhxdjJzbkZ4ZE1lcnQ5N1RmUHovdkxuN2R1eE50cFoxMStsbjkzNmlYOWZhenFrR2NFdzE0bEtJU1ZZMjVCazFjRUxkdEQ4UjJkbGpRdjdkT3c4Yk9ZUVB4ODZiUE1UUitQcExYSjhLdFZXdTA3MUxhTWtJUUJPeGVrZ0FBQ0l3WXJQTjlQWDM5ME91bDBVaUtuWTdoYzkrQ3A5OWp1SHNqQnczdXg5SmZLWWVSbFhFV1VTdldZTXVDTjVHeWRUTjZ2dkFpYkd4c29GS3BjUFpvQ3J5N2RkZVpjeHMzYjRIYjE2Nmg2NEFJYkpnekMvMmlKcUpEWUJET0hrdUIyTTRPanM3T2oxSkppM09pQVhVUmh3RHcyOTZkR0J3WGo3UUQzMEFza1NCaVJoeitTRDVZNlJrZkFNZytuNG56SjArZ1ViUG1PUFg5UVFUMENVSFRWcTB4OWJOTmNISjFoYUpZOXdGNTNzMmJhT2hTZWlhbk1DOVB1NTNYeTY4akRpV3VSVUR2WUhqNCtFR3BLTUdOeTVmd3hSdXowV1BZQ0R3UkVvcnlIQnMxeHBEWmIrQ0xOMllqYk5KVVNQdUZWZWxuTmhWTWZHcUJjeE0zaEk1VWI4VlFsQlRqeXJtLzBOcTNVNldmODVGMlIxRkJQcjdadUJJM3IxN0cyUGhsZUR0cUFDTEd4V0w5NGxrSUdSNkZ4N3FhWDNhdGNlclVxY01BRGdPQVRDYnJKZ2pDeVB1SEs5c2FkMlNrWWVmZ0FQbitmV2pSM2h2dFpGMk1QWnhhSVpmTFR3R0lBeEFuazhuYVEvMFAva0FBaHV1TVdybC9NOUtSZitjT09nUjJxL1RhY2NzL3dzYjRPTVJ1cVZpV2RmRnp6eUl5WWRrRFAyOXEvYXhxRStmRW1sSFZtQk9KUkFadmJEc0Y5MFBLdGkreDYvM0Z1SERxSk1aL1dOcDhYRkZTZ2wzdnY0UHN6SE1ZdSt3anZWc2hwZjNDb0ZJcWtSUTNIVDJHdmdBSEoyZTR0bXlGVzFuL1l0K0twWGpwbmZjZ3RyUERnR2t6c1diU2VQaDI3d0g3K280b3ZKZUhyeElXWWM1T3pTcW1Fajl1U01JZlAzNlBJYlBmUkl2MjNtalF4QVdaYVhLMDd4eUl5MmYreE1tRDM4SzdXL2VhK0U4SGdITmlUYW5PM0JjeGN6YWMzWnBXdUs2eU16NzVkKzlpNjhKNUNCNDdBYTM4QTdCaHppeDRkK3VPZW82T09qM0p5cnArSVJOdUxWdERVVklDc1VTQ3kzK2QxcDRYbHRTckIwVnhNZnFNVWJkYzJmMUJBakorUFlyUTZNbEkzYlVES1Z0MUs3cHFWcTFtZkxFZEVUUGlrSnkwRHI0OWVtcFhuc3dCRTU5YWtIM2xQRTZuL29qTU0zSmNUUDhETFZxMXg4UkY2eDc0R1VWSk1ZNG43OFhQZXpmaHlkRG5NV2hjclBicFR6UFBOaGdUdnhTYmw4L0ZzZSsrUXAraFk5REsrL0c2K0ZGcWpWd3VQd2JnR0lDcFVxbTBpMGdrR21uc01WbWJ3bnYzc0hqSUFKMnFXUm83M2xsUTRiMEpINjNUTzFHYk03bGMvZy9VQjdIblM2VlM5L3VIenduUWRxSGY5ZjVpWkovUDFPa2JwYy9xR1BYaFhIVnZpQUx0NzhzcXlpL0E3ZzhXQXdBQ3c1L1RLWmtPbUc0L3E3ckFPYkg2YWlMbXl2THk2NGkwNy9ZamVHeVV6c3BmVnNaWjVGeThpTWlFWlE4czR0STViQ0FhdC9EQTRjMGJVRnhZZ0lEZUljaE1PNEhnTVZGbzFxWWRBTURaclNuNngweEJTVkV4R3J1N0l5UDFLQm8yYWFMOUhyWmlXOVIzZGtiL21LbmFubExoMDJQaDVPWUdKMWMzZVBqNlllbW9vWWordUdwblFxcUxjMkwxMVhRY0dwS2ZtNHNOcjg5Q20wNVM3VXBNbnpGUktDa3NVRmRvVXlnZ3NiZkh0Y3h6T24yanpxZko0ZFhSSDE4dGZnc1pxVWNocWVlQXdYR3Y0OGFWeTBoT1dnY1BYMTlrSER1Q0ovcUc0dDd0V3hnYVB4L3RaRjBxclBab1dnWm8rUGZxRGIrbmV1cXNuSm9ESmo2MUlPZmZpN2lYZXh2ZFE0Zmh4Um1MNE9CWW1nbVhQK2VqVXFtZ1ZDcXdjdllyYU9udGorZ0ZhK0RVcEdMVzNyQ3hLOGJQVzRVVFArN0R0cFZ2WWRTc2Q5QzhaYnRhLzFucVFscGEybkVBeDQwOURtdWxxYVJsN2RMUzBySUFKQmg3SEtiaXlsOW5ZTzlRSCs3ZVBoZ1VPNmZTVlpEb2p6OUYzcTJiK0duamV2ZzkxUk85Um8ydWNNM2k1NTQxZU1ObWl2MnNqTFhkazNOaXFmSjljc3A2bUpncktTcEVTV0dSTmtrV0JCWFNqL3lDNUtSRU5HM2RCaTh0ZWcvZnJGcU9tNWN2NDVuSXNYQnlkVVhManY2SVdybTZTamQ0YmFVeXVIcTF4Tm9wRTlBcEpGUnZvdlQ0TStxK1psMEhSR0Qza2dROE9XU1l6dGNEd3dkcngxNmVvQkpRWEZpQWxXTmZRdjlKMDlDcFQ5OEsxOVFVem9tbGFqb09EZEgwbVNwTHM5Vk5aQ05DbTA0eUJKZHBGTjd4NlY0QTFCVUtOVTNGYmNVUzlCenhJZ0QxUTZEMG95bm9NeVlLWFo0TmgxS2hnSzFZakR2WHM1RTBjeXBDeGtYRDNkc1hYOFRId2NYTEN6a1hMNkJseDZydmRqUzNwQWRnNGxNci9JTjZ3VCtvVjRYM3g4MWRnUTRCZ1Rydm5mdmpPR3h0eFpqeWJwTGVBSHBxUUduVE5KRkloQzdQREVDWFovUVhTU0I2V0lZbTlhTDhmQ2dWQ3N6ZG4xeG4yMy9JTkxRTzZJU3A2emZCMGJtUnp2dTJFZ2xDb3lmRHR0ejVBcFZTaVlQclZzUER4dytCNGJwVmtEVGFTanZyZmQ5VSsxbFIzUXVOVnArUnNCR0xNV0RxREhSNVZuZHVVaW1Wa0grN1QvdTZ1akczY2x3azhtN2tvRk53UHhUazNjV2FpZVBSeE1NREE2Yk5RQ3YvQUFEcUc5bWpPN1ppemFUeGlGcTVCczV1VGZYLyt6eHNKRVEyRmVQRXlkVVZNYXNUS3kzeEwrMFhodlpkQXRHZ3pJcVBwKzlqMnRjUFd6R01IbDF0eDZGRzJLVHBPcS8xclFScC9oeUhoazU2cTdZQlFKTVc3b2pmY3dDQ0lFQmlYMXBVSStmQ0JYUjh1aGNhTkZhdllHcktYZWZkeUVIUW9DSG9GTndQQU5CLzRsUnNXemdQSFlLNjZhd1dsZFY5U01Xa3pCeVo5Y3l1cWRaUnZtQUFHY2RyendjQk1POEtNQTlMRTR2bEs3K1lNczFXTjgyWWM2OW40K3NQbDZENzg4UGg0dW1GSDlZbjRzYmxTd2daSDFPdEowQ21RRk9HMmRwaTBSemowSkpaYXh3QzVoT0xkN0t2R2V3SlZWSlVhUEFtME54WWF5eWFTeHpXSnBWU1dlM3FmN1hGRk9LUUt6NUVWa3FBb0xPSzQ5eTBHZnBHVGNUQnRSL2pueE8vSVRSNk1zSm54UEhKTnhGWnJBYzF3cldVcEllc202a2tQYWFDaVErUmxkSTBldHk3L0FPYy9pbFo1MnNxcFJMSlNldVFuTFFPS3FVU3hZV0ZWdjNFaklpSWlNd2ZFeDhpSzVXYm5RM25wczB3Y05wTURKdzJVL3QrK1NhUWh6NzlCTGV2WFRYV01JbUlpSWhxQkU4ckUxbXBLK2xuNE43QjU0SFhDSUtBRzFjdUlUUjZVaDJOaW9pSWlLaDJNUEVoc2tJcWxRcHBCL2JyTkg4c0tTcUVJQWdveUx1cnJRZ2pFb253d3J5RmFPaWl2ekVhRVJFUmtibmdWamNpSzNUNXpKOFEyOW1oUTJDUTlyMzlINjNBeWUvMlEyUmppNERld1VZY0hSRVJFVkhOWStKRFpJVmErUWNnTW1HcGRtVUhBTUpmalVYNHE3RkdIQlVSRVJGUjdlRldOeUlyVlZselBTSWlJaUpMd3NTSGlJaUlpSWdzSGhNZklpSWlJaUt5ZUV4OGlJaUlpSWpJNGpIeElTSWlJaUlpaThmRWg0aUlpSWlJTEI0VEh5SWlJaUlpc25oTWZJaUlpSWlJeU9JeDhTRWlJaUlpSW92SHhJZUlpSWlJaUN3ZUV4OGlJaUlpSXJKNFRIeUlpSWlJaU1qaU1mRWhJaUlpSWlLTHg4U0hpSWlJaUlnc0hoTWZJaUlpSWlLeWVFeDhpSWlJaUlqSTRwbDc0cE1QQUlYNS94bDdIRmF2dUxCQTg3TFFtT01nSWlJaUl0TEhyQk1mUVJCT0EwRDJsVXhqRDhYcTNicWVCUUFRQklIL000aUlpSWpJNUpoMTRnTWdFUUQySkM1QjFvVU1GQlhrRzNzOFZxZTRzQURYTHAzRDNzK1dhdDdhYnN6eEVCRVJFUkhwSXpMMkFCNlJSQ3FWN2hlSlJIMk1QUkFDQUtRV0ZSVTlmZnIwNldKakQ2U3V5V1F5d2Roam9Jcmtjcm01ejNIVndqZzBUZFlXaHdCajBWUlpXeXd5RGsyVE1lUFEzRmQ4U3RMUzB2b0xnakFId0NrQUJaVjlnR3Bjb1NBSVp3UkJXR0N0U1E4QUNJTHdxN0hIUUJYOGFld0IxRFhHb1VteXVqZ0VHSXNteXVwaWtYRm9rcXd1RG9t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oTTFQOEFTVnV5Q2F4SkdaZ0FBQUFBU1VWT1JLNUNZSUk9IiwKCSJUaGVtZSIgOiAiIiwKCSJUeXBlIiA6ICJmbG93IiwKCSJWZXJzaW9uIiA6ICIyMSIKfQo="/>
    </extobj>
    <extobj name="ECB019B1-382A-4266-B25C-5B523AA43C14-3">
      <extobjdata type="ECB019B1-382A-4266-B25C-5B523AA43C14" data="ewoJIkZpbGVJZCIgOiAiMTUxNzYyNzM3Mjk1IiwKCSJHcm91cElkIiA6ICIxNTg2NjgzMDQiLAoJIkltYWdlIiA6ICJpVkJPUncwS0dnb0FBQUFOU1VoRVVnQUFBejRBQUFFT0NBWUFBQUJJTHNKY0FBQUFDWEJJV1hNQUFBc1RBQUFMRXdFQW1wd1lBQUFnQUVsRVFWUjRuT3pkZDF3VDV4OEg4TThsVEJIMzFqcnEzaEJYdGRaYTk4U0txMXBSNjU1STNhc1dSOVhpckZxMWJtc2Q0SjQ0S3ZxcmU0TGJ1dmRFa0oyUTVPNzNSOHhKU0JoYUpSQSs3OWVycjE2ZXUrZnlISG04NUh2UEFv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WpYQjJnWDRDT3hVS3BXWEpFbTlBVlFWQk1IRjJnWEtaR0lsU2JvS1lHVndjUEFLQUZwckY4Z2FWQ3JWSVFBTnJGME9la2VTcERQQndjRzFyRjJPdE1SNm1QNWt4bm9Jc0M2bVI1bXhMckllcGovV3JvY0thNzN4UjJLblVxa0NBS3dVQktFT2d4NnJ5Q0lJUWcxQkVCYTd1N3NIQXJDM2RvR3NoRGZXZEVZUWhKcldMb01Wc0I2bU01bTBIZ0tzaStsT0pxMkxySWZwakxYcm9aMDEzL3kvVXFsVVhnRGE1aXRTQXA1OVI2TkFzVkp3ZG5HMWRyRXlGWFZzREY0OHZvdWRLK2ZnOGUxckRkM2QzWWNIQndmUHNIYTVyTVYzL3hGckY0RUErRGF0YiswaVdCWHJZZnFRMmVzaHdMcVlYbVQydXNoNm1ENmtoM3FZb1Z0ODNuWnZnMmZmMFNoUndaMUJqeFU0WlhGQnNUS1YwYTcvV0FDQUlBaWRyVndrSWlJaUlpSXpHVHJ3QVZBVkFBb1VLMlh0Y21SNnVmTVhNVzZXdG1ZNWlJaUlpSWdzeWRDQmozRk1EMXQ2ck0vUk9ZdHgwOW1hNVNBaUlpSWlzaVJEQno1RVJFUkVSRVNwd2NDSGlJaUlpSWhzSGdNZklpSWlJaUt5ZVF4OGlJaUlpSWpJNWpId0lTSWlJaUlpbThmQWg0aUlpSWlJYkI0REh5SWlJaUlpc25rTWZJaUlpSWlJMGdGUkZLMWRCSnZHd0llSWlJaUk2SzJRZy92ZU84L05NNmMrK1AybXRXa21iMi8reFJmUDc5eE84dGlZaURjSWUvYlU0cjU3RjRPaDAycVR6Q3RKSXVLaW8xSlZwc3VILzA3VmNSbU5uYlVMUUVSRVJFU1VYaHhZdWdodWpkOEZJNU9hZllQc2VmT1pIQk92anNPb1RUdmwxMXRuVE1HWXJYdXdzSmNYUkZHRVFtSGV0aEFiR1dHU0p6R3RSbzE3RjBQUWR0VDRKSThKZmZnQU8yYi9pdTR6NTVtVTZmTGhRd2hjOUJ0NnpQd04rWXFYQUFBOHYzTWJkMFBPSSt6SkU3eDZjQjh2Nzk5RHBmb04wSExJanluK0RmWXNtSXZLM3pRQ0FNendiSW1zT1hPWjdBOTcrZ1FUQTROU1BFOTZ3OENIaUlpSWlDZ0pqbG15d0dldHYwbWFYd2VQSkkvdlBXOFJzbVRQYnBhZU1NOHk3d0hvTTMreHlmN3J4NDhpWC9FU3NIZDBUUExjeFNwWFJmMXVQMEFkSFMwSFBsZi9PWUlEU3hmQmEvcHNPZWdCQUwxT0M3MVdoNktWS2lQa1FDREdiTjBET3djSGlIbzlKcmRvQ0NjWEYvbFlkVXdNSnU0OUJJVlNhZkY5QjY5WW0rcnJUODhZK0JBUkVSRlJwbmR5U3dETzc5MkYyTWhJTE96bEJjRHdnMThURzRmNVBicFl6TE9nbHhmaUlpT2dpWTJGWHdjUFpNbVdIU3VIRDdIWTRwUFFpN3ZtM2RuTzd0eU81M2Z2WUlablN3Q0FKallXRHM1WklBaUEwdDRCU2p2TFFRa0FDQW9CRzM0ZUs3LzJXUnVBd21YTG8zRFo4Z0NBblhQOFlPZmdZSkpuek5ZOThyWnYwL29BZ0ZuZnRaWGZlOVozYmRGdTdFUUFrUDhlUnVybzZHU3ZMNzFpNEVORVJFUkVtVjd0ZGgxUnFrWXQvTjZuT3diOHNSSktPM3NBZ0dNV1ozaXZYbTl5ckxIRlk4amJscEFabmkweGF0Tk9MT3psaFo2ekY4Z3RQcnZuejBFcjcyRUFnRzErMDVKODcwZlhydURSOWF2dzhCa0pWWE5ENFBPTFJ6T005TjltRXJDSW9vZ0xnYnVSTldjdWxLdFRGd0R3OE1wbFBMaDhFZFZidDRGelZsZjUyTTNUSnVQcHpSdlE2M1RRNjNSeThKYTQ5U2FoRVJ1M3lkZGozTTVkK0RQMFdiREU1TGcvQnZWSjhoenBHU2MzSUNJaUlpSUNjUHZzYVFpQ0FndDZldUhwelgvLzgvbXVIVDBpYjdjZE5TN0o0NDc1cjBmQlVxVVI5dlFKQUNBMklnSU96czV5MENOSkVtNmNPSVkvQnZiR3JiT25rYmRvTVRsdjNtTEZvSTNYWUZIZkg3Qi82U0pFaGIwR0FMUWZOeEhlcTllamF1T21VTnJad1h2MWVyTUFMamxoejU1Q0V4Y0xUV3dNRnZieU12bFBxMVpqdWMvQTkvbFRwQXRzOFNFaUlpSWlBdkRrNWcwNHUyYkYxMTI3NDgreHc5RnI3dS9ReE1aaW5sY254RVZGd2RuVjFlUjR2VTZIRi9mdVFxdUp4L0toQXhEeDZpV1dlZmVISUFnQWdMaW9hSk51Y20xR2pFR3hTbFhNM3JlK1Z3OUlFaEM0YUQ0QTRPbXRteWhjdHB5OGYvM0VzZENxMVdneDJNY3N2N05yTmpUbzNndTFQVHZnV01BR0xQY2VnRUhMLzRTRGt4TmlJdDdnUXVBZVNKS0VMVE9tb0xYUFNOaloyMXU4ZHIxV2kwdEJCL0hzMWsyb1kyS3didndvZFAzRnoyUlNobk43ZHFKNlMwTnJWMFljNThQQWh5aWRpNDJJc0RoSThsTkxhbFlhSWlJaVcvVDA1cjl3elowSEFPRGVwRGtVQ2dWeUZTb2tUMjZ3Zk9nQWVJNzVDYmtLRnNMeGdBMklEZ3ZEaWg4SG9VREowbERhS2VFNWVnSldqeHlLSVN2L2tpY0o4T3Zna1d3clMzUjRPQUNnWUtreUFJRFlpRGQ0OCtJNWJwdzRpckpmMUpHUGF6dGlMTEprejQ1SnpSb2dlOTY4aUF4OWhXeDU4Z0tBeVhhOE9nN0QxbStSZzV2OVMzNUgxVVpOY0hyN0ZoUXVXeDcra3lhZ3k1UVpGc3NpU1JLdS9YTUV4YXU2dzhuRkJVTlcvbVd5WDYvVDR1OFZmOGlCVDBiRVh6VkU2WnhmeHpZUTlYcUwrOVRSMFFpWU1qSEZjMGlTaU92SGp5WktrL0RQK3FUNytVN3phR3FXTnJsNUE1UC9weVFxN0RXT0JheUhKRWxKSGhNWitncHp1M2FFSmk1V1RndDk5QkFyZmh5Y3F2Y2dJaUw2R0M0Zk9ZU3FEWnZJcjZzMmFpcVA4d0VBdHliTkVYSWdFQSt1WE1LNXZidHcrL3daREYyekFaMG1Ub1pDcVVUT2dvV2cwMnFoVUNxeHFHOFBMT3JiQStyb2FIbDd3OCtHcm01YWpScWlLTUovOGs5WU1xQ1hTUmxxdCt1SWZVc1c0dmJaMDZqMFRVTTUzZmdBMU5rMUszelcraU5ycmx6d1dldHZ0ZzFBRG5wQ0R1ekRneXVYVU8vN2JnQ0FMOXEyeDVjZE84dXRVWW5aT1RpZ3k1UVpxTk8razhYOU1XL2V3RFYzM3ZmNm02WTNiUEVoc29LSVZ5K3hiRWcvQUlhWlV4UUtKZXlkM2sxZmFSeFFtSmd1UHQ1a2tLTk9HNDlyeC81SjloZ0FPTDVwSTU3ZHVvbnlYMzRscDBtaWlLQTFLMUN2aStsTUxSK1RnN016TGdUdVFjRlNaVkJTVmQzaU1TRUg5dUd6Q3BYZzZKeEZUcnR4OGhnK3ExRHhrNVdMaUlnb3NWcmZ0a09PZlBtVDNPL1dwRG4rR05nYjk0SXZvT01FWDdtVnhpamkxVXU0NWpLMEdFV0hoNW1zMlJNYkVZR1Z3d3dQOUY0L2Znem5ySzRvV3JFeVBFZVB4OHlPMzVxOHgrRTFLMUhtaXpvbTM0c2Y0dEgxcTJnM2VvTEplVDUzcjVia3c5U2tGQ2xYQVFCdzk4SjVSTDEraGR2bnpxQlU5WnI0ckdMbC8xUSthMkRnUTJRRjJmUG1rNE9icFlQN291RVBmVkN5V2cyVFk2YTJhb3dKdXcrYXByVnVnbEVCTzVMdCtwYjRtSDlQbmNDRnZidlJaOEVTbk5qaWp6UGJ0NW9jUDgvcjNaTWRuN1gra0NRUmttaG9vUkgxK2lUbjlFOU1IUjJOR2UxYUlVdTJiR2I3dGt5ZmJKYldkK0ZTTEIzY0Y1cllXQ2p0N09TK3dxTTI3Y1Rsb0wveCt2RWpuTnU5UXo2KzMrL0xrTHZJWjZrcUN4RVIwZnRLTHVnUlJSSFhqLzBQWDMzWEZhZTJiWks3bGlYMDZPb1ZrM1Ywa2xLZ1pDbjgrRmVBMlVQSzhHZFBzVzNXZEpTclV4ZXZIdDdIcXVIZXFOdXBDMHJWcUFsQmVQOU9XaTJIL0poc2wvWFVqdEhwTW1VR0lrTmY0VmpBZXJRYU9odzc1L3FoZXNzMjZPejd5M3VYeWRvWStCQlowZXNuanhIKy9EbUtWM1gvSk9lL2ZQZ1FBaGZQUjdjWmM2RFZ4S05PdTA2bzA4NFE2QmdYTUV1OEtOdkpyWnR3WnZ0VzZMUmF6Ty9SQloxK25vcFZ3NGVZUFNHYTJxb3hBS0JzN1MvUllieXZuSjdjcXRRSmlYbzlZaU1qTVdIWEFjTnJVY1MwTnMzdzRQSkZPRGc1bXdSOXY3WnJuZW9BaklpSTZHTjU4L0lGdEJvTkZ2VHNpbnpGaXFQTnNOSFFhdFQ0WTFCZk5PMDNFRVVyVllGZXA0UFMzZ0dYRC8rTnNyVy9CQUM1aTV1UktJb201MDBjOUp6WTdJL2ptemFpVWM4K2NHL2FBcElrNHNLK3ZkajEyMndBZ0Y2dmcxS3BSRnhVTk9aODN4N1JZV0dZODMxN0FERFpOdTZ2N2RrUnRkdDFUUGJhRW41Zkc5ZnhVVWRIUTZlTmg5TGVVTDdZeUVoY09YSUlwN1p1UW92QlA2SlU5Um9vV3JFeTFrMFlnMWNQNzZQTnNORm0xNUtlTWZBaHNxS3p1N1pEcjQzSDdNNmVBQXpkM2pwTW1JUnliMitjLzFWVVdDZzZUWnlDbURmaENKajhFNGFzV3BkazMxNGpZM0EwdFZWak9TZ2F0Mk1mQU5PeFBZbGJveEpLNmltU0pqWVdlcDBPRXdPRDVEVGpEZE1ZV0YwOGRBQmZkZTVxa2svVTYrV2JNQkVSVVZwNWVmOGU4aFV2Z1JhRGh1S3pDcFVBQU5WYXRFYldYTGtSL3V3cDF2ODBCdUhQbjZGV0cwL29kVHFVLzdJZUFNQXBhMVlNWExwYVBrL0NybTZKTlJzd0JJVktsMFhsQm8zZ21pczNBRUFRRktqV3ZCWGNtelRIc3p1M1VMaE1PWXQ1UDRTZ0VLQnExdElrVGRXc0pRU0ZnTlVqaHlMcTlXdW9XclRDZ3l1WHNPSG5jYWhZN3h0MG56a1AyZlBtQXdCa3k1TVhQV2JPeFFiZjhYaCs5dzZLbEN2LzBjcjJxVEh3SWJLU21JZzN1UGozQWZSZnNoSzVDaFlDWU9oMmxpZUY3bHpHcHpvSkdWdGZFcXZUcmhQVTBkRlkzTDhudnU3YUhYTzdkakRabnkxUEhwUHp1VFZwamdiZDN3MjBmSG4vSGx4eTVvUkw5aHlwdmk3QThCUXA0dVVMN0o0L0IzWGFkMEx1SXAvaDhKcVZDSDMwRUkzN0RJQkNvVWl5ajNFcjcrRTRzSFFSUkZHVUEwQlIxQ2M1L1NZUkVkSEhsTEFscEV6TkwxQzZSaTJ6aDRiR0dkZSthUHZ1TzFTU0pQbTR4TDBmc21UUG51VENvWW1Ea0lRVVN1VkhDWHJHN2R3dmJ3dUNBaDQvampUWmIzemRmL0VLay9TUi90dWh0RE1QRjV4ZHM2SG43QVgvdVZ4cGpZRVBrWlg4NzY4MUtGZW5MdUtpSW9HQ2hmRDh6bTNZT3praHoyZEZrOHpqdS8rSXlldm84RERNK3M3VHBQWEYyRndOR0pyV04wK2ZoS2pYb1hCcjB0eml6VldTUkFRdVdvQVdnNGJLYWM5dTM0Uk9xOFhHU1JQUTlSYy96UDIrZzFrK1k3RFZ5bnM0M0pvMGd3VEpwQzl4OW56NTBhVHZRQnhjdGhpM3o1OUZzLzZENFRGc2xObVhSK0xXSVlWQ2dXb3RXdUhQMGNOUnNGUnBaTStiejlDTndJR0JEeEVScGIyVWVrcTg3M0hXOEtITFUxZ0tlakl5MjdvYW9nemkwZldydVByUEVYVDl4USticHY2TW1tMDg4ZUx1SGRUNnRsMnkrU3pOMkphWTcvNGowTVhIQXdEMkxwd0hwYjBEN0J3Y29GQW9NTStyRTBUUnZLVWxNalFVTjA0Y1JlbWF0WkU5Yno1YytWOFFsSGIyR0x6OFR5aVVTam13U3E2clczeGNIQnljbmJIcnQ5bTQrcjhnazMyaVhvK2cxY3NSdEhvNVJMMGU4V28xSnU0OUJPRGRVekhqbUNNQXlGdTBPS3EzYW9QQVJmUFJhZUpraUhxMitIeEtraVJDRjYrRnZhT2pTWHAwZUJpeTVzeGxwVktsamlSSmlIajVBam55RjBqMk9LNUxsVEZraHJwSXRpa3lOQlRaOHVTeGRqRSt1c1MvTy9RNnJja1UzeGtOdndYU0VWR3ZSOERDeVdZRDRPTFZjZGowK3hSbzR6VldLaGw5YkpxWUdMUWM4aU1LbGlxTm5uTVg0a0xnYmp5OWRSUHVUVnNrbTI5cTZ5YUlqWWhJOXBqWWlBaE1iVzFZaCtCejkycG9OM3FDdk05bnJUODhmaHlOSC84S3dMQjFtekZzM1diNC9Ha1l4ek5zM1dhMEhqb2M3czFhWU1DU2xSQUV2TmVFQWhFdlhpQjd2dnhvUFhRNHhtemRJLzlubkwzTytMcW1oeWNxMXZzbXhmTjkyYkV6bXZZZENGMThQQVJCa2FGdnRPbmR2WkFRK0hWb1kyaDlmRXNYSDQ5WjMza21tV2Z2NzcrWmRWZDhmdWMyNW5sMXdwdVhMeXptK1JTcmZPdTFXc3pyOXAzRmZkUGFOSk8zTi8vaWkrZDNiaWQ1bnBpSU53aDc5dFRpdm5zWGc2SFRhdjliUVNsVmJLMHVYajc4OTM4L3IwNkxmOWF2TmZ0dFFHa25wYzlBa2lTTDNkQlRrbFEzOWRRNHYzZFhxdElBdzRPZlM0ZVNIcGVibEtpdzEvaXRSeGVFUG5vb3B3V3RXWW5UTzdZbWt5dDlZNHZQSjNEbTBBNXNXVHd0MWNmL3V2azBBT0JONkhQY3VuVGE3S25rUHp2WFFSdXZnYjJEbzZYczlCRzV1N3QzRTBYeHhzV0xGODhCK0dUZk1xV3ExNVMzNDZLaUlPcjE2REIyb2ttVDhzZVlINy9DVjErYnZCWkZFVWZXcnNTZDgyZlF0TjhnaTNtTUF5dU5kczZiaVV0L0h6QTd6bmpEenByVHNIRGE0eHZYVUtoMDJXVExJMGtTUWg4L1JNdkJQaW1XM2M3ZUhqa0xGa0xNbTNEWU8yYXVpUTBxVjY1YzJkN2V2ckJHb3dtNmV2VnEvS2QrdjJ0SGo2Qm94VXB3ZGpXZml0eVMwenUyNHV5dUhYaDY4NGFjVnJsQlk1emR0UjJ4VVpIWS9JdXZuTjZ3WjErVXNEQnI0YXp2MnNMQnlka3NQVFlxRW1PMjdINy9pMGlHVnFQR3ZZc2hhRHRxZkpMSGhENThnQjJ6ZnpVWndBdThuUmx4MFcvb01mTzNWRTFUYTJ2UzZwNW9aR3QxY2MrQ3VhajhUU01Bd0F6UGxtYXRWbUZQbjVoTTltTGtQM2tpcWpadWluSzF2NFJXRTQrZ05TdndWZWZ2LzFOWk1ySzB2aWNDNy9zWlNCODAzYlRSazVzM3NHWmtFdCtMZ29CeDJ3UE5rdmNzbUl0cUxWcW5tQVlBeC96WHlUMUIvRHA0V0p5S096bzh6R3dOUWRkY3VkR29aeCtjM2IwRHpRY013WnVYTDNEejFBbjBtYjhrdFplVzdqRHcrUVJxTlBCQTlmcXRBQUJqTzlYQnBEOFB3Y0h4M1UzVlVob0FoRDUvalB5ZmZXNlNGdjd5R1k0SEJzRDcxeldRSkJHTEovU0QxNGpwY00xcGU4MnA2WUVnQ041S3BiS2F1N3Y3RTBFUU5vaWl1RDBrSk9RVWdQZGI3U3VWTGdVZHhNSGxmNkRkbUFuSVg4TDBzKzh5ZVJxaXc4TWhDQW9JSDZtTGprS2hRTWVmSm1QSmdGNm8zS0F4Q3BVdWsySWVENStSOFBBeERIcE1xcXViS0lvSTNoK0l4cjM3eVdsYWpScDJEbzZJaTRxVXZ4QUVRY0IzUDA4MTVIbjdoRGJoVTNsTG50KzlBNWNjT1ZONWhiWkJxVlJXQnJET3djRWhScVZTYlJKRmNYTm9hR2pRNDhlUDR6NzJlMmsxYWx3NWNnZ2V3MGFuZUt3b2lqajg1MHBjL2Q5aERGNitCc2MzYjBUcm9TTWdDQUxXL1RRR2hVcVh4Y0NscTNGdzJXS1VxVlViSmR4VVNaNUxIUjF0Y2FGZVkzMFFSUkhUUEpxYTdOTnB0V2JqM0JKYjVqMEFmZVl2TmttN2Z2d284aFV2WWRaOUtxRmlsYXVpZnJjZm9JNk9sZ09mcS84Y3dZR2xpK0ExZlhhbURIcUF0TDBuMmxwZHRDVHg0SFpMTFU4djd0M0I3WE9uMFdyb01BQ0FKT29oQ01KLyttR2QwYVhsUFJGNHY4L0ErSEJRa2tTVEZoeWZ0ZjZZOVowbm5GeGM1RFIxVEl6RmVsTzRURGswNlRzUWo2NWVRZHRSNCtUMGwvZnZZZTA0dy9kdnlJRjlDRnF6WE40bmlxSlpLMVBpdEdIck51UEd5ZU40OCtJNVdnOGRJYWNubnNBQU1Ed0FTSGllV1oyK05kbC9PZWdnZFBIeEVFVVI4N29abHNVWTRiODl3M1VoWnVEekNRaUNBQ0ZCRnlHRlFtbldaU2h4MnFKeHZmSDR6blZBRVBEVDkvVVJyNG5EakUwbnNXbnhWSHpWdWd0eTVpc0lBS2pSMEFNN1Y4M0Y5OE15M3FKUkdZa2dDSVVCakZBb0ZDUGMzZDFmQ1lJUUlFblN0dmo0K0tNZjYyblQ3dmx6OFBES0pYaE5uNFY4eFlxYjdWODl3Z2RQYnQ1QXlXbzFUQVpNdnMrc2JwWmt5NU1YQTVhc2hKMmpJMFM5SHFHUEhwcjEzOVdxTlJBVXFlL205dWphRmRnNU9LQjB6VnB5V3VDaUJRZzVFQWhCb1VTVkJvMlN6R3VjS2p2aEdKL2I1ODVpKzZ6cGNISnhRY1NybDZqWHBWdXF5MkpMQkVGd0FkQkRvVkQweUpjdm56cHYzcnpiSkVueTEycTFoNjVldlJyOU1kNGo1T0IrcUdOaWtML0U1NWpoYVQ3NVJlSzBGb044MEhmaFV2dzFiZ1JpSXlPeHdtY2dBRUNyaVRkTTEvcmpJT2gxT3J4NmVGLytzYm5OYnhxZS9Ic2RjVkZSV05qTEsxWGxVaWdVNlBiclhCUXNWUXIyams2SURIMkZaZDREc0dxNE41N2R2bWwyL0xRMnpUQnV4ejY4dUd2ZW5lM3N6dTE0ZnZlT2ZDMmEyRmc0T0dlQklBQktld2NvN1pLdTY0SkN3SWFmeDhxdmZkWUdaTGd2K284aExlNkp0bFFYSFp3TkR6WTFzYkdZOVYxYnRCczdFUURNM2xNZGJmclBXSklrN0Z1OEVLSmViektwakNSSlp2ZjVOc1BIb1BJM0RWTjFEYllpTGU2Sjcvc1plUGlNUk12QlBwamgyUXJqMzg2Y05yUGp0MUM4L1E0ZHMzV1BmTHh4OHFITjB5Zmovc1VRNkxSYStUdjkyeEZqY2ZIZ2ZwUHpQN3R6Q3dWTGxnSUF1RFZwaG5KMTZzTFJ4UVdDSUdETjZHSG8vdXNjaytNVHAxMDc5ZzhlWDcrSzFrTkhJQzR5VWw3WWZNbUFYa2lXSkNFMk1qTFo0TjYzYVgxQWtwSS9UenJFd0NlZEdEaHRPUUlXVGticEtqVlFwVTRqVE8zZEFqdVd6OGFkeStjZzZ2VzRldm9JNG1LaW9GSEhJaTRxRXZkdlhFVHhjbFd0WGV4TVFSQ0V2QUFHQ1lJd3lOSFJNY0xkM1gwVGdLMEtoZUovNTgrZmovM1E4emJvMFJ1T1daeVRITHZTYys0Q2lIclI1Q2wxYXA0d3hrWkV3SzlqbTJTUGNjMmRCNHY3OThTcmh3OWdaMitQMnA3dmJ1NUJhMWJpNUdaL1ZHNWdIa3g5MDYybnlmK05pbFdxZ3U1K2MwMmVobm44T05Kc3VzeUVGRW9sZXM5YlpQTGFlOVU2QUVBSk56ZDA5NXNMWGJ3R1diSmxSL1prVnRQT1JKd0VRZWdzQ0VKblIwZEh0VXFsMmlXSzRpWkhSOGY5cDArZmprdzV1em1kVm90akd3MS84OXlGaTVoOFFldmk0ekcxZFJPVHRJUWlRMTloMkxyTlNaNDdZWURlZHRRNGhEOS9odCs2ZDVhZmVFOXQxZGppRDArdDV0MVl4bjlQSGNmRmcvdlEybWNFbnQ3OEY0WExscE5iREJPWDB4aEFKL2JvMmhVOHVuNFZIajRqb1dwdStPSDhpMGN6alBUZlpoTHdpNktJQzRHN2tUVm5McFNyVXhjQThQREtaVHk0ZkJIVlc3ZUJjMWJYSks4MXMva1U5MFJicllzelBGdktyVW01QzMrR1BndE11d2o5TWFpUHllc1RtellpNWswNFJtM2VDVWZuTEFDQWlKY3ZzR1JBYjR6ZVlubjhSaWIyMGUrSndJZDlCbnF0RGdybHU1L1VvaWdtTzBhMi9kaUp1SDN1RFA0YVAwcXV1M0ZSa1hoeDc0N0o1QUgzZ2krZ1dCVTNPZC81dmJ2dytNWTFOT2pSQ3pGdndoSDI3S204SE1hczc5cGkrSVl0dUhIaUdHNmVQb25HdmZ2aGN6Y1ZLdFN0aHlmL1hrZlE2aFh3bWo3clEvOHNOb09CVHpyeTlONi8rTWF6Tzk2RXZrRE9mQVZSdVhZREZDeGVDcm55Rllacnp0eHd6WkVMV1Z5ejQxelFiaHpldWhvL2pKdHI3U0piNU83dUxncUNvSmNrU1JJRVFROUFraVJKRkFSQkJDQmEyazc0ZndBbWFRbU9rd0RJNTVVa1NVcDhyS1g4S1p3ejhmbUxwM0I1MlFWQjZBMmd0eVJKc2U3dTd0c2xTZHFVY083KzFNcVNMZmsrN0VvN2V5Zy80RjlvbHV6WnpRS2tYZ2tDREtNQlMxWmF6Tis0Vno4MDd0WFA0ajdqd3FLSkZ4Z0ZZTktjbjFwRnlsY3dlWjJyVUdFQWhtdlBXN1RZZTU4dk1YZDNkMzBxUG5jUmhyRUxablVTZ0pTNExzUFF4VWRPbHlSSmIrbTR4TzlqUEg4cTYyUktGKzhFb0lOQ29lZ1FIeCt2VWFsVWV3SDR2Mjg5UEI2d0h0bnk1a1BFcTVmdjhWYzFpSGtUZ2RVamg2Wjg0RnZYai84REFQaDc1Vko1clNoTGExb2s3UHJZb0h0UExCdlNIemRPSE1PL3AwNmdkSTFhdUJ0OEhzZjgxK0g3cVg2cG1tYjFtUDk2RkN4VkdtRlBud0F3UEJod2NIYVdneDVKa3ZEdnllTTQvT2RLNUNoUUVFMTY5NWZ6NWkxV0RMZlBuOEdpdmorZ1V2MEdxTk8razlrWXVOVGdQVEZsdGx3WHc1NDloVXVPSE5ERXhsZ01zSmI3REpRZkF1VXBXZ3hkcDgyU2YzQURobFlqZTZlUE04YVg5OFNVZmNobm9OV29UUjVTaWpvZEZDbmNuNjRmUHdwQkVMQjI3QWg4L1gxM0ZLMVVHYmtLRjhIREs1ZFJ3azBGdlU2TG0yZE9tbnpmZnRteE0vNGFQd3JMdkFlZ3U5OWNPZWdCRE9PRkJVR0JjblhxUW1sbmgvRG56MUdvZEJuRVJVVmk4N1RKOEJ6emJxS2psTHE2MlRJR1BwL0E2UGExVEY3LzFMVysyVEVKMHhwMTdJMnZQYm9pS2lJTWVRb1d4WlZUaDFHd1dHbVVyRlFOSlN0Vk04dnI5bFZUVlBvaTVWbXhyRWdDb0JRTWR4dDd3SFJ1ZTB2YmlmLy9QbmsrSkMyNTdmZWdFQVFodHlBSTZiNDVJdkg0b1V4R0tRaUNmSzlMNlhOUHFkNFlTVytiK0Qra2ZuM01laWdJZ2tLU3BKeVNKQlY4My95dkhqNkF4NDhqOFh1ZjdnQU1UOTBUOSt0TzJMMG9xU2Z1S1pFa0NiZk9uSVp6VmxmRVJrUWdhTFg1bDY0bFNqdDd0QjAxSG4rTkh3VlJwME9UdmdQZzZKd0ZoMVl1dzZHVnk5Q2s3NEFVejFIZnF3Y2tDUWhjTkI4QThQVFdUUlF1KzI0eHdQVVR4MEtyVnFQRllCOFVxMVRGSksremF6WTA2TjRMdFQwNzRGakFCaXozSG9CQnkvK0VnNVBUZTF3OUFONFRVMlJMZFZHbjFlTEtrVU40ZHVzbTFERXhXRGQrRkxyKzRvZll5QWg1K3Y1emUzYWlla3ZEK0I3ak9KODdGODVoMDlTZkxaVFowQVhaVXBmbXhNc0twQkx2aVVuNDBNOGdKaUxDNUdHbVhxOUx0Z3V0SmpZRzRjK2VRbWxuaDNwZHZPQS9aU0k2VHZCRnhYcmZJSGgvSUVxNHFYRDU4Q0hrTDFFU3VRc1hBV0FZZDNSdytSSmt5WllEdVFvV2drNmp3YzU1TTNIejFJbTM1ZFBCcjRPSFNVdVQ5NnIxMk9BN0hwR2hyL0JaK1lwWTJNc0xTanQ3aXdHNElDaWdqbzZHVTlhc2N0cW5tUDNRMmhqNGZBTEdXZHAwMm5pTTcvd1ZwdnVmTUttSW85dlh3cFMvanBqTUl2UGczMHR3eXBJVjZ0aG8vQnR5RXArL0RYaEd0NitGN0xsTVo5K0lpWXJBTHh1T3BzR1ZmSmpnNEdEanhTb0FLQ3BXcktpSWlZbFI1TTZkVzZGV3F4VWFqVWFSTld0V2hWYXJWV2kxV29XVGs1TkNyOWNySEJ3Y0ZIcTlYbUZ2YjYvUTYvVW0yNklvS3V6czdCUjZ2VjVoWjJlbkVFVlJJWXFpUXFsVW12eGZraVNGUXFGUVNKSmtUQmRFVVZRYTl4djNKVDdPdUMwSXdsUkJFSkljeFN4SlVqU0FJRUVRTHV0MHVvMlhMbDI2QWdBcWxTcERUbkdpam9uNW9KYWFqT0o5NnFKR28xRm15WkpGMEdxMVNpY25KMEdyMVNvZEhSMEZ2VjZ2ME9sMFNnY0hCMEduMHlrbFNSSVVDb1ZTa2lSQnFWUXFFOVkvNDNhQyttZFN2eExYdjhSMU5zRjJYWVZDTVRDcDY1SWtLUjdBVVFEbkFPd05EZzcrQndCVUt0VjdOUU4vTzN5TTZicFFrbVJ4OEcxOFhCeW1mZHZjSk0wbFIzYjBtUGxia3VkTzJMM28ydEgvb1ZEcE1uaHg5elphRFBiQm5nV3BMMmIrRXAramVCVTN2SHA0WCs1dTFtYkVHQ3dkM0JkVkd6ZEI3c0tmV2N3WEhSNE9BQ2hZeWpDQlIyekVHN3g1OFJ3M1RoeVZWMXdIZ0xZanhpSkw5dXlZMUt3QnN1Zk5pOGpRVi9LTVJ3bTM0OVZ4R0xaK3l3ZXRKOFY3WXNwc3FpNUtFcTc5Y3dURnE3ckR5Y1VGUTFiK1pYSWV2VTZMdjFmOElRYytSaVZWMVMwR01sdC8vUVhYamg1Qm53VkxrTDlFeVZTWDF4TGVFNVAzb1o5QjJKUEh5Sm1nOVVXdjFTVzdCTU9wYlZ0UXZtNDlQTHh5Q2NVcVY4VjN2bE9SSTM4QjVDMWFIR3N0bWlVQUFDQUFTVVJCVkF0NmRzV1RtemR3Wk8xcXRCazJ5aVRmbHgyN29FaTU4bGcxM0J2bkEzZkQ4KzFNbGFHUEhtSmg3Mjc0cG5zdjFHajFycXY3bGhsVFVGSlZIYzl2M3dKZ3VXVVRNSFQzVEhqZDhXbzF2S2JQUWtsVmRVU0hoOEhaTlJ0Mnp2RkRxNkhEWU85b2VQQnpLZWpnUjV0NEtTMHg4UG1FSXNOZUlVdldiS2xhQzZWWTJTcFExV3VHMzhmMmdqbzJHaTI3ZVFNQTdPd2RNRzZwNlhTYTR6dC85VW5LK3dtSUFNU3JWNjhDQU83ZnYyL1Z3cVNHU3FVYUJzRGtTMTZTcEhBQWgwUlIzQlFSRWJIei92MzdhdXVVN3NNWkIzNG41dGUrdGNXcFZBSGc4SityOEUyM0g4elNqNnhkamErN2RzdG9Nd3hscUxybzV1WW1BREQ1a3Bja1NTTUl3djlFVWR5c1ZDb0R6cDgvbi95Q1RxbVEwbUs0eVlsNUU0R1Z3d2FuNnRpenU3YWg3YWp4Q042L0YzYjI5bWd6YkJRdUJ4MU1jVndGQUx5NGR4ZjNRczRqUi80Q3VIVG9JS28wYkl4OHhZckRlOVY2Wk11VFI1NmkxWkJYRFZFVTRULzVKenk2ZHRYa1BMWGJkY1MrSlF2eC9QWXROTzd6cmp1YmNiQ3ZzMnRXK0t6MXg1enYyOE5ucldGdHE0VGJmaDA4UHNZaXVobXFIZ0pwZDArMHBicG81K0NBTGxObUFBRCtXZituaGZLK2dXdHU4K21FTGJsejRSeHVueitETnNOSFk5L2loZWoyNit5UGRlL05VSFV4cmU2SmxxVG1NM2gwN1FvS3ZwMGxWYWZWSnR2YUF3RGh6NTZpVHZ1TzJMOWtJUURncy9JVjVYMzF1bmhoOVlpaHFGanZHNVBaQ1BPWEtJbm84SEQ4Tlc0VXl0YXVpNUNENzc3VC96MTVITm55NU1HZGMyZFF2V1ZydVh4MU8zVkJ2dUtmNDNqQUJnRG1rMnNZNlhVNkxPemxCU2RYVi9TZXR3aDdGc3hGOFNxR2NlU3p2dk9FNy80anlGK3lKUFlzbklkdmg0OUJmRndjRHE5WmlWeUZpcUJJdWZLcCtqdW1Gd3g4UHFGYmw4NmdTS2tLS1IvNFZzUDJ2WER2V2dnZTN3bkR5eWYzVWF6TWYxL0hoVDZNSkVtdkJFRTRBR0NqUXFIWWYvNzgrUXk1ZXVHTms4Yy9lQlh4b3h2V3lvSFA4enUzY2VmOFdYelpzVE9PL0xVYTlicDRRVWo5cEcvMDRlSUFCQUhZSEI4ZnYvbGp6VnIwTWZUK2JSSCtHajhLSS8zTnB3R2U0ZGtTM2YzbXlhL2JEQjlqc2phT1VVcmpLbUlqSXhFdzlXYzA2dFVQeFNwVndkcXhJMURtaXpwd2NuR3h1RUw2NjhlUDRaelZGVVVyVm9ibjZQR1kyZkZkVnltM0pzMXhlTTFLbFBtaWprbmZmVXFkOUh4UFRJOTEwWklpNVF5L0IrNWVPSStvMTY5dys5d1psS3BlTThrMTI2NGZQNHFkYy96Z09YbzhTdGY4QXYrZU9vRWRzLzNRMm1kNFpsN1FPVTN2aWFuNURDUkp3dlZqLzhCenpFOEFBSzA2RGtyNzVBUDVWa09IVzN5UW90V284ZnpPYlFpQ2dOQkhEeEFaR2lyWHI3dkJGN0QzOTNsbytFTnZsS3RURnllM0dCN0tSSWVINC9qbWphamJxUXZzSFoxd1BNQ3dEY0NzZFdyd2lyWFlzMkF1YW5pME5abE5kbXFyeHZLL0FYVjBORzZkUFlYbUE0YVk1UDJpYlFmOGUvSTR0Qm8xQXFiK2pOWStJK0UvYVFKNnoxOXM4ZDlVZXNYQTV4TjU4ZmdlOW0vNEF4MEhUMHgxbmpPSGRpQW04ZzBhZCtxRFpaTUdZOGl2cXo5ZEFTa3BBYUlvamcwSkNRbkNKMXE3SnkzZE9INFVGYjkrTng1TXI5UGk5OTdkNWRlaUtHSitqeTd5YSsvVjYrVnRTVEpNaFZtaGJqMzhlK280OURwZDJoU2FJSXJpSFlWQzRSVVdGclk1dmJVd0dxZEJsU1JEdHlOTDA2SnFZdU93WTdiaGlYZE5EMDk1TnJYM0VSc1JnYlhqUnFCRVZYZTROVGI4QUczWXN5KzA2ampZT3pwQ3I5UEIzdEVSeisvZWtidGVGQ2haQ2ovK0ZXRFdlaEQrN0NtMnpacU9jblhxNHRYRCsxZzEzQnQxTzNWQnFSbzFNMXJMcFRXazIzdGllcTZMbG5TWk1nT1JvYTl3TEdBOVdnMGRqcDF6L1ZDOVpSdDA5alZkbmlMMDBVTWMvbk1WN2w4TVJvY0p2dmpjM2REMS9kc1JZN0Y1MmlRc0c5SWZqWHIxTTF2cXdKYWw5VDN4ZlQ2RGEwZi9CenRIUjdubDQ5N0ZFR1ROK1c3dE9VdVRCbGdLZW02ZVBvbDlpeGNnWjZIQzhQblRINGRXTGNPaWZqMVFyNHNYcXJkc2c4Smx5Nks3MzF5NDVzcU5CNWN2SWt2MkhJZ09EOFA2bjhhZ1lLa3krS0p0QndpQ2dQVVR4MEt2MCtLcjc3cGE3SEZVb0ZScGJKaytHWDBXL0dHeEhPY0RkNk5zclRweWE3aWR2VDFpSXQ3QUpYc09sUC95Szl5N0dBeG4xMno0M0YyRmFpMWI0OUcxSzhqK2RRT3o4NlJYREh3K2diTkJ1N0I3OVR3MDZ0Z2I1VlIxVXM0QTROZ2VmNXpjdHdsOUp5MUc5bHg1VWF4c0ZlUXZVZ0o2blJaK2c5dDk0aEtUMFlVTEYveXNYWWFQS2ZUUkEreWVQd2RhalFiemUzUkJDVGVWU1hBenVYa0RrOWNBOFBqNk5UeTRjZ21DWU9pbWtUMXZYbHc1Y2hpeGtSRUlPV0JZUGRxNGVCa0ExUGY2QWFwbTcvOWpncEoyNmRLbDB3Qk9XK3Y5a3h2UTJuL3hDa1NGdmNiLy9scUQ4blcvUXYydVBjeU9tZUhaMHVLc1FZbk44K3BrbG1ic1hpUW9CSlNvcWtLakJJdmlWcXhYSDRCaGxpeGp3SzYwc3pkWlRUMXgwSE5pc3orT2I5cUlSajM3d0wxcEMwaVNpQXY3OW1MWGI3TUJ2QjJFckZRaUxpb2FjNzV2aitpd01IbE1TTUp0NC83YW5oMVJ1MTNIRksvTlZsajducGhSNjZJNk9obzZiYno4NUQ4Mk1oSlhqaHpDcWEyYjBHTHdqeWhWdlFhS1ZxeU1kUlBHNE5YRCsyZ3piRFFpWHIzRTd2bHo4T2pxWmJnM2E0bEJ5LzgwR1RCdloyK1BUaE9uNFB6ZVhkZzJjenBjYytWQ253VkxNa1hyVDFyZEUxOC9lZnplbjRFdVBoNk4rd3pBa2JXcmNlU3YxVkRhMmFQNXdIZXRKUWtYeHpXdTQ1TlFYSFFVMWswWWpkQ0hEOUNnUjIvVWFQMHRCRUZBYTU4UktGbTlKdll0WG9EUWh3L2g4ZU5JSEZ6K0J5NEZIWVNkZ3dNYWRPK0ZKUU42bzFTTm1tZzFaSmk4dmxpbm55WmoxN3haK0hQTWNQU1lPYy9zL2FvMWJ3V2RSZ090UmcxQkVQRG0rVFBZSnhoejd0NmtPWFRhZDEySXE3Vm9qWVc5dXNIZTBWQ1hGVW83ZEpqZ0N3QVcvODJsZHd4OFBvSHN1Zk9oeDlqWktGSGV6ZUwrUmgxN20wMTltYTl3TWZTZjhnZGNjeGltU2kxUzB2RGtvRnkxdXVneHhuVGU5ZFV6Um9Bb0pUcXRWbDdmWWxxYlptWUJUbEtlM0x3aFAwVnMwbWNBUWc3c2c0T1RFd1l0V3czQWNPUDIrZE0vVldQWEtHTm8xdDh3UGtKaFo0ZFczc1BNQmwyTGVqMHU3TnNqYng5Y3ZnU0Z5NVpIVFk5dnpjNEZRSDQ2bWxpTFFUNG0yNWFldmh2Zng5azFXNUt6dHVVcVdBampkKzZISkVtd2QzUklzdFdtMllBaEtGUzZMQ28zYUNSUFF5MElDbFJyM2dydVRacmoyWjFiS0Z5bW5NVzhaQjIyVWhkWGp4eUtxTmV2b1dyUkNnK3VYTUtHbjhlaFlyMXYwSDNtUExsYlVMWThlZEZqNWx4czhCMlA1M2Z2b0hEWmNxaFV2d0hhamh5WFpQYzVRUkJRdmFVSHFqWnFpckNuVHpKRjBKT1djaFVxL042ZmdZT1RFM0lXTElTeVg5VEIxMTI3QVJEazc5Q0pldytaNUUzOHVyN1hEM0RPNm9wNlhicmhzL0lWNE94cXVzeEZoYnIxVUtibUYvS01lYTI4aDZIbEVCKzVucFZVVlRlWlZBRXdQUHhwTzJxYzJlSzRDZFg2dGgzK1hyRVVaM2R0aDhMT0RyWGJ2VnZMejlqU1k5UjhvRGVhRC9STzhsd1pUWVp1STFXcFZCTHdiaFkxc2k3ak5ONFhMbHpJMFBYcVF4anJZbW9XR0UwcnQ4NmN3cm05dTlEWjl4ZDVjb09FM2RvczhabytDMEZyVmtMVnJBWFdqaDJCaVlGQjJPQTdIaFhyMVVlVnR3dWEramF0ajRsN0Q2WHJ3TWY0VkMyejFjWDBXQTh6czh4YUR3SFd4Y1QwT2wycTFwMzZWREpyWFdROU5BaC85dFFzUUxLRzlGQVAyZUpEWktPS1YzV0hhNTUzTXdkZENqcUlUajlQTlZ2VFo5ZHZzOUY2NkhENWRla2F0VkFvd1RvbnJZZU9NSHNDUkVSRXFXZk5vSWNvUFFROTZRWC9KUkxacU5pSU56aTFiUlB1aHdSRHE5RkFhV2VQOVJQSFFwbW9wU2JzMlZQY0N6NFB3REM1UVpXR3BndTBxV09pc1hSd0g1TzBoR044dktiUFF0Nml4VC9OUlJBUkVaRUpyVVp0TnBIR3M5czM1WFhMS0drTWZJaHNsS2pYd3pWWGJ2U2E5enNXOU95S2l2WHFvMks5K2doLzloVGh6NS9qYzNmRCtnQ1dKamhJS0UrUnp6QnMzV2I1TmNmNEVCRVIvWGRQYjkzRU1mOTE2RGhoa3B4Mk4vZ0NOazRhajg2K3Y1aXM0MlAwNXNWekxCM1NEeU0yYkRYNUhsN2hNOGppNHF0a2lvRVBrWTNLV2JBUUd2N1F4eXc5NHRWTGJKNCtDWDBYTGtXT2ZQbXRVRElpSWlMNjkrUXhaTTJaUzM2dGpvbkJub1Z6b1dyV0VvR0w1cVAzL0NWd2NESnQyYmw1K2lUSzFLcU52MWNzeFkwVFIrVjB2VTVuTm80M3RaTWFaU1lNZklneW1lSlYzT0RXdUJsT2JkMGt6NkJFUkVSRWFldHkwTi9vK05Oa0FJYVpXRGY5NG90eXRiOUU0OTc5c1cvSlF2aFBtb0R2ZkgrQnZhT2puT2ZTb1FObzFuOElpcFN2WURMYjROUldqUm5vcEFJREg2Sk1xRUdQM3RCcTFJZ09ENE1paFVHM3huVk1Fa280eGlkWG9jTG9NZk8zajE1R0lpSWlXM1V2NUFLaXc4TlFvR1FweEVaRXdIL0tST1FxV0FpTmVobldpMnJhYnlCMnpQSER5bUdENFRsNkF2SVdMWWJuZCsvZzlaTW5LRksrQWdCZ1lTOHYrWHg2blU1KzdaakZCWDBXTEVuN2k4b0FHUGdRWlFLTmUvYzNlVzFuYjQrZzFjdHhZck8vdkJKNVVoS083eUVpSXFMLzdsakFCZ0RBeXdmM3NYYk1jS2lhdDhRMzNYcksrd1ZCZ1crSGo4SEpMUUZZUG5RZytzeGZqR01iMTBGSU1CRjBkSGdZeG16ZFkzYnVHWjVjVkR3cERIeUlNb0VhcmMwWDkydlNad0NhOUxHOEtCOEFUQXdNK3BSRklpSWl5cFR1aFZ4QVZPZ3JBRURlb2tYeG5lOVVGQzViSHI1TjY1dXNPVFM1ZVFOTURBeUNXNU5tZVAzNE1VSWZQVEE1anlZMkRvdjY5a2pEa21kOERIeUlpSWlJaU5MSXhiOFBvRW5mZ1FpWU1oR0NvRURoc3VXVFBkN1pOUnRlUDNtRVpnTzhFVERsSnpuZE1Zc3pCaTVkYlhZOFczeVN4c0NIaUlpSWlDaU5OUHloTjF4ejV6RkowOFhIdzg3ZVBzazhWUm8yZ1pDd254dlk0dk1oR1BnUUVSRVJFYVdSeEVFUFlGaE1QRnZlZkVubVNSejBBR3p4K1JBTWZJaUlpSWlJck9qMjJkUDRySHpGOThyREZwLzN4OENIaUlpSWlNaEtOSEd4T0xWdEU3NGRNZmE5OHJIRjUvMHg4Q0VpSWlJaXNnSkprckJsK2hRVStMd1VQbmV2bHFvOEp6Yjc0OXp1SGRERXhtRitqeTVtKzQzcFhORFVIQU1mSWlJaUlxSTA5dlgzM1NFSUFyNW8yeDRGUzVjeDI5KzAzeUN6dEZiZXcxSGhxNjlScDMwbnMzMlVNZ1krUkVSRVJFUnA3TXVPblFFZ3laYWVXdCsyTTB1cjhOWFhuN1JNdGs1aDdRSVFFUkVSRVJGOWFneDhpSWlJaUlqSTVqSHdJU0lpSWlJaW04ZkFoNGlJaUlpSWJCNERIeUlpSWlJaXNua01mSWlJaUlpSXlPWXg4Q0VpSWlJaUlwdVgwUU9mV0FCUXg4Wll1eHlaWHJ3NnpyaXB0bVk1aUlpSWlJZ3N5ZENCanlSSlZ3SGd4ZU83MWk1S3BoZjI4aWtBUUpJa2ZoaEVSRVJFbE81azZNQUh3RW9BMkxseURwN2V2d2xOWEt5MXk1UHB4S3ZqOFB6aEhleGFOZGVZdE5tYTVTRWlJaUlpc2tTd2RnSCtJM3QzZC9kQVFSQWFXcnNnQkFBNHJkRm82bDI5ZWpYZTJnVkpheXFWU3JKMkdjamNoUXNYTXZvOTdyMndIcVpQbWEwZUFxeUw2VlZtcTR1c2grbVROZXRoUm0veDBRWUhCemVYSkdrc2dFc0E0bExLUUIrZFdwS2thNUlrVGM2c1FROEFTSkoweHRwbElETlhyRjJBdE1aNm1DNWx1bm9Jc0M2bVU1bXVMckllcGt1WnJoNFNFUkVSRVZFcXFGUXFpYTFYSDBkR2IvRWhJaUlpSWlKS0VRTWZJaUlpSWlLeWVReDhpSWlJaUlqSTVqSHdJU0lpSWlJaW04ZkFoNGlJaUlpSWJCNERIeUlpSWlJaXNua01mSWlJaUlpSXlPWXg4Q0VpSWlJaUlwdkh3SWVJaUlpSWlHd2VBeDhpSWlJaUlySjVESHlJaUlpSWlNam1NZkFoSWlJaUlpS2J4OENIaUlpSWlJaHNIZ01mSWlJaUlpS3llUXg4aUlpSWlJakk1akh3SVNJaUlpSWltOGZBaDRpSWlJaUliQjRESHlJaUlpSWlzbmtNZklpSWlJaUl5T1l4OENFaUlpSWlJcHZId0llSWlJaUlpR3dlQXg4aUlpSWlJcko1REh5SWlJaUlpTWptTWZBaElpSWlJaUtieDhDSGlJaUlpSWhzSGdNZklpSWlJaUt5ZVF4OGlJaUlpSWpJNWpId0lTSWlJaUlpbThmQWg0aUlpSWlJYkI0REh5SWlJaUlpc25rTWZJaUlpSWlJeU9ZeDhDRWlJaUlpSXB2SHdJZUlpSWlJaUd3ZUF4OGlJaUlpSXJKNWdyVUxRRVJFUkVSRUJtNXVidDBGUVJobmZDMElRaGtBa0NUcFpvTERWZ1VIQjg5STg4SmxjSGJXTGdBUkVSRVJFUm1Jb25qZXpzNnVUT0owWXdBRUFKSWsvUzl0UzJVYjJPSkRSRVJFUkpSK0NPN3U3djhLZ2xBNmlmMFBMMXk0VUJ5QWxJWmxzZ2tjNDBORVJFUkVsSDVJZ2lDc1MyYi9makRvK1NBTWZJaUlpSWlJMGhGSmt2WWtzODgvTGN0aVM5alZqWWlJaUlnb2ZWR29WS3I3QUQ1TG1DaEowb3ZnNE9CQ0FFU3JsQ3FEWTRzUEVSRVJFVkg2SWtxU3RENXhvaUFJQjhDZzU0TXg4Q0VpSWlJaVNtY2tTZHFaT0UwVXhZM1dLSXV0WUZjM0lpSWlJcUwwUitudTd2NUVFSVQ4QUNCSlVsaHdjSEIrQURvcmx5dkRZb3NQRVJFUkVWSDZvd2NRWUh3aENNSWhNT2o1VHhqNEVCRVJFUkdsUTRJZ2JEZHVTNUlVa055eGxESUdQa1JFUkVSRTZaQkdvemttU1ZJNGdLaW9xS2hkMWk1UFJzZkFoNGlJaUlnb0hicDY5V3E4SkVtYkFCeTZmZnUyeHRybHllaHNZWElETzVWSzVTVkpVbThBVlFWQmNMRjJnVEtaV0VtU3JnSllHUndjdkFLQTF0b0ZzZ2FWU25VSVFBTnJsNFBla1NUcFRIQndjQzFybHlNdHNSNm1QNW14SGdLc2krbFJacXlMdGxJUEpVbUNJTmpDVDNicjE4T00zdUpqcDFLcEFnQ3NGQVNoRG9NZXE4Z2lDRUlOUVJBV3U3dTdCd0t3dDNhQnJDVEQzMWh0alNBSU5hMWRCaXRnUFV4bk1tazlCRmdYMDUxTVdoZFpEOU1aYTlkRE8ydSsrWCtsVXFtOEFMVE5WNlFFUFB1T1JvRmlwZURzNG1ydFltVXE2dGdZdkhoOEZ6dFh6c0hqMjljYXVydTdEdzhPRHA1aDdYSlppKy8rSTlZdUFnSHdiVnJmMmtXd0t0YkQ5Q0d6MTBPQWRURzl5T3gxa2ZVd2ZVZ1A5VEJEdC9pODdkNEd6NzZqVWFLQ080TWVLM0RLNG9KaVpTcWpYZit4QUFCQkVEcGJ1VWhFUkVSRVJHWXlkT0FEb0NvQUZDaFd5dHJseVBSeTV5OWkzQ3h0elhJUUVSRVJFVm1Tb1FNZjQ1Z2V0dlJZbjZOekZ1T21zelhMUVVSRVJFUmtTWVlPZklpSWlJaUlpRktEZ1E4UkVSRVJFZGs4Qmo1RVJFUkVSR1R6R1BnUUVSRVJFWkhOWStCRFJFUkVSRVEyajRFUEVSRVJFUkhaUEFZK1JFUkVSRVJrOHhqNEVCRVJFUkdSeldQZ1EwUkVSRVJFTm8rQkR4RVJFUkVSMlR3R1BrUkVSRVJFWlBNWStCQVJFUkVSa2MxajRFTkVSRVJFUkRhUGdROFJFUkVSRWRrOEJqNUVSRVJFUkdUekdQZ1FrVldKb21qdEloQVJFVkVtd01DSHlNb2VYTG1FMklnSStmWEZ2L2REa2tSbzRtS1R6SE0rY0xlOHZYem9BR2cxbW1UZjQvNmxFSnpZNHYrZnk3cHZ5VUtFUG5xWTZ1T2p3bDdqV01CNlNKS1U1REhUUEpxYXBVMXUzc0RrLzBSRVJFVC9sWjIxQzBDVW1lbmk0N0grcDdIb05IRUtQbmRYQVFDMno1cUJrdFZxWUpuM0FGUnY2WUV2TzNhR1F2SHVHY1hUV3pkeC9kai9VSzE1S3dEQTR4dlhJU1hUYWlLS0l2WXRXWWhHUGZzaDdObFRyQjdoamNqUVVHVExrMGMrSmpvc0REMW16VWZSaXBVQUFGTmJOMEdXYk5tZ2k0OUg2UnBmb08yb2NRZzV1QStudG0zR2plTkg1WHlPTGk0WXNHUmxrdS90NE95TUM0RjdVTEJVR1pSVVZmK3dQeElSRVJIUlI4REFoOGlLcnY1ekdEa0xGSkNESGttU0lFa1NYSExrUU85NXYyUHo5Q25RYXRSbzBMMlhuT2RDNEc3Y3YzUVJNenhieW1senZtOXZjbDQ3QndlTTJMZ05BSEJ5U3dBK3ExQUpSU3RXd3ZuQTNSaTZaaU9tdG1xQ1llczJBd0NlM2I2SmdLbStLRlM2akp4Zm9WQmcyTHJOT0xCc01aeXlac1dUbXpld2Y4bnZxUFIxQTdRYit4TUVRY0RWZnc3anlwRWdPWTg2T2hvejJyVkNsbXpaeks1enkvVEpabWw5ZjErR2JMa053WmVvMTBPaFZMN3ZuNCtJaUlnbzFSajRFRm1KSklrNEhyQUJEWC9vSTZmcHRWb29sRW9JZ2dLdXVmT2crNjl6SU9yMTh2N0kwRmQ0ZU9VU3h1L2NCMEV3dEFMNU5xMlBZZXMydzhIWjJldzlIbDI3Z25PN2Q2RGRtSit3WjhGY3VPVE1DVUFDSUVFZEV3TW5GeGZzLytOM05PN2RIM1lPRG1iNTcxOE1ScU5lL2JCOTVuVDBuTHNBVzMrZGhwMXovRkRwbTRiWS84Y2k5Snk3MEN6UHFFMDdVM1g5SjdiNDQ4ejJyZEJwdFpqZm93czYvVHdWcTRZUE1ibGVBSmphcWpFQW9HenRMOUZodkcrcXprMUVSRVNVR0FNZklpc0ozaGVJOE9mUFViYjJsL0RyNEFFQWtDUkFFa1g0TnExdjBuS1NzMEFoOUZtd0JJZFdMa090Yjl2SlFVOUt0SnA0bEtwZUUzK3ZYQXBOYkN4NkR4c0pYWHc4SkVuQ2pSTkhVYVpXSGR5L2RCR2hqeDVpNzhLNUdMUnNEWnhkRGU4YkUvRUdzUkVSK055OUdycjlPZ2V1dVhMRGMvUjRMUFB1aitBRGdmaW0ydy9Ja1MrL3hmYzFYazlpbXRoWTZIVTZUQXdNUXAxMm5WQ25YU2RNYmRVWVBtc040NC9HN2RnSHdIUnN6NFRkQjFOMXJVUkVSRVRKWWVCRFpBWFI0V0VJV3JNY2dtQjRiV3dsQ1h2NkJIK09Ib1kzTDE5ZzJMck5acTB3WDN2MVFJNzhCVkw5UHArN3E1Q3ZlQW1zR2o0RTMwLzlGVW83ZThTOGVRTUhaMmNFNzlzTHQ4Yk40THYvQ01LZlBjV3FFZDV3eXBwVnpodjY4QUZjY3VSRVhGUWticDg5alg5UEhzZkxCL2Z4eGJmdGtiTlFJWnpjN0krUUEvdFF1MTFIMVBSb2EvSytvemJ0Uk1UTEY5ZzlmdzdxdE8rRTNFVSt3K0UxS3hINjZDRWE5eGxnTW1ZSkFGN2V2d2VYbkRuaGtqM0grL3daaVlpSWlGS05nUStSRlJ3UDJJQnFMVnJqNUpZQWsvVFFSdytSbzBCQnZIbjV3aXpQcTRjUHNNSm5vUHc2WHEyR2c1TVRISnljTU9mNzlvaVBpelByN2paaTR6WUVUUGtKSmR4VXVIOHBCQSt1WEVLKzRpV1FwOGhuc0hkeXdvTXJsMUNzVWhXYzJiVWRibzJibTdRa0ZhdGNGUW83Tzl3OGZSTHFtQmpVNzlZVEJUNHZDUUNZMXFZWnh1M1loeGYzN2tCUUdNYm1TSkJNQXBycytmS2pTZCtCT0xoc01XNmZQNHRtL1FmRFk5Z29DTVpvRDRieFJUcXRGaHNuVFVEWFgvd3c5L3NPWnRkdDdPcld5bnM0M0pvMFMvWGZtSWlJaUNnaEJqNUVWbERUb3kxeUZDaGdGdmpjUG5jR1JTdFZ4djFMSVdaNThoWXRoakZiOXdBQTlEb3RmbW5kRktNMjdZUkNxWVF1UGg1VFd6ZVI5eHRwNG1MaDRPd01wWjBkNHVQaVVLaDBXYng2Y0I5NWloYURxbGtyN0Z1OEFPM0dUc1Nsdnc5ZzROSlZadTlaK1p1R2VIYjdGbTZlT29Hek83Zko2VnFOQnZON2RBRUF0Qmt4QmdEa3dHdlhiN054OVg5Qkp1Y1I5WG9FclY2T29OWExJZXIxaUZjYkpteTQ4cjhnS08zc01YajVuMUFvbFhLM05uWjFJOHFjSkVtRUxsNExlMGRIay9UbzhEQmt6Wm5MU3FXaXpDWWoxME5Ka2hEeDhrV0t2VU5FdlI2eGtSSEltak1YOURvdGxIYjJhVlJDNitJNlBwL1E1Vk9Ic1gvOVlyUDBXZDRkVTcxbzQvak9YMzNzWWxFNmtMTmdJYk54T3Vyb2FGdzZkQUNWdjJsb2txN1ZxQkZ5WUo5Sm5YbDIrelp5RkNpWTdFeG9rYUdoY0hUT2dxNi96RVR6Z2Q1d2E5d01XWFBueHUxeloxQzhpaHVLVjZtS1hJVUtZOW1RL3ZpeVUyZTQ1TWhwZG83c2VmTWg2blVvYW5pMHhkZGVQZUM5ZWoyOFY2K0h2YU9qdkYyc1VoVUFRTVNMRjhpZUx6OWFEeDJPTVZ2M3lQOFpaNWN6dnE3cDRZbUs5YjZCZTdNV0dMQmtKUVFCbk5FdG5kSEV4ZUxBMHNYUTY3Um0rK0xqNHVEYnREN2k0K0lzNXQzNysyOW1FMVE4djNNYjg3dzZXV3pKTk1wSTYxblJwM012SkFSK0hkb2dMaXBTVHRQRngyUFdkNTVKNXZtUU9yZkJkN3habWlpS1dEbHNjS3JMNnR1MFBrUzlIbmVETHlCbzlRcm90T2IvWGo2bWtJUDdjQ21JRDRMU1FsclZ3NlRHdy80WGVxMFc4N3A5bCtKeFlVK2ZZSm4zQU9qaTQ3RjBjSDljQ055VDdQRytUZXQvcEJKYUYxdDhQaEZKa25Cbzh3cTA2VG5jYk4rcnB3OE1vOWdUbU5hM2xjWHo2TFR4RnZkMUhQSXpTbFd1OFhFS2EyVXFsYXE4SkVrdGdvT0RaMXU3TE5aMFlObGlsSEJUSVcvUjRpYnBVV0ZoMkRuWEQxVWFOWkhUamdkc1FQbTY5Wkk4bDA2cnhkeXVIZEJyN3UrNGZ1SW83bDhNUVh4Y0xOd2FOOE9kYzJmUmNyRFAyeHUwQUswNkRtK2VQNGNvaWlaZDFTNEU3c0dWL3dXaGNMbnlPTFp4SFRwUG1wWnMrUi9mdUlaQ3Bjc21lNHdrU1FoOS9CQXRCL3ZBTlZkdWszMDc1ODNFcGI4UG1PVXhkblhMbWpPWFBBbkNwMUN0V3JVOG9pZzJEdzRPWHZ2SjNpU0RVQ2lVdUhmeEFuYk05b1BuYVBNZmlFazV2V01yenU3YWdhYzNiOGhwbFJzMHh0bGQyeEViRlluTnYvaks2UTE3OWtXSnF1NEEwdTk2VnRhU21lK0oxNDRlUWRHS2xlUkpWbEx5b1hYdTF1bVQ1aWVUSkR5OGV1Vzl5NXl2ZUhFYzgxK0hGVDREMFhuU05HVExreGVBNFllaWs0dExrdm5VTVRHWXNPdUF5VmpPU2MwYUlIdmV2SWlOaklDcWVTczA2MjhJeEI1ZnY0YjlTMzZIUzQ0Y3FGRDNhNHV6Y0g1c21mbWVtRmIxTUtGWjM3V0ZnNVA1N0t5eFVaRVlzMlczV2ZwL1plL29DRW5Vdzg3QkFWN1RaMkgvSDcralFyM2s2Nnd0WU9EemlWejRKeEQ1aTVSQXNYSlY4ZXJKZlN5YTBOZGsvNVRlelUxZS83eksvQWNmWUdqeEdiZjA0MWQ0YTZ0U3BVb2xwVkxaQ2tCWEFCWGZqdnZJZEYveVJtZDJic09ORTBmUmY3RmhNVkJCRUJBYkdZRnNlZkxpNFpWTHlGVzRDQlFLQldJaTNtRGY0Z1VJZmZRQWJZYVBsdk1iVzB6aW9xUGduTlVWTCsvZmcxTldWMEFRa0NOZmZuUVkvek95NTh1UGpiN2pvV3JSQ25xZERtdkhHV1o0Ry9ESEtnUk0rUmwvanY0UkhzTkdJMWZCUXZKNXk5U3FqUXBmZlkyclI0S3c5ZGVwY25yQ3JtNE5lL1pGK2JyMUVMdy9FSTE3OTB0d2pCcDJEbzZJaTRxVVc3Y0VRY0IzUDc4N1QwSWVQaVBoNFRNU1FOcDFkYXRTcFVvUk96dTdGcElrZFpZa3FmN2JlcGpwdnVRVHMzZDBSS2VKVTdDNGZ5OWNQbnpJckJVeU1WRVVjZmpQbGJqNnY4TVl2SHdOam0vZWlOWkRSMEFRQkt6N2FRd0tsUzZMZ1V0WDQrQ3l4U2hUcXpaS3VLbE04cWZYOWF6U0V1K0pobnZHbFNPSDRERnNkSXJIL3RjNlovVG5tT0VtUDFZQm1OU3B4TjJITGNtYU14ZThwcy9FaGNBOXlKSXR1OG0rRVJ1M1FaSkUyRHM2eVdrUHJseEMwWXFWTUtsWmc4U25nck5yVnZpczljZXlJZjFScEZ3RkFNQ0xlM2V3L3VleGFPMHpBcUdQSHVMQXNzVm9NV2hvaXVYNkVMd25XcWNlQW9aZUg4YjdWVUxUMmpTVDMydWFSMU9UZlRxdEZyNzdqNlJZUnIvMnJjM1NKUW1JajRzMXFlL3p2RTVDa2lTVHNiZ0pKVHpXYUlUL2R0alpaNXh1Y2d4OFBvR1lxRGM0dkhVTitrMWFoS003MStIUm5Xc21nYzNvOXJYdzAvTEFUTmU5eDgzTnpRMUFHNFZDMFJWQUtXdVhKNzM0OTlRSi9MM2lEM3ovaTUvODlMbFMvWWI0clhzWENJTGh4MXZ6Z2Q1NGVPVXkxazBZalhKZmZvV2VjeGVhUEpWUktKV28yckFKNW5mdkFra1NvVkFxOFVYYjlpaFNyanlLbEN0dmVKK1R4eEgrN0NrYTllcUhSWDE3b0Z5ZHI5QjhvRGZzSFIzUis3ZmZzV3ZlYk95YU94UGRmcDBEQUZBMWYzZUQ4MTY5M3FUTTA5bzBNMGw3Y09VUzdCd2NVTHBtTFRrdGY2SXNuUUFBRklOSlJFRlVjTkVDaEJ3SWhLQlFva3FEUm1iWHJkZHBvVlZyNU1rUjBvcEtwU29saW1KTFFSQytFd1RoQ3dCSjN1UXpzeHo1QytDSDJmT1J2MFNKRkk5VktCVEkrMWt4OUYyNEZIK05HNEhZeUVoNUlnNnRKaDZ4RVJGWStlTWc2SFU2dkhwNDMrVExQeU9zWi9XcDhKNW9LdVRnZnFoallwQy94T2NXZjJBbFRtc3h5T2U5Njl3OHIwNEFERDhHNTNsMVFqZS91ZkxESGxHdngrUVdEYzJDbmJpb1NQeld2YlBGTWlmdXFuUncrUklBN3dJbVRWd3NWZ3dkaUI2ejVpTmJuang0ZXVzbTlpeVlpd0ZMVmlUNWQxREh4T0QxMDhjb1cvdEwzRGg1SE50blRrT2pYdjFRNGF1dklZb2kxbzRaamxQYk51T0x0dTJUUE1mNzREM1JWRnJVdzIxKzAvRGszK3VJaTRyQ3dsNWVxU3FYUXFGQXQxL25vbUNwVXJCM2RFSms2Q3NzOHg2QVZjTzk4ZXoyVGJQampaTVFRVExjNXhJSFNQRnFOV1oyYkpOaWNDL3E5VmptM1IvUGJ0OUN6VGFlSmcrZ01pSUdQcC9BK2NON0VCbjJFb3NuOUVWY2RDU0d6dm9yVmZuR2QvNEsyWFBuTTBuVDY3VHdHOXhPZmgzMjRnbG1iRHIxVWN2N0NRbHVibTdWbFVxbGh5aUtYUVZCS0c3dEFxVTNUZnNOUXBsYVg2RFBnaitRdDJneE9iM2RtQWxvTjJhQ3liR1NKR0hBMGxWSnJwM1RkdFM0Wk4rcmJPMHZVYXlLRzV4Y1hOQnIzaUxrTGx4RTN1ZVl4UVh0eDAyRVRxdUZJQWp2SFpRWHExUUYzZjNtbW94Yjh2aHhKRHgrSEpsa25xQTFLM0Z5c3o4cU4yaHN0dStiYmoxTi92OWZ1YnU3VnhBRW9TV0E3d0ZVVFR5ZE5wbFN4OFJBMU9tUUxYZWVWSzhaVmFXaDRYT01ESDBsdDZKWWtyaFZKcjJ2Wi9XUjhaNllCSjFXaTJNYjF3RUFjaGN1WXZKakxLbkpXNHplcDg0WnU4dE9idDRnMVYxbm5WMnptYjMzK3AvRzRPYVpVOGhYdkFSK21EMC95YnJvNkp3RnRkdDF4UFpaMCtFMWZSWU9MbHVNK2w0L0pGdDM3NFdjUjlsYWRiQjM0VHhjUFhvRTM0NFlpd3B2dXpZckZBcDArdm4vN2QxcFFKVFYyd2J3YTJBR1JCUlV3SVhGWFpZa2JFWUYwK3cxQlVWUzBFeE5zekFYQlBkVVNLUFUxOHlNeWlXMU5JMHdUWFBMTFRQVGFERlVTZ2V6TktURU5SUnhRNHgxWnA3L2gzRUdCbVlFRkpqdCtuMXhISjdCUTkwZW4vczU1OXozUW56KzJxdFFLaFRvTWJUeXN4ejZjRTdVcjY3aWNIRGM2N2g5N1NxV1I0N0E1RS9WQzJvTEI0VG9UWUxLbmwwOGV5d0Z2eC84RmdPbnowSld4bGw0K1BoVzJFV2hHYWVtTDU0aEVudDdLRXRLdE52YzA0LzhBbmR2SCsxV1RZMGoyN2ZBdzhjUFYvLzVHN2V2WmlIdjFzMEtXOVhOQ1JPZld0Q3QzM1BvMmljY201YkV3ejlpRkJxNU5zUC92OUpYNTVxeVc5M0d2ZmtoUE5yNkFnRGlWdTdRdVM1K1JFK2Q5OHloMkVGQVFFQTNXMXZiY0pGSU5BcUExNE9XVGN1U3lXUkNwUmVacHZrUCs4SE9ZZXJsNTdKSmp5R2krOXZXSG9WbWxhaHMwbE9XWnJtNnNpZEEraWJVNnU0TERoazdBU0ZqSitqOVdzOFJvM1IrZlJpQ0lFQXFsYzRGTUVva0VuV282dWZNT0E1cnpKNGw3K0w2aGZPNGNlVXk1bjd6UFk3dTJJcVViWnQxcmxuMjhuQ2QzMnQ2VWYxM0p4ZEpzVlhiaG1NTy9heHFBdWZFeXFWczNRUW50NmJJemJsZTdUK3NPakZYMXEycldXall4QVZySm83VGJ1K3hzYkhSdWZuVTNKU1dsWDQwQlkyYXR3Q2dMdnVmdXVzcnc2c3ZJaEc2RGh5RTlLTXAyRHp2ZFNpVkNtMFNZMGgyWmlhOE92cWpvWXNybmhvK0VwL05tb3B2Vmk3VnVhWkJFeGY0UE5taldqOHY1OFRLMVdVYy9wWHlNd0RnVU9JbjJsVVVmZkdtMmVvR0FMMGp4MkR0bEdpa0gva0ZaNDhkUVlldVFjaE1PNEZmdG55QkZ4Y213RlpzK0xhKy9FclZyQzI3NE5EUUNmbTVkMkJmM3hHN2x5UWc4dDBsT29uUHhUOSt4L0d2ZDJQQ3grdHdmTjhlQkExNkhsOS91QVFqNXI5ZDVaL1QxRER4cVFWMjlnNDQrc04yMklvbENBcFJOM1kwZEliSDBnaUNBTEZZN0N3SWdyc2dDSGJXdkZ4T3hpVVNpYUJTcVR4c2JHenNLNytheWhyMjVnSUFwVlY4ZWd3YmdSN0QxRnQ5aWdzS3NHaFFmMHovZkl2ZWJXWFZZUTc5ckI0VjU4U3F5YmwwRWVHdnhtTFYrRWdBNmlmdjd3OGZwSE5OZGMvZTZIUDl3bm1ja3grSFNxWENaek9uSW1aMUlrYS92eHdiNXNUcWJEODd0bk03TWxLUFZQajhmN2wzOE4wbkgySDBlOHZ4NjU2ZGVHcjRTS3lkRW8yV0hSK0h1M2RwY1JlbFFnRUFzQldyVjg5RG95ZGoxZmhJdkZDRkc4YXU0WU93WWM0c1RGaTFGa3FGQXBNLzNRajcrdlZ4Wk51WDJyK0gxekxQNlp6SHJBck9pWldycXpnVUJBRi8vNW9LaHdZTmtaK2JpK1FrdzFzZnk3SVZTekE0TGg0YjQrT2dVaWpRTnlvRzlnNzE4WDNpV255ZnVCWjlvMklxZkVhbFZFSmliNjhkcXlDbzhGWllNTVFTaVRiSnUvcDNCdHc3ZUtONXU5SWR0N2V5L3NXT3hRc3hOSDRlSEJvMEJBQjQrdnJCdm41OXBPNytDa0VSaGl2Y21USW1QclVnKzhwNTdFMWFoalorVDJEbDdER3djM0JBMUx4VkJpdTNsUzFlc0RnbVF2dTY0RjRlRkNYRldQQktQOWpWVXgrTVZKUVUxKzdnSDVGSUpJSmNMajhBNEFBQWtWUXE3UVBnQlpGSUZBYWd4WU0rSzVmTHpmYU9RQ2FUelRmMkdLaWlreWRQVHNEOTdVVTJOall2QWdnRDhNQW5uV1llaDBaL011dll5Qm1qMzF0dThPdGx0M3VZU3orclI4RTVzV29Help5dHU3Sm42RnpDL2NTN3JLckdYTjdORzFnM0xRYnR1d1RDeHNZRzB6L2ZyTzFkSXJHM1EvYjVURFJyMHhaS1JRbFNkKzNBczFObTZId2ZsVktKblFsdkl5amlPZTE1VElsOVBReUtmUjFiRnJ5Smx4ZC9BQmRQci92anpJZll6azZiUktkczJ3d1BIei84OHVWR2VBYzlpUWR0TFhOMGJvVG03ZHJqMnJtLzhkdlh1eUd4cjRmK01WUHc1MDgvb00wVE1yaDcrMkRmaXFXSVRGaGE3VzNKbkJNZnJDN2lFQURPSFA0SjdoMjhrWjM1RDhJbVQ4ZStGVXNOZnE2OFptM2FvblhBRThpNWRFR2JrRVRNbW8xUEprZWhVMGhmdUhoNDZWeGZWSkNQZW82bHE5akZoWVdRM0s4ZTUrTHBpU3RuVHVQd2x4dDFLcmZleWI2RzlhL05RTy9SWStIMW1HNlZ5MzVSRTdGNjRuZzR1YnJCcjRmcDcwSXFqNGxQTGFoWHZ3R2VEaCtKWnA1dDBOU3pMZHc4V2dJQWNtL2w0TjN0cVRyWHpobjJwUGIxeTNIdndrZmFIUUNRZmlJRkI3ZXRRMVptT3BxM2FvZGhrK2Voa1dzem5FMnIrQVRLaEFscGFXbUhBQndDZ0lDQWdKNWlzWGlVSUFoaElwRkkvMTRyTXFxOFd6ZngrNkVENkRGMGhDVWRiaFZPbmp6NUc0RGZBRXlYeVdRQlVGZk82Zy9BdUhXTExkQi9kM0tyM0F1bHNaNG4xcHArVm1PWHJjTFBtMHEzZlpRVUZlTDBUejhpSUxpdjlxYXhxdjJzbkZ4ZE1lcnQ5N1RmUHovdkxuN2R1eE50cFoxMStsbjkzNmlYOWZhenFrR2NFdzE0bEtJU1ZZMjVCazFjRUxkdEQ4UjJkbGpRdjdkT3c4Yk9ZUVB4ODZiUE1UUitQcExYSjhLdFZXdTA3MUxhTWtJUUJPeGVrZ0FBQ0l3WXJQTjlQWDM5ME91bDBVaUtuWTdoYzkrQ3A5OWp1SHNqQnczdXg5SmZLWWVSbFhFV1VTdldZTXVDTjVHeWRUTjZ2dkFpYkd4c29GS3BjUFpvQ3J5N2RkZVpjeHMzYjRIYjE2Nmg2NEFJYkpnekMvMmlKcUpEWUJET0hrdUIyTTRPanM3T2oxSkppM09pQVhVUmh3RHcyOTZkR0J3WGo3UUQzMEFza1NCaVJoeitTRDVZNlJrZkFNZytuNG56SjArZ1ViUG1PUFg5UVFUMENVSFRWcTB4OWJOTmNISjFoYUpZOXdGNTNzMmJhT2hTZWlhbk1DOVB1NTNYeTY4akRpV3VSVUR2WUhqNCtFR3BLTUdOeTVmd3hSdXowV1BZQ0R3UkVvcnlIQnMxeHBEWmIrQ0xOMllqYk5KVVNQdUZWZWxuTmhWTWZHcUJjeE0zaEk1VWI4VlFsQlRqeXJtLzBOcTNVNldmODVGMlIxRkJQcjdadUJJM3IxN0cyUGhsZUR0cUFDTEd4V0w5NGxrSUdSNkZ4N3FhWDNhdGNlclVxY01BRGdPQVRDYnJKZ2pDeVB1SEs5c2FkMlNrWWVmZ0FQbitmV2pSM2h2dFpGMk1QWnhhSVpmTFR3R0lBeEFuazhuYVEvMFAva0FBaHV1TVdybC9NOUtSZitjT09nUjJxL1RhY2NzL3dzYjRPTVJ1cVZpV2RmRnp6eUl5WWRrRFAyOXEvYXhxRStmRW1sSFZtQk9KUkFadmJEc0Y5MFBLdGkreDYvM0Z1SERxSk1aL1dOcDhYRkZTZ2wzdnY0UHN6SE1ZdSt3anZWc2hwZjNDb0ZJcWtSUTNIVDJHdmdBSEoyZTR0bXlGVzFuL1l0K0twWGpwbmZjZ3RyUERnR2t6c1diU2VQaDI3d0g3K280b3ZKZUhyeElXWWM1T3pTcW1Fajl1U01JZlAzNlBJYlBmUkl2MjNtalF4QVdaYVhLMDd4eUl5MmYreE1tRDM4SzdXL2VhK0U4SGdITmlUYW5PM0JjeGN6YWMzWnBXdUs2eU16NzVkKzlpNjhKNUNCNDdBYTM4QTdCaHppeDRkK3VPZW82T09qM0p5cnArSVJOdUxWdERVVklDc1VTQ3kzK2QxcDRYbHRTckIwVnhNZnFNVWJkYzJmMUJBakorUFlyUTZNbEkzYlVES1Z0MUs3cHFWcTFtZkxFZEVUUGlrSnkwRHI0OWVtcFhuc3dCRTU5YWtIM2xQRTZuL29qTU0zSmNUUDhETFZxMXg4UkY2eDc0R1VWSk1ZNG43OFhQZXpmaHlkRG5NV2hjclBicFR6UFBOaGdUdnhTYmw4L0ZzZSsrUXAraFk5REsrL0c2K0ZGcWpWd3VQd2JnR0lDcFVxbTBpMGdrR21uc01WbWJ3bnYzc0hqSUFKMnFXUm83M2xsUTRiMEpINjNUTzFHYk03bGMvZy9VQjdIblM2VlM5L3VIenduUWRxSGY5ZjVpWkovUDFPa2JwYy9xR1BYaFhIVnZpQUx0NzhzcXlpL0E3ZzhXQXdBQ3c1L1RLWmtPbUc0L3E3ckFPYkg2YWlMbXl2THk2NGkwNy9ZamVHeVV6c3BmVnNaWjVGeThpTWlFWlE4czR0STViQ0FhdC9EQTRjMGJVRnhZZ0lEZUljaE1PNEhnTVZGbzFxWWRBTURaclNuNngweEJTVkV4R3J1N0l5UDFLQm8yYWFMOUhyWmlXOVIzZGtiL21LbmFubExoMDJQaDVPWUdKMWMzZVBqNlllbW9vWWordUdwblFxcUxjMkwxMVhRY0dwS2ZtNHNOcjg5Q20wNVM3VXBNbnpGUktDa3NVRmRvVXlnZ3NiZkh0Y3h6T24yanpxZko0ZFhSSDE4dGZnc1pxVWNocWVlQXdYR3Y0OGFWeTBoT1dnY1BYMTlrSER1Q0ovcUc0dDd0V3hnYVB4L3RaRjBxclBab1dnWm8rUGZxRGIrbmV1cXNuSm9ESmo2MUlPZmZpN2lYZXh2ZFE0Zmh4Um1MNE9CWW1nbVhQK2VqVXFtZ1ZDcXdjdllyYU9udGorZ0ZhK0RVcEdMVzNyQ3hLOGJQVzRVVFArN0R0cFZ2WWRTc2Q5QzhaYnRhLzFucVFscGEybkVBeDQwOURtdWxxYVJsN2RMUzBySUFKQmg3SEtiaXlsOW5ZTzlRSCs3ZVBoZ1VPNmZTVlpEb2p6OUYzcTJiK0duamV2ZzkxUk85Um8ydWNNM2k1NTQxZU1ObWl2MnNqTFhkazNOaXFmSjljc3A2bUpncktTcEVTV0dSTmtrV0JCWFNqL3lDNUtSRU5HM2RCaTh0ZWcvZnJGcU9tNWN2NDVuSXNYQnlkVVhManY2SVdybTZTamQ0YmFVeXVIcTF4Tm9wRTlBcEpGUnZvdlQ0TStxK1psMEhSR0Qza2dROE9XU1l6dGNEd3dkcngxNmVvQkpRWEZpQWxXTmZRdjlKMDlDcFQ5OEsxOVFVem9tbGFqb09EZEgwbVNwTHM5Vk5aQ05DbTA0eUJKZHBGTjd4NlY0QTFCVUtOVTNGYmNVUzlCenhJZ0QxUTZEMG95bm9NeVlLWFo0TmgxS2hnSzFZakR2WHM1RTBjeXBDeGtYRDNkc1hYOFRId2NYTEN6a1hMNkJseDZydmRqUzNwQWRnNGxNci9JTjZ3VCtvVjRYM3g4MWRnUTRCZ1Rydm5mdmpPR3h0eFpqeWJwTGVBSHBxUUduVE5KRkloQzdQREVDWFovUVhTU0I2V0lZbTlhTDhmQ2dWQ3N6ZG4xeG4yMy9JTkxRTzZJU3A2emZCMGJtUnp2dTJFZ2xDb3lmRHR0ejVBcFZTaVlQclZzUER4dytCNGJwVmtEVGFTanZyZmQ5VSsxbFIzUXVOVnArUnNCR0xNV0RxREhSNVZuZHVVaW1Wa0grN1QvdTZ1akczY2x3azhtN2tvRk53UHhUazNjV2FpZVBSeE1NREE2Yk5RQ3YvQUFEcUc5bWpPN1ppemFUeGlGcTVCczV1VGZYLyt6eHNKRVEyRmVQRXlkVVZNYXNUS3kzeEwrMFhodlpkQXRHZ3pJcVBwKzlqMnRjUFd6R01IbDF0eDZGRzJLVHBPcS8xclFScC9oeUhoazU2cTdZQlFKTVc3b2pmY3dDQ0lFQmlYMXBVSStmQ0JYUjh1aGNhTkZhdllHcktYZWZkeUVIUW9DSG9GTndQQU5CLzRsUnNXemdQSFlLNjZhd1dsZFY5U01Xa3pCeVo5Y3l1cWRaUnZtQUFHY2RyendjQk1POEtNQTlMRTR2bEs3K1lNczFXTjgyWWM2OW40K3NQbDZENzg4UGg0dW1GSDlZbjRzYmxTd2daSDFPdEowQ21RRk9HMmRwaTBSemowSkpaYXh3QzVoT0xkN0t2R2V3SlZWSlVhUEFtME54WWF5eWFTeHpXSnBWU1dlM3FmN1hGRk9LUUt6NUVWa3FBb0xPSzQ5eTBHZnBHVGNUQnRSL2pueE8vSVRSNk1zSm54UEhKTnhGWnJBYzF3cldVcEllc202a2tQYWFDaVErUmxkSTBldHk3L0FPYy9pbFo1MnNxcFJMSlNldVFuTFFPS3FVU3hZV0ZWdjNFaklpSWlNd2ZFeDhpSzVXYm5RM25wczB3Y05wTURKdzJVL3QrK1NhUWh6NzlCTGV2WFRYV01JbUlpSWhxQkU4ckUxbXBLK2xuNE43QjU0SFhDSUtBRzFjdUlUUjZVaDJOaW9pSWlLaDJNUEVoc2tJcWxRcHBCL2JyTkg4c0tTcUVJQWdveUx1cnJRZ2pFb253d3J5RmFPaWl2ekVhRVJFUmtibmdWamNpSzNUNXpKOFEyOW1oUTJDUTlyMzlINjNBeWUvMlEyUmppNERld1VZY0hSRVJFVkhOWStKRFpJVmErUWNnTW1HcGRtVUhBTUpmalVYNHE3RkdIQlVSRVJGUjdlRldOeUlyVlZselBTSWlJaUpMd3NTSGlJaUlpSWdzSGhNZklpSWlJaUt5ZUV4OGlJaUlpSWpJNGpIeElTSWlJaUlpaThmRWg0aUlpSWlJTEI0VEh5SWlJaUlpc25oTWZJaUlpSWlJeU9JeDhTRWlJaUlpSW92SHhJZUlpSWlJaUN3ZUV4OGlJaUlpSXJKNFRIeUlpSWlJaU1qaU1mRWhJaUlpSWlLTHg4U0hpSWlJaUlnc0hoTWZJaUlpSWlLeWVFeDhpSWlJaUlqSTRwbDc0cE1QQUlYNS94bDdIRmF2dUxCQTg3TFFtT01nSWlJaUl0TEhyQk1mUVJCT0EwRDJsVXhqRDhYcTNicWVCUUFRQklIL000aUlpSWpJNUpoMTRnTWdFUUQySkM1QjFvVU1GQlhrRzNzOFZxZTRzQURYTHAzRDNzK1dhdDdhYnN6eEVCRVJFUkhwSXpMMkFCNlJSQ3FWN2hlSlJIMk1QUkFDQUtRV0ZSVTlmZnIwNldKakQ2U3V5V1F5d2Roam9Jcmtjcm01ejNIVndqZzBUZFlXaHdCajBWUlpXeXd5RGsyVE1lUFEzRmQ4U3RMUzB2b0xnakFId0NrQUJaVjlnR3Bjb1NBSVp3UkJXR0N0U1E4QUNJTHdxN0hIUUJYOGFld0IxRFhHb1VteXVqZ0VHSXNteXVwaWtYRm9rcXd1RG9t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oTTFQOEFTVnV5Q2F4SkdaZ0FBQUFBU1VWT1JLNUNZSUk9IiwKCSJUaGVtZSIgOiAiIiwKCSJUeXBlIiA6ICJmbG93IiwKCSJWZXJzaW9uIiA6ICIyMSIKfQo="/>
    </extobj>
    <extobj name="ECB019B1-382A-4266-B25C-5B523AA43C14-4">
      <extobjdata type="ECB019B1-382A-4266-B25C-5B523AA43C14" data="ewoJIkZpbGVJZCIgOiAiMTUxNzYyNzM3Mjk1IiwKCSJHcm91cElkIiA6ICIxNTg2NjgzMDQiLAoJIkltYWdlIiA6ICJpVkJPUncwS0dnb0FBQUFOU1VoRVVnQUFBejRBQUFFT0NBWUFBQUJJTHNKY0FBQUFDWEJJV1hNQUFBc1RBQUFMRXdFQW1wd1lBQUFnQUVsRVFWUjRuT3pkZDF3VDV4OEg4TThsVEJIMzFqcnEzaEJYdGRaYTk4U0txMXBSNjU1STNhc1dSOVhpckZxMWJtc2Q0SjQ0S3ZxcmU0TGJ1dmRFa0oyUTVPNzNSOHhKU0JoYUpSQSs3OWVycjE2ZXUrZnlISG04NUh2UEFv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WpYQjJnWDRDT3hVS3BXWEpFbTlBVlFWQk1IRjJnWEtaR0lsU2JvS1lHVndjUEFLQUZwckY4Z2FWQ3JWSVFBTnJGME9la2VTcERQQndjRzFyRjJPdE1SNm1QNWt4bm9Jc0M2bVI1bXhMckllcGovV3JvY0thNzN4UjJLblVxa0NBS3dVQktFT2d4NnJ5Q0lJUWcxQkVCYTd1N3NIQXJDM2RvR3NoRGZXZEVZUWhKcldMb01Wc0I2bU01bTBIZ0tzaStsT0pxMkxySWZwakxYcm9aMDEzL3kvVXFsVVhnRGE1aXRTQXA1OVI2TkFzVkp3ZG5HMWRyRXlGWFZzREY0OHZvdWRLK2ZnOGUxckRkM2QzWWNIQndmUHNIYTVyTVYzL3hGckY0RUErRGF0YiswaVdCWHJZZnFRMmVzaHdMcVlYbVQydXNoNm1ENmtoM3FZb1Z0ODNuWnZnMmZmMFNoUndaMUJqeFU0WlhGQnNUS1YwYTcvV0FDQUlBaWRyVndrSWlJaUlpSXpHVHJ3QVZBVkFBb1VLMlh0Y21SNnVmTVhNVzZXdG1ZNWlJaUlpSWdzeWRDQmozRk1EMXQ2ck0vUk9ZdHgwOW1hNVNBaUlpSWlzaVJEQno1RVJFUkVSRVNwd2NDSGlJaUlpSWhzSGdNZklpSWlJaUt5ZVF4OGlJaUlpSWpJNWpId0lTSWlJaUlpbThmQWg0aUlpSWlJYkI0REh5SWlJaUlpc25rTWZJaUlpSWlJMGdGUkZLMWRCSnZHd0llSWlJaUk2SzJRZy92ZU84L05NNmMrK1AybXRXa21iMi8reFJmUDc5eE84dGlZaURjSWUvYlU0cjU3RjRPaDAycVR6Q3RKSXVLaW8xSlZwc3VILzA3VmNSbU5uYlVMUUVSRVJFU1VYaHhZdWdodWpkOEZJNU9hZllQc2VmT1pIQk92anNPb1RUdmwxMXRuVE1HWXJYdXdzSmNYUkZHRVFtSGV0aEFiR1dHU0p6R3RSbzE3RjBQUWR0VDRKSThKZmZnQU8yYi9pdTR6NTVtVTZmTGhRd2hjOUJ0NnpQd04rWXFYQUFBOHYzTWJkMFBPSSt6SkU3eDZjQjh2Nzk5RHBmb04wSExJanluK0RmWXNtSXZLM3pRQ0FNendiSW1zT1hPWjdBOTcrZ1FUQTROU1BFOTZ3OENIaUlpSWlDZ0pqbG15d0dldHYwbWFYd2VQSkkvdlBXOFJzbVRQYnBhZU1NOHk3d0hvTTMreHlmN3J4NDhpWC9FU3NIZDBUUExjeFNwWFJmMXVQMEFkSFMwSFBsZi9PWUlEU3hmQmEvcHNPZWdCQUwxT0M3MVdoNktWS2lQa1FDREdiTjBET3djSGlIbzlKcmRvQ0NjWEYvbFlkVXdNSnU0OUJJVlNhZkY5QjY5WW0rcnJUODhZK0JBUkVSRlJwbmR5U3dETzc5MkYyTWhJTE96bEJjRHdnMThURzRmNVBicFl6TE9nbHhmaUlpT2dpWTJGWHdjUFpNbVdIU3VIRDdIWTRwUFFpN3ZtM2RuTzd0eU81M2Z2WUlablN3Q0FKallXRHM1WklBaUEwdDRCU2p2TFFRa0FDQW9CRzM0ZUs3LzJXUnVBd21YTG8zRFo4Z0NBblhQOFlPZmdZSkpuek5ZOThyWnYwL29BZ0ZuZnRaWGZlOVozYmRGdTdFUUFrUDhlUnVybzZHU3ZMNzFpNEVORVJFUkVtVjd0ZGgxUnFrWXQvTjZuT3diOHNSSktPM3NBZ0dNV1ozaXZYbTl5ckxIRlk4amJscEFabmkweGF0Tk9MT3psaFo2ekY4Z3RQcnZuejBFcjcyRUFnRzErMDVKODcwZlhydURSOWF2dzhCa0pWWE5ENFBPTFJ6T005TjltRXJDSW9vZ0xnYnVSTldjdWxLdFRGd0R3OE1wbFBMaDhFZFZidDRGelZsZjUyTTNUSnVQcHpSdlE2M1RRNjNSeThKYTQ5U2FoRVJ1M3lkZGozTTVkK0RQMFdiREU1TGcvQnZWSjhoenBHU2MzSUNJaUlpSUNjUHZzYVFpQ0FndDZldUhwelgvLzgvbXVIVDBpYjdjZE5TN0o0NDc1cjBmQlVxVVI5dlFKQUNBMklnSU96czV5MENOSkVtNmNPSVkvQnZiR3JiT25rYmRvTVRsdjNtTEZvSTNYWUZIZkg3Qi82U0pFaGIwR0FMUWZOeEhlcTllamF1T21VTnJad1h2MWVyTUFMamxoejU1Q0V4Y0xUV3dNRnZieU12bFBxMVpqdWMvQTkvbFRwQXRzOFNFaUlpSWlBdkRrNWcwNHUyYkYxMTI3NDgreHc5RnI3dS9ReE1aaW5sY254RVZGd2RuVjFlUjR2VTZIRi9mdVFxdUp4L0toQXhEeDZpV1dlZmVISUFnQWdMaW9hSk51Y20xR2pFR3hTbFhNM3JlK1Z3OUlFaEM0YUQ0QTRPbXRteWhjdHB5OGYvM0VzZENxMVdneDJNY3N2N05yTmpUbzNndTFQVHZnV01BR0xQY2VnRUhMLzRTRGt4TmlJdDdnUXVBZVNKS0VMVE9tb0xYUFNOaloyMXU4ZHIxV2kwdEJCL0hzMWsyb1kyS3didndvZFAzRnoyUlNobk43ZHFKNlMwTnJWMFljNThQQWh5aWRpNDJJc0RoSThsTkxhbFlhSWlJaVcvVDA1cjl3elowSEFPRGVwRGtVQ2dWeUZTb2tUMjZ3Zk9nQWVJNzVDYmtLRnNMeGdBMklEZ3ZEaWg4SG9VREowbERhS2VFNWVnSldqeHlLSVN2L2tpY0o4T3Zna1d3clMzUjRPQUNnWUtreUFJRFlpRGQ0OCtJNWJwdzRpckpmMUpHUGF6dGlMTEprejQ1SnpSb2dlOTY4aUF4OWhXeDU4Z0tBeVhhOE9nN0QxbStSZzV2OVMzNUgxVVpOY0hyN0ZoUXVXeDcra3lhZ3k1UVpGc3NpU1JLdS9YTUV4YXU2dzhuRkJVTlcvbVd5WDYvVDR1OFZmOGlCVDBiRVh6VkU2WnhmeHpZUTlYcUwrOVRSMFFpWU1qSEZjMGlTaU92SGp5WktrL0RQK3FUNytVN3phR3FXTnJsNUE1UC9weVFxN0RXT0JheUhKRWxKSGhNWitncHp1M2FFSmk1V1RndDk5QkFyZmh5Y3F2Y2dJaUw2R0M0Zk9ZU3FEWnZJcjZzMmFpcVA4d0VBdHliTkVYSWdFQSt1WE1LNXZidHcrL3daREYyekFaMG1Ub1pDcVVUT2dvV2cwMnFoVUNxeHFHOFBMT3JiQStyb2FIbDd3OCtHcm01YWpScWlLTUovOGs5WU1xQ1hTUmxxdCt1SWZVc1c0dmJaMDZqMFRVTTUzZmdBMU5rMUszelcraU5ycmx6d1dldHZ0ZzFBRG5wQ0R1ekRneXVYVU8vN2JnQ0FMOXEyeDVjZE84dXRVWW5aT1RpZ3k1UVpxTk8razhYOU1XL2V3RFYzM3ZmNm02WTNiUEVoc29LSVZ5K3hiRWcvQUlhWlV4UUtKZXlkM2sxZmFSeFFtSmd1UHQ1a2tLTk9HNDlyeC81SjloZ0FPTDVwSTU3ZHVvbnlYMzRscDBtaWlLQTFLMUN2aStsTUxSK1RnN016TGdUdVFjRlNaVkJTVmQzaU1TRUg5dUd6Q3BYZzZKeEZUcnR4OGhnK3ExRHhrNVdMaUlnb3NWcmZ0a09PZlBtVDNPL1dwRG4rR05nYjk0SXZvT01FWDdtVnhpamkxVXU0NWpLMEdFV0hoNW1zMlJNYkVZR1Z3d3dQOUY0L2Znem5ySzRvV3JFeVBFZVB4OHlPMzVxOHgrRTFLMUhtaXpvbTM0c2Y0dEgxcTJnM2VvTEplVDUzcjVia3c5U2tGQ2xYQVFCdzk4SjVSTDEraGR2bnpxQlU5WnI0ckdMbC8xUSthMkRnUTJRRjJmUG1rNE9icFlQN291RVBmVkN5V2cyVFk2YTJhb3dKdXcrYXByVnVnbEVCTzVMdCtwYjRtSDlQbmNDRnZidlJaOEVTbk5qaWp6UGJ0NW9jUDgvcjNaTWRuN1gra0NRUmttaG9vUkgxK2lUbjlFOU1IUjJOR2UxYUlVdTJiR2I3dGt5ZmJKYldkK0ZTTEIzY0Y1cllXQ2p0N09TK3dxTTI3Y1Rsb0wveCt2RWpuTnU5UXo2KzMrL0xrTHZJWjZrcUN4RVIwZnRLTHVnUlJSSFhqLzBQWDMzWEZhZTJiWks3bGlYMDZPb1ZrM1Ywa2xLZ1pDbjgrRmVBMlVQSzhHZFBzVzNXZEpTclV4ZXZIdDdIcXVIZXFOdXBDMHJWcUFsQmVQOU9XaTJIL0poc2wvWFVqdEhwTW1VR0lrTmY0VmpBZXJRYU9odzc1L3FoZXNzMjZPejd5M3VYeWRvWStCQlowZXNuanhIKy9EbUtWM1gvSk9lL2ZQZ1FBaGZQUjdjWmM2RFZ4S05PdTA2bzA4NFE2QmdYTUV1OEtOdkpyWnR3WnZ0VzZMUmF6Ty9SQloxK25vcFZ3NGVZUFNHYTJxb3hBS0JzN1MvUllieXZuSjdjcXRRSmlYbzlZaU1qTVdIWEFjTnJVY1MwTnMzdzRQSkZPRGc1bXdSOXY3WnJuZW9BaklpSTZHTjU4L0lGdEJvTkZ2VHNpbnpGaXFQTnNOSFFhdFQ0WTFCZk5PMDNFRVVyVllGZXA0UFMzZ0dYRC8rTnNyVy9CQUM1aTV1UktJb201MDBjOUp6WTdJL2ptemFpVWM4K2NHL2FBcElrNHNLK3ZkajEyMndBZ0Y2dmcxS3BSRnhVTk9aODN4N1JZV0dZODMxN0FERFpOdTZ2N2RrUnRkdDFUUGJhRW41Zkc5ZnhVVWRIUTZlTmg5TGVVTDdZeUVoY09YSUlwN1p1UW92QlA2SlU5Um9vV3JFeTFrMFlnMWNQNzZQTnNORm0xNUtlTWZBaHNxS3p1N1pEcjQzSDdNNmVBQXpkM2pwTW1JUnliMitjLzFWVVdDZzZUWnlDbURmaENKajhFNGFzV3BkazMxNGpZM0EwdFZWak9TZ2F0Mk1mQU5PeFBZbGJveEpLNmltU0pqWVdlcDBPRXdPRDVEVGpEZE1ZV0YwOGRBQmZkZTVxa2svVTYrV2JNQkVSVVZwNWVmOGU4aFV2Z1JhRGh1S3pDcFVBQU5WYXRFYldYTGtSL3V3cDF2ODBCdUhQbjZGV0cwL29kVHFVLzdJZUFNQXBhMVlNWExwYVBrL0NybTZKTlJzd0JJVktsMFhsQm8zZ21pczNBRUFRRktqV3ZCWGNtelRIc3p1M1VMaE1PWXQ1UDRTZ0VLQnExdElrVGRXc0pRU0ZnTlVqaHlMcTlXdW9XclRDZ3l1WHNPSG5jYWhZN3h0MG56a1AyZlBtQXdCa3k1TVhQV2JPeFFiZjhYaCs5dzZLbEN2LzBjcjJxVEh3SWJLU21JZzN1UGozQWZSZnNoSzVDaFlDWU9oMmxpZUY3bHpHcHpvSkdWdGZFcXZUcmhQVTBkRlkzTDhudnU3YUhYTzdkakRabnkxUEhwUHp1VFZwamdiZDN3MjBmSG4vSGx4eTVvUkw5aHlwdmk3QThCUXA0dVVMN0o0L0IzWGFkMEx1SXAvaDhKcVZDSDMwRUkzN0RJQkNvVWl5ajNFcjcrRTRzSFFSUkZHVUEwQlIxQ2M1L1NZUkVkSEhsTEFscEV6TkwxQzZSaTJ6aDRiR0dkZSthUHZ1TzFTU0pQbTR4TDBmc21UUG51VENvWW1Ea0lRVVN1VkhDWHJHN2R3dmJ3dUNBaDQvampUWmIzemRmL0VLay9TUi90dWh0RE1QRjV4ZHM2SG43QVgvdVZ4cGpZRVBrWlg4NzY4MUtGZW5MdUtpSW9HQ2hmRDh6bTNZT3praHoyZEZrOHpqdS8rSXlldm84RERNK3M3VHBQWEYyRndOR0pyV04wK2ZoS2pYb1hCcjB0eml6VldTUkFRdVdvQVdnNGJLYWM5dTM0Uk9xOFhHU1JQUTlSYy96UDIrZzFrK1k3RFZ5bnM0M0pvMGd3VEpwQzl4OW56NTBhVHZRQnhjdGhpM3o1OUZzLzZENFRGc2xObVhSK0xXSVlWQ2dXb3RXdUhQMGNOUnNGUnBaTStiejlDTndJR0JEeEVScGIyVWVrcTg3M0hXOEtITFUxZ0tlakl5MjdvYW9nemkwZldydVByUEVYVDl4USticHY2TW1tMDg4ZUx1SGRUNnRsMnkrU3pOMkphWTcvNGowTVhIQXdEMkxwd0hwYjBEN0J3Y29GQW9NTStyRTBUUnZLVWxNalFVTjA0Y1JlbWF0WkU5Yno1YytWOFFsSGIyR0x6OFR5aVVTam13U3E2clczeGNIQnljbmJIcnQ5bTQrcjhnazMyaVhvK2cxY3NSdEhvNVJMMGU4V28xSnU0OUJPRGRVekhqbUNNQXlGdTBPS3EzYW9QQVJmUFJhZUpraUhxMitIeEtraVJDRjYrRnZhT2pTWHAwZUJpeTVzeGxwVktsamlSSmlIajVBam55RjBqMk9LNUxsVEZraHJwSXRpa3lOQlRaOHVTeGRqRSt1c1MvTy9RNnJja1UzeGtOdndYU0VWR3ZSOERDeVdZRDRPTFZjZGowK3hSbzR6VldLaGw5YkpxWUdMUWM4aU1LbGlxTm5uTVg0a0xnYmp5OWRSUHVUVnNrbTI5cTZ5YUlqWWhJOXBqWWlBaE1iVzFZaCtCejkycG9OM3FDdk05bnJUODhmaHlOSC84S3dMQjFtekZzM1diNC9Ha1l4ek5zM1dhMEhqb2M3czFhWU1DU2xSQUV2TmVFQWhFdlhpQjd2dnhvUFhRNHhtemRJLzlubkwzTytMcW1oeWNxMXZzbXhmTjkyYkV6bXZZZENGMThQQVJCa2FGdnRPbmR2WkFRK0hWb1kyaDlmRXNYSDQ5WjMza21tV2Z2NzcrWmRWZDhmdWMyNW5sMXdwdVhMeXptK1JTcmZPdTFXc3pyOXAzRmZkUGFOSk8zTi8vaWkrZDNiaWQ1bnBpSU53aDc5dFRpdm5zWGc2SFRhdjliUVNsVmJLMHVYajc4OTM4L3IwNkxmOWF2TmZ0dFFHa25wYzlBa2lTTDNkQlRrbFEzOWRRNHYzZFhxdElBdzRPZlM0ZVNIcGVibEtpdzEvaXRSeGVFUG5vb3B3V3RXWW5UTzdZbWt5dDlZNHZQSjNEbTBBNXNXVHd0MWNmL3V2azBBT0JONkhQY3VuVGE3S25rUHp2WFFSdXZnYjJEbzZYczlCRzV1N3QzRTBYeHhzV0xGODhCK0dUZk1xV3ExNVMzNDZLaUlPcjE2REIyb2ttVDhzZVlINy9DVjErYnZCWkZFVWZXcnNTZDgyZlF0TjhnaTNtTUF5dU5kczZiaVV0L0h6QTd6bmpEenByVHNIRGE0eHZYVUtoMDJXVExJMGtTUWg4L1JNdkJQaW1XM2M3ZUhqa0xGa0xNbTNEWU8yYXVpUTBxVjY1YzJkN2V2ckJHb3dtNmV2VnEvS2QrdjJ0SGo2Qm94VXB3ZGpXZml0eVMwenUyNHV5dUhYaDY4NGFjVnJsQlk1emR0UjJ4VVpIWS9JdXZuTjZ3WjErVXNEQnI0YXp2MnNMQnlka3NQVFlxRW1PMjdINy9pMGlHVnFQR3ZZc2hhRHRxZkpMSGhENThnQjJ6ZnpVWndBdThuUmx4MFcvb01mTzNWRTFUYTJ2UzZwNW9aR3QxY2MrQ3VhajhUU01Bd0F6UGxtYXRWbUZQbjVoTTltTGtQM2tpcWpadWluSzF2NFJXRTQrZ05TdndWZWZ2LzFOWk1ySzB2aWNDNy9zWlNCODAzYlRSazVzM3NHWmtFdCtMZ29CeDJ3UE5rdmNzbUl0cUxWcW5tQVlBeC96WHlUMUIvRHA0V0p5S096bzh6R3dOUWRkY3VkR29aeCtjM2IwRHpRY013WnVYTDNEejFBbjBtYjhrdFplVzdqRHcrUVJxTlBCQTlmcXRBQUJqTzlYQnBEOFB3Y0h4M1UzVlVob0FoRDUvalB5ZmZXNlNGdjd5R1k0SEJzRDcxeldRSkJHTEovU0QxNGpwY00xcGU4MnA2WUVnQ041S3BiS2F1N3Y3RTBFUU5vaWl1RDBrSk9RVWdQZGI3U3VWTGdVZHhNSGxmNkRkbUFuSVg4TDBzKzh5ZVJxaXc4TWhDQW9JSDZtTGprS2hRTWVmSm1QSmdGNm8zS0F4Q3BVdWsySWVENStSOFBBeERIcE1xcXViS0lvSTNoK0l4cjM3eVdsYWpScDJEbzZJaTRxVXZ4QUVRY0IzUDA4MTVIbjdoRGJoVTNsTG50KzlBNWNjT1ZONWhiWkJxVlJXQnJET3djRWhScVZTYlJKRmNYTm9hR2pRNDhlUDR6NzJlMmsxYWx3NWNnZ2V3MGFuZUt3b2lqajg1MHBjL2Q5aERGNitCc2MzYjBUcm9TTWdDQUxXL1RRR2hVcVh4Y0NscTNGdzJXS1VxVlViSmR4VVNaNUxIUjF0Y2FGZVkzMFFSUkhUUEpxYTdOTnB0V2JqM0JKYjVqMEFmZVl2TmttN2Z2d284aFV2WWRaOUtxRmlsYXVpZnJjZm9JNk9sZ09mcS84Y3dZR2xpK0ExZlhhbURIcUF0TDBuMmxwZHRDVHg0SFpMTFU4djd0M0I3WE9uMFdyb01BQ0FKT29oQ01KLyttR2QwYVhsUFJGNHY4L0ErSEJRa2tTVEZoeWZ0ZjZZOVowbm5GeGM1RFIxVEl6RmVsTzRURGswNlRzUWo2NWVRZHRSNCtUMGwvZnZZZTA0dy9kdnlJRjlDRnF6WE40bmlxSlpLMVBpdEdIck51UEd5ZU40OCtJNVdnOGRJYWNubnNBQU1Ed0FTSGllV1oyK05kbC9PZWdnZFBIeEVFVVI4N29abHNVWTRiODl3M1VoWnVEekNRaUNBQ0ZCRnlHRlFtbldaU2h4MnFKeHZmSDR6blZBRVBEVDkvVVJyNG5EakUwbnNXbnhWSHpWdWd0eTVpc0lBS2pSMEFNN1Y4M0Y5OE15M3FKUkdZa2dDSVVCakZBb0ZDUGMzZDFmQ1lJUUlFblN0dmo0K0tNZjYyblQ3dmx6OFBES0pYaE5uNFY4eFlxYjdWODl3Z2RQYnQ1QXlXbzFUQVpNdnMrc2JwWmt5NU1YQTVhc2hKMmpJMFM5SHFHUEhwcjEzOVdxTlJBVXFlL205dWphRmRnNU9LQjB6VnB5V3VDaUJRZzVFQWhCb1VTVkJvMlN6R3VjS2p2aEdKL2I1ODVpKzZ6cGNISnhRY1NybDZqWHBWdXF5MkpMQkVGd0FkQkRvVkQweUpjdm56cHYzcnpiSkVueTEycTFoNjVldlJyOU1kNGo1T0IrcUdOaWtML0U1NWpoYVQ3NVJlSzBGb044MEhmaFV2dzFiZ1JpSXlPeHdtY2dBRUNyaVRkTTEvcmpJT2gxT3J4NmVGLytzYm5OYnhxZS9Ic2RjVkZSV05qTEsxWGxVaWdVNlBiclhCUXNWUXIyams2SURIMkZaZDREc0dxNE41N2R2bWwyL0xRMnpUQnV4ejY4dUd2ZW5lM3N6dTE0ZnZlT2ZDMmEyRmc0T0dlQklBQktld2NvN1pLdTY0SkN3SWFmeDhxdmZkWUdaTGd2K284aExlNkp0bFFYSFp3TkR6WTFzYkdZOVYxYnRCczdFUURNM2xNZGJmclBXSklrN0Z1OEVLSmViektwakNSSlp2ZjVOc1BIb1BJM0RWTjFEYllpTGU2Sjcvc1plUGlNUk12QlBwamgyUXJqMzg2Y05yUGp0MUM4L1E0ZHMzV1BmTHh4OHFITjB5Zmovc1VRNkxSYStUdjkyeEZqY2ZIZ2ZwUHpQN3R6Q3dWTGxnSUF1RFZwaG5KMTZzTFJ4UVdDSUdETjZHSG8vdXNjaytNVHAxMDc5ZzhlWDcrSzFrTkhJQzR5VWw3WWZNbUFYa2lXSkNFMk1qTFo0TjYzYVgxQWtwSS9UenJFd0NlZEdEaHRPUUlXVGticEtqVlFwVTRqVE8zZEFqdVd6OGFkeStjZzZ2VzRldm9JNG1LaW9GSEhJaTRxRXZkdlhFVHhjbFd0WGV4TVFSQ0V2QUFHQ1lJd3lOSFJNY0xkM1gwVGdLMEtoZUovNTgrZmovM1E4emJvMFJ1T1daeVRITHZTYys0Q2lIclI1Q2wxYXA0d3hrWkV3SzlqbTJTUGNjMmRCNHY3OThTcmh3OWdaMitQMnA3dmJ1NUJhMWJpNUdaL1ZHNWdIa3g5MDYybnlmK05pbFdxZ3U1K2MwMmVobm44T05Kc3VzeUVGRW9sZXM5YlpQTGFlOVU2QUVBSk56ZDA5NXNMWGJ3R1diSmxSL1prVnRQT1JKd0VRZWdzQ0VKblIwZEh0VXFsMmlXSzRpWkhSOGY5cDArZmprdzV1em1kVm90akd3MS84OXlGaTVoOFFldmk0ekcxZFJPVHRJUWlRMTloMkxyTlNaNDdZWURlZHRRNGhEOS9odCs2ZDVhZmVFOXQxZGppRDArdDV0MVl4bjlQSGNmRmcvdlEybWNFbnQ3OEY0WExscE5iREJPWDB4aEFKL2JvMmhVOHVuNFZIajRqb1dwdStPSDhpMGN6alBUZlpoTHdpNktJQzRHN2tUVm5McFNyVXhjQThQREtaVHk0ZkJIVlc3ZUJjMWJYSks4MXMva1U5MFJicllzelBGdktyVW01QzMrR1BndE11d2o5TWFpUHllc1RtellpNWswNFJtM2VDVWZuTEFDQWlKY3ZzR1JBYjR6ZVlubjhSaWIyMGUrSndJZDlCbnF0RGdybHU1L1VvaWdtTzBhMi9kaUp1SDN1RFA0YVAwcXV1M0ZSa1hoeDc0N0o1QUgzZ2krZ1dCVTNPZC81dmJ2dytNWTFOT2pSQ3pGdndoSDI3S204SE1hczc5cGkrSVl0dUhIaUdHNmVQb25HdmZ2aGN6Y1ZLdFN0aHlmL1hrZlE2aFh3bWo3clEvOHNOb09CVHpyeTlONi8rTWF6Tzk2RXZrRE9mQVZSdVhZREZDeGVDcm55Rllacnp0eHd6WkVMV1Z5ejQxelFiaHpldWhvL2pKdHI3U0piNU83dUxncUNvSmNrU1JJRVFROUFraVJKRkFSQkJDQmEyazc0ZndBbWFRbU9rd0RJNTVVa1NVcDhyS1g4S1p3ejhmbUxwM0I1MlFWQjZBMmd0eVJKc2U3dTd0c2xTZHFVY083KzFNcVNMZmsrN0VvN2V5Zy80RjlvbHV6WnpRS2tYZ2tDREtNQlMxWmF6Tis0Vno4MDd0WFA0ajdqd3FLSkZ4Z0ZZTktjbjFwRnlsY3dlWjJyVUdFQWhtdlBXN1RZZTU4dk1YZDNkMzBxUG5jUmhyRUxablVTZ0pTNExzUFF4VWRPbHlSSmIrbTR4TzlqUEg4cTYyUktGKzhFb0lOQ29lZ1FIeCt2VWFsVWV3SDR2Mjg5UEI2d0h0bnk1a1BFcTVmdjhWYzFpSGtUZ2RVamg2Wjg0RnZYai84REFQaDc1Vko1clNoTGExb2s3UHJZb0h0UExCdlNIemRPSE1PL3AwNmdkSTFhdUJ0OEhzZjgxK0g3cVg2cG1tYjFtUDk2RkN4VkdtRlBud0F3UEJod2NIYVdneDVKa3ZEdnllTTQvT2RLNUNoUUVFMTY5NWZ6NWkxV0RMZlBuOEdpdmorZ1V2MEdxTk8razlrWXVOVGdQVEZsdGx3WHc1NDloVXVPSE5ERXhsZ01zSmI3REpRZkF1VXBXZ3hkcDgyU2YzQURobFlqZTZlUE04YVg5OFNVZmNobm9OV29UUjVTaWpvZEZDbmNuNjRmUHdwQkVMQjI3QWg4L1gxM0ZLMVVHYmtLRjhIREs1ZFJ3azBGdlU2TG0yZE9tbnpmZnRteE0vNGFQd3JMdkFlZ3U5OWNPZWdCRE9PRkJVR0JjblhxUW1sbmgvRG56MUdvZEJuRVJVVmk4N1RKOEJ6emJxS2psTHE2MlRJR1BwL0E2UGExVEY3LzFMVysyVEVKMHhwMTdJMnZQYm9pS2lJTWVRb1d4WlZUaDFHd1dHbVVyRlFOSlN0Vk04dnI5bFZUVlBvaTVWbXhyRWdDb0JRTWR4dDd3SFJ1ZTB2YmlmLy9QbmsrSkMyNTdmZWdFQVFodHlBSTZiNDVJdkg0b1V4R0tRaUNmSzlMNlhOUHFkNFlTVytiK0Qra2ZuM01laWdJZ2tLU3BKeVNKQlY4My95dkhqNkF4NDhqOFh1ZjdnQU1UOTBUOSt0TzJMMG9xU2Z1S1pFa0NiZk9uSVp6VmxmRVJrUWdhTFg1bDY0bFNqdDd0QjAxSG4rTkh3VlJwME9UdmdQZzZKd0ZoMVl1dzZHVnk5Q2s3NEFVejFIZnF3Y2tDUWhjTkI4QThQVFdUUlF1KzI0eHdQVVR4MEtyVnFQRllCOFVxMVRGSksremF6WTA2TjRMdFQwNzRGakFCaXozSG9CQnkvK0VnNVBUZTF3OUFONFRVMlJMZFZHbjFlTEtrVU40ZHVzbTFERXhXRGQrRkxyKzRvZll5QWg1K3Y1emUzYWlla3ZEK0I3ak9KODdGODVoMDlTZkxaVFowQVhaVXBmbXhNc0twQkx2aVVuNDBNOGdKaUxDNUdHbVhxOUx0Z3V0SmpZRzRjK2VRbWxuaDNwZHZPQS9aU0k2VHZCRnhYcmZJSGgvSUVxNHFYRDU4Q0hrTDFFU3VRc1hBV0FZZDNSdytSSmt5WllEdVFvV2drNmp3YzU1TTNIejFJbTM1ZFBCcjRPSFNVdVQ5NnIxMk9BN0hwR2hyL0JaK1lwWTJNc0xTanQ3aXdHNElDaWdqbzZHVTlhc2N0cW5tUDNRMmhqNGZBTEdXZHAwMm5pTTcvd1ZwdnVmTUttSW85dlh3cFMvanBqTUl2UGczMHR3eXBJVjZ0aG8vQnR5RXArL0RYaEd0NitGN0xsTVo5K0lpWXJBTHh1T3BzR1ZmSmpnNEdEanhTb0FLQ3BXcktpSWlZbFI1TTZkVzZGV3F4VWFqVWFSTld0V2hWYXJWV2kxV29XVGs1TkNyOWNySEJ3Y0ZIcTlYbUZ2YjYvUTYvVW0yNklvS3V6czdCUjZ2VjVoWjJlbkVFVlJJWXFpUXFsVW12eGZraVNGUXFGUVNKSmtUQmRFVVZRYTl4djNKVDdPdUMwSXdsUkJFSkljeFN4SlVqU0FJRUVRTHV0MHVvMlhMbDI2QWdBcWxTcERUbkdpam9uNW9KYWFqT0o5NnFKR28xRm15WkpGMEdxMVNpY25KMEdyMVNvZEhSMEZ2VjZ2ME9sMFNnY0hCMEduMHlrbFNSSVVDb1ZTa2lSQnFWUXFFOVkvNDNhQyttZFN2eExYdjhSMU5zRjJYWVZDTVRDcDY1SWtLUjdBVVFEbkFPd05EZzcrQndCVUt0VjdOUU4vTzN5TTZicFFrbVJ4OEcxOFhCeW1mZHZjSk0wbFIzYjBtUGxia3VkTzJMM28ydEgvb1ZEcE1uaHg5elphRFBiQm5nV3BMMmIrRXAramVCVTN2SHA0WCs1dTFtYkVHQ3dkM0JkVkd6ZEI3c0tmV2N3WEhSNE9BQ2hZeWpDQlIyekVHN3g1OFJ3M1RoeVZWMXdIZ0xZanhpSkw5dXlZMUt3QnN1Zk5pOGpRVi9LTVJ3bTM0OVZ4R0xaK3l3ZXRKOFY3WXNwc3FpNUtFcTc5Y3dURnE3ckR5Y1VGUTFiK1pYSWV2VTZMdjFmOElRYytSaVZWMVMwR01sdC8vUVhYamg1Qm53VkxrTDlFeVZTWDF4TGVFNVAzb1o5QjJKUEh5Sm1nOVVXdjFTVzdCTU9wYlZ0UXZtNDlQTHh5Q2NVcVY4VjN2bE9SSTM4QjVDMWFIR3N0bWlVQUFDQUFTVVJCVkF0NmRzV1RtemR3Wk8xcXRCazJ5aVRmbHgyN29FaTU4bGcxM0J2bkEzZkQ4KzFNbGFHUEhtSmg3Mjc0cG5zdjFHajFycXY3bGhsVFVGSlZIYzl2M3dKZ3VXVVRNSFQzVEhqZDhXbzF2S2JQUWtsVmRVU0hoOEhaTlJ0Mnp2RkRxNkhEWU85b2VQQnpLZWpnUjV0NEtTMHg4UG1FSXNOZUlVdldiS2xhQzZWWTJTcFExV3VHMzhmMmdqbzJHaTI3ZVFNQTdPd2RNRzZwNlhTYTR6dC85VW5LK3dtSUFNU3JWNjhDQU83ZnYyL1Z3cVNHU3FVYUJzRGtTMTZTcEhBQWgwUlIzQlFSRWJIei92MzdhdXVVN3NNWkIzNG41dGUrdGNXcFZBSGc4SityOEUyM0g4elNqNnhkamErN2RzdG9Nd3hscUxybzV1WW1BREQ1a3Bja1NTTUl3djlFVWR5c1ZDb0R6cDgvbi95Q1RxbVEwbUs0eVlsNUU0R1Z3d2FuNnRpenU3YWg3YWp4Q042L0YzYjI5bWd6YkJRdUJ4MU1jVndGQUx5NGR4ZjNRczRqUi80Q3VIVG9JS28wYkl4OHhZckRlOVY2Wk11VFI1NmkxWkJYRFZFVTRULzVKenk2ZHRYa1BMWGJkY1MrSlF2eC9QWXROTzd6cmp1YmNiQ3ZzMnRXK0t6MXg1enYyOE5ucldGdHE0VGJmaDA4UHNZaXVobXFIZ0pwZDArMHBicG81K0NBTGxObUFBRCtXZituaGZLK2dXdHU4K21FTGJsejRSeHVueitETnNOSFk5L2loZWoyNit5UGRlL05VSFV4cmU2SmxxVG1NM2gwN1FvS3ZwMGxWYWZWSnR2YUF3RGh6NTZpVHZ1TzJMOWtJUURncy9JVjVYMzF1bmhoOVlpaHFGanZHNVBaQ1BPWEtJbm84SEQ4Tlc0VXl0YXVpNUNENzc3VC96MTVITm55NU1HZGMyZFF2V1ZydVh4MU8zVkJ2dUtmNDNqQUJnRG1rMnNZNlhVNkxPemxCU2RYVi9TZXR3aDdGc3hGOFNxR2NlU3p2dk9FNy80anlGK3lKUFlzbklkdmg0OUJmRndjRHE5WmlWeUZpcUJJdWZLcCtqdW1Gd3g4UHFGYmw4NmdTS2tLS1IvNFZzUDJ2WER2V2dnZTN3bkR5eWYzVWF6TWYxL0hoVDZNSkVtdkJFRTRBR0NqUXFIWWYvNzgrUXk1ZXVHTms4Yy9lQlh4b3h2V3lvSFA4enUzY2VmOFdYelpzVE9PL0xVYTlicDRRVWo5cEcvMDRlSUFCQUhZSEI4ZnYvbGp6VnIwTWZUK2JSSCtHajhLSS8zTnB3R2U0ZGtTM2YzbXlhL2JEQjlqc2phT1VVcmpLbUlqSXhFdzlXYzA2dFVQeFNwVndkcXhJMURtaXpwd2NuR3h1RUw2NjhlUDRaelZGVVVyVm9ibjZQR1kyZkZkVnltM0pzMXhlTTFLbFBtaWprbmZmVXFkOUh4UFRJOTEwWklpNVF5L0IrNWVPSStvMTY5dys5d1psS3BlTThrMTI2NGZQNHFkYy96Z09YbzhTdGY4QXYrZU9vRWRzLzNRMm1kNFpsN1FPVTN2aWFuNURDUkp3dlZqLzhCenpFOEFBSzA2RGtyNzVBUDVWa09IVzN5UW90V284ZnpPYlFpQ2dOQkhEeEFaR2lyWHI3dkJGN0QzOTNsbytFTnZsS3RURnllM0dCN0tSSWVINC9qbWphamJxUXZzSFoxd1BNQ3dEY0NzZFdyd2lyWFlzMkF1YW5pME5abE5kbXFyeHZLL0FYVjBORzZkUFlYbUE0YVk1UDJpYlFmOGUvSTR0Qm8xQXFiK2pOWStJK0UvYVFKNnoxOXM4ZDlVZXNYQTV4TjU4ZmdlOW0vNEF4MEhUMHgxbmpPSGRpQW04ZzBhZCtxRFpaTUdZOGl2cXo5ZEFTa3BBYUlvamcwSkNRbkNKMXE3SnkzZE9INFVGYjkrTng1TXI5UGk5OTdkNWRlaUtHSitqeTd5YSsvVjYrVnRTVEpNaFZtaGJqMzhlK280OURwZDJoU2FJSXJpSFlWQzRSVVdGclk1dmJVd0dxZEJsU1JEdHlOTDA2SnFZdU93WTdiaGlYZE5EMDk1TnJYM0VSc1JnYlhqUnFCRVZYZTROVGI4QUczWXN5KzA2ampZT3pwQ3I5UEIzdEVSeisvZWtidGVGQ2haQ2ovK0ZXRFdlaEQrN0NtMnpacU9jblhxNHRYRCsxZzEzQnQxTzNWQnFSbzFNMXJMcFRXazIzdGllcTZMbG5TWk1nT1JvYTl3TEdBOVdnMGRqcDF6L1ZDOVpSdDA5alZkbmlMMDBVTWMvbk1WN2w4TVJvY0p2dmpjM2REMS9kc1JZN0Y1MmlRc0c5SWZqWHIxTTF2cXdKYWw5VDN4ZlQ2RGEwZi9CenRIUjdubDQ5N0ZFR1ROK1c3dE9VdVRCbGdLZW02ZVBvbDlpeGNnWjZIQzhQblRINGRXTGNPaWZqMVFyNHNYcXJkc2c4Smx5Nks3MzF5NDVzcU5CNWN2SWt2MkhJZ09EOFA2bjhhZ1lLa3krS0p0QndpQ2dQVVR4MEt2MCtLcjc3cGE3SEZVb0ZScGJKaytHWDBXL0dHeEhPY0RkNk5zclRweWE3aWR2VDFpSXQ3QUpYc09sUC95Szl5N0dBeG4xMno0M0YyRmFpMWI0OUcxSzhqK2RRT3o4NlJYREh3K2diTkJ1N0I3OVR3MDZ0Z2I1VlIxVXM0QTROZ2VmNXpjdHdsOUp5MUc5bHg1VWF4c0ZlUXZVZ0o2blJaK2c5dDk0aEtUMFlVTEYveXNYWWFQS2ZUUkEreWVQd2RhalFiemUzUkJDVGVWU1hBenVYa0RrOWNBOFBqNk5UeTRjZ21DWU9pbWtUMXZYbHc1Y2hpeGtSRUlPV0JZUGRxNGVCa0ExUGY2QWFwbTcvOWpncEoyNmRLbDB3Qk9XK3Y5a3h2UTJuL3hDa1NGdmNiLy9scUQ4blcvUXYydVBjeU9tZUhaMHVLc1FZbk44K3BrbG1ic1hpUW9CSlNvcWtLakJJdmlWcXhYSDRCaGxpeGp3SzYwc3pkWlRUMXgwSE5pc3orT2I5cUlSajM3d0wxcEMwaVNpQXY3OW1MWGI3TUJ2QjJFckZRaUxpb2FjNzV2aitpd01IbE1TTUp0NC83YW5oMVJ1MTNIRksvTlZsajducGhSNjZJNk9obzZiYno4NUQ4Mk1oSlhqaHpDcWEyYjBHTHdqeWhWdlFhS1ZxeU1kUlBHNE5YRCsyZ3piRFFpWHIzRTd2bHo4T2pxWmJnM2E0bEJ5LzgwR1RCdloyK1BUaE9uNFB6ZVhkZzJjenBjYytWQ253VkxNa1hyVDFyZEUxOC9lZnplbjRFdVBoNk4rd3pBa2JXcmNlU3YxVkRhMmFQNXdIZXRKUWtYeHpXdTQ1TlFYSFFVMWswWWpkQ0hEOUNnUjIvVWFQMHRCRUZBYTU4UktGbTlKdll0WG9EUWh3L2g4ZU5JSEZ6K0J5NEZIWVNkZ3dNYWRPK0ZKUU42bzFTTm1tZzFaSmk4dmxpbm55WmoxN3haK0hQTWNQU1lPYy9zL2FvMWJ3V2RSZ090UmcxQkVQRG0rVFBZSnhoejd0NmtPWFRhZDEySXE3Vm9qWVc5dXNIZTBWQ1hGVW83ZEpqZ0N3QVcvODJsZHd4OFBvSHN1Zk9oeDlqWktGSGV6ZUwrUmgxN20wMTltYTl3TWZTZjhnZGNjeGltU2kxUzB2RGtvRnkxdXVneHhuVGU5ZFV6Um9Bb0pUcXRWbDdmWWxxYlptWUJUbEtlM0x3aFAwVnMwbWNBUWc3c2c0T1RFd1l0V3czQWNPUDIrZE0vVldQWEtHTm8xdDh3UGtKaFo0ZFczc1BNQmwyTGVqMHU3TnNqYng5Y3ZnU0Z5NVpIVFk5dnpjNEZRSDQ2bWxpTFFUNG0yNWFldmh2Zng5azFXNUt6dHVVcVdBampkKzZISkVtd2QzUklzdFdtMllBaEtGUzZMQ28zYUNSUFF5MElDbFJyM2dydVRacmoyWjFiS0Z5bW5NVzhaQjIyVWhkWGp4eUtxTmV2b1dyUkNnK3VYTUtHbjhlaFlyMXYwSDNtUExsYlVMWThlZEZqNWx4czhCMlA1M2Z2b0hEWmNxaFV2d0hhamh5WFpQYzVRUkJRdmFVSHFqWnFpckNuVHpKRjBKT1djaFVxL042ZmdZT1RFM0lXTElTeVg5VEIxMTI3QVJEazc5Q0pldytaNUUzOHVyN1hEM0RPNm9wNlhicmhzL0lWNE94cXVzeEZoYnIxVUtibUYvS01lYTI4aDZIbEVCKzVucFZVVlRlWlZBRXdQUHhwTzJxYzJlSzRDZFg2dGgzK1hyRVVaM2R0aDhMT0RyWGJ2VnZMejlqU1k5UjhvRGVhRC9STzhsd1pUWVp1STFXcFZCTHdiaFkxc2k3ak5ONFhMbHpJMFBYcVF4anJZbW9XR0UwcnQ4NmN3cm05dTlEWjl4ZDVjb09FM2RvczhabytDMEZyVmtMVnJBWFdqaDJCaVlGQjJPQTdIaFhyMVVlVnR3dWEramF0ajRsN0Q2WHJ3TWY0VkMyejFjWDBXQTh6czh4YUR3SFd4Y1QwT2wycTFwMzZWREpyWFdROU5BaC85dFFzUUxLRzlGQVAyZUpEWktPS1YzV0hhNTUzTXdkZENqcUlUajlQTlZ2VFo5ZHZzOUY2NkhENWRla2F0VkFvd1RvbnJZZU9NSHNDUkVSRXFXZk5vSWNvUFFROTZRWC9KUkxacU5pSU56aTFiUlB1aHdSRHE5RkFhV2VQOVJQSFFwbW9wU2JzMlZQY0N6NFB3REM1UVpXR3BndTBxV09pc1hSd0g1TzBoR044dktiUFF0Nml4VC9OUlJBUkVaRUpyVVp0TnBIR3M5czM1WFhMS0drTWZJaHNsS2pYd3pWWGJ2U2E5enNXOU95S2l2WHFvMks5K2doLzloVGh6NS9qYzNmRCtnQ1dKamhJS0UrUnp6QnMzV2I1TmNmNEVCRVIvWGRQYjkzRU1mOTE2RGhoa3B4Mk4vZ0NOazRhajg2K3Y1aXM0MlAwNXNWekxCM1NEeU0yYkRYNUhsN2hNOGppNHF0a2lvRVBrWTNLV2JBUUd2N1F4eXc5NHRWTGJKNCtDWDBYTGtXT2ZQbXRVRElpSWlMNjkrUXhaTTJaUzM2dGpvbkJub1Z6b1dyV0VvR0w1cVAzL0NWd2NESnQyYmw1K2lUSzFLcU52MWNzeFkwVFIrVjB2VTVuTm80M3RaTWFaU1lNZklneW1lSlYzT0RXdUJsT2JkMGt6NkJFUkVSRWFldHkwTi9vK05Oa0FJYVpXRGY5NG90eXRiOUU0OTc5c1cvSlF2aFBtb0R2ZkgrQnZhT2puT2ZTb1FObzFuOElpcFN2WURMYjROUldqUm5vcEFJREg2Sk1xRUdQM3RCcTFJZ09ENE1paFVHM3huVk1Fa280eGlkWG9jTG9NZk8zajE1R0lpSWlXM1V2NUFLaXc4TlFvR1FweEVaRXdIL0tST1FxV0FpTmVobldpMnJhYnlCMnpQSER5bUdENFRsNkF2SVdMWWJuZCsvZzlaTW5LRksrQWdCZ1lTOHYrWHg2blU1KzdaakZCWDBXTEVuN2k4b0FHUGdRWlFLTmUvYzNlVzFuYjQrZzFjdHhZck8vdkJKNVVoS083eUVpSXFMLzdsakFCZ0RBeXdmM3NYYk1jS2lhdDhRMzNYcksrd1ZCZ1crSGo4SEpMUUZZUG5RZytzeGZqR01iMTBGSU1CRjBkSGdZeG16ZFkzYnVHWjVjVkR3cERIeUlNb0VhcmMwWDkydlNad0NhOUxHOEtCOEFUQXdNK3BSRklpSWl5cFR1aFZ4QVZPZ3JBRURlb2tYeG5lOVVGQzViSHI1TjY1dXNPVFM1ZVFOTURBeUNXNU5tZVAzNE1VSWZQVEE1anlZMkRvdjY5a2pEa21kOERIeUlpSWlJaU5MSXhiOFBvRW5mZ1FpWU1oR0NvRURoc3VXVFBkN1pOUnRlUDNtRVpnTzhFVERsSnpuZE1Zc3pCaTVkYlhZOFczeVN4c0NIaUlpSWlDaU5OUHloTjF4ejV6RkowOFhIdzg3ZVBzazhWUm8yZ1pDd254dlk0dk1oR1BnUUVSRVJFYVdSeEVFUFlGaE1QRnZlZkVubVNSejBBR3p4K1JBTWZJaUlpSWlJck9qMjJkUDRySHpGOThyREZwLzN4OENIaUlpSWlNaEtOSEd4T0xWdEU3NGRNZmE5OHJIRjUvMHg4Q0VpSWlJaXNnSkprckJsK2hRVStMd1VQbmV2bHFvOEp6Yjc0OXp1SGRERXhtRitqeTVtKzQzcFhORFVIQU1mSWlJaUlxSTA5dlgzM1NFSUFyNW8yeDRGUzVjeDI5KzAzeUN6dEZiZXcxSGhxNjlScDMwbnMzMlVNZ1krUkVSRVJFUnA3TXVPblFFZ3laYWVXdCsyTTB1cjhOWFhuN1JNdGs1aDdRSVFFUkVSRVJGOWFneDhpSWlJaUlqSTVqSHdJU0lpSWlJaW04ZkFoNGlJaUlpSWJCNERIeUlpSWlJaXNua01mSWlJaUlpSXlPWXg4Q0VpSWlJaUlwdVgwUU9mV0FCUXg4Wll1eHlaWHJ3NnpyaXB0bVk1aUlpSWlJZ3N5ZENCanlSSlZ3SGd4ZU83MWk1S3BoZjI4aWtBUUpJa2ZoaEVSRVJFbE81azZNQUh3RW9BMkxseURwN2V2d2xOWEt5MXk1UHB4S3ZqOFB6aEhleGFOZGVZdE5tYTVTRWlJaUlpc2tTd2RnSCtJM3QzZC9kQVFSQWFXcnNnQkFBNHJkRm82bDI5ZWpYZTJnVkpheXFWU3JKMkdjamNoUXNYTXZvOTdyMndIcVpQbWEwZUFxeUw2VlZtcTR1c2grbVROZXRoUm0veDBRWUhCemVYSkdrc2dFc0E0bExLUUIrZFdwS2thNUlrVGM2c1FROEFTSkoweHRwbElETlhyRjJBdE1aNm1DNWx1bm9Jc0M2bVU1bXVMckllcGt1WnJoNFNFUkVSRVZFcXFGUXFpYTFYSDBkR2IvRWhJaUlpSWlKS0VRTWZJaUlpSWlLeWVReDhpSWlJaUlqSTVqSHdJU0lpSWlJaW04ZkFoNGlJaUlpSWJCNERIeUlpSWlJaXNua01mSWlJaUlpSXlPWXg4Q0VpSWlJaUlwdkh3SWVJaUlpSWlHd2VBeDhpSWlJaUlySjVESHlJaUlpSWlNam1NZkFoSWlJaUlpS2J4OENIaUlpSWlJaHNIZ01mSWlJaUlpS3llUXg4aUlpSWlJakk1akh3SVNJaUlpSWltOGZBaDRpSWlJaUliQjRESHlJaUlpSWlzbmtNZklpSWlJaUl5T1l4OENFaUlpSWlJcHZId0llSWlJaUlpR3dlQXg4aUlpSWlJcko1REh5SWlJaUlpTWptTWZBaElpSWlJaUtieDhDSGlJaUlpSWhzSGdNZklpSWlJaUt5ZVF4OGlJaUlpSWpJNWpId0lTSWlJaUlpbThmQWg0aUlpSWlJYkI0REh5SWlJaUlpc25rTWZJaUlpSWlJeU9ZeDhDRWlJaUlpSXB2SHdJZUlpSWlJaUd3ZUF4OGlJaUlpSXJKNWdyVUxRRVJFUkVSRUJtNXVidDBGUVJobmZDMElRaGtBa0NUcFpvTERWZ1VIQjg5STg4SmxjSGJXTGdBUkVSRVJFUm1Jb25qZXpzNnVUT0owWXdBRUFKSWsvUzl0UzJVYjJPSkRSRVJFUkpSK0NPN3U3djhLZ2xBNmlmMFBMMXk0VUJ5QWxJWmxzZ2tjNDBORVJFUkVsSDVJZ2lDc1MyYi9makRvK1NBTWZJaUlpSWlJMGhGSmt2WWtzODgvTGN0aVM5alZqWWlJaUlnb2ZWR29WS3I3QUQ1TG1DaEowb3ZnNE9CQ0FFU3JsQ3FEWTRzUEVSRVJFVkg2SWtxU3RENXhvaUFJQjhDZzU0TXg4Q0VpSWlJaVNtY2tTZHFaT0UwVXhZM1dLSXV0WUZjM0lpSWlJcUwwUitudTd2NUVFSVQ4QUNCSlVsaHdjSEIrQURvcmx5dkRZb3NQRVJFUkVWSDZvd2NRWUh3aENNSWhNT2o1VHhqNEVCRVJFUkdsUTRJZ2JEZHVTNUlVa055eGxESUdQa1JFUkVSRTZaQkdvemttU1ZJNGdLaW9xS2hkMWk1UFJzZkFoNGlJaUlnb0hicDY5V3E4SkVtYkFCeTZmZnUyeHRybHllaHNZWElETzVWSzVTVkpVbThBVlFWQmNMRjJnVEtaV0VtU3JnSllHUndjdkFLQTF0b0ZzZ2FWU25VSVFBTnJsNFBla1NUcFRIQndjQzFybHlNdHNSNm1QNW14SGdLc2krbFJacXlMdGxJUEpVbUNJTmpDVDNicjE4T00zdUpqcDFLcEFnQ3NGQVNoRG9NZXE4Z2lDRUlOUVJBV3U3dTdCd0t3dDNhQnJDVEQzMWh0alNBSU5hMWRCaXRnUFV4bk1tazlCRmdYMDUxTVdoZFpEOU1aYTlkRE8ydSsrWCtsVXFtOEFMVE5WNlFFUFB1T1JvRmlwZURzNG1ydFltVXE2dGdZdkhoOEZ6dFh6c0hqMjljYXVydTdEdzhPRHA1aDdYSlppKy8rSTlZdUFnSHdiVnJmMmtXd0t0YkQ5Q0d6MTBPQWRURzl5T3gxa2ZVd2ZVZ1A5VEJEdC9pODdkNEd6NzZqVWFLQ080TWVLM0RLNG9KaVpTcWpYZit4QUFCQkVEcGJ1VWhFUkVSRVJHWXlkT0FEb0NvQUZDaFd5dHJseVBSeTV5OWkzQ3h0elhJUUVSRVJFVm1Tb1FNZjQ1Z2V0dlJZbjZOekZ1T21zelhMUVVSRVJFUmtTWVlPZklpSWlJaUlpRktEZ1E4UkVSRVJFZGs4Qmo1RVJFUkVSR1R6R1BnUUVSRVJFWkhOWStCRFJFUkVSRVEyajRFUEVSRVJFUkhaUEFZK1JFUkVSRVJrOHhqNEVCRVJFUkdSeldQZ1EwUkVSRVJFTm8rQkR4RVJFUkVSMlR3R1BrUkVSRVJFWlBNWStCQVJFUkVSa2MxajRFTkVSRVJFUkRhUGdROFJFUkVSRWRrOEJqNUVSRVJFUkdUekdQZ1FrVldKb21qdEloQVJFVkVtd01DSHlNb2VYTG1FMklnSStmWEZ2L2REa2tSbzRtS1R6SE0rY0xlOHZYem9BR2cxbW1UZjQvNmxFSnpZNHYrZnk3cHZ5VUtFUG5xWTZ1T2p3bDdqV01CNlNKS1U1REhUUEpxYXBVMXUzc0RrLzBSRVJFVC9sWjIxQzBDVW1lbmk0N0grcDdIb05IRUtQbmRYQVFDMno1cUJrdFZxWUpuM0FGUnY2WUV2TzNhR1F2SHVHY1hUV3pkeC9kai9VSzE1S3dEQTR4dlhJU1hUYWlLS0l2WXRXWWhHUGZzaDdObFRyQjdoamNqUVVHVExrMGMrSmpvc0REMW16VWZSaXBVQUFGTmJOMEdXYk5tZ2k0OUg2UnBmb08yb2NRZzV1QStudG0zR2plTkg1WHlPTGk0WXNHUmxrdS90NE95TUM0RjdVTEJVR1pSVVZmK3dQeElSRVJIUlI4REFoOGlLcnY1ekdEa0xGSkNESGttU0lFa1NYSExrUU85NXYyUHo5Q25RYXRSbzBMMlhuT2RDNEc3Y3YzUVJNenhieW1senZtOXZjbDQ3QndlTTJMZ05BSEJ5U3dBK3ExQUpSU3RXd3ZuQTNSaTZaaU9tdG1xQ1llczJBd0NlM2I2SmdLbStLRlM2akp4Zm9WQmcyTHJOT0xCc01aeXlac1dUbXpld2Y4bnZxUFIxQTdRYit4TUVRY0RWZnc3anlwRWdPWTg2T2hvejJyVkNsbXpaeks1enkvVEpabWw5ZjErR2JMa053WmVvMTBPaFZMN3ZuNCtJaUlnbzFSajRFRm1KSklrNEhyQUJEWC9vSTZmcHRWb29sRW9JZ2dLdXVmT2crNjl6SU9yMTh2N0kwRmQ0ZU9VU3h1L2NCMEV3dEFMNU5xMlBZZXMydzhIWjJldzlIbDI3Z25PN2Q2RGRtSit3WjhGY3VPVE1DVUFDSUVFZEV3TW5GeGZzLytOM05PN2RIM1lPRG1iNTcxOE1ScU5lL2JCOTVuVDBuTHNBVzMrZGhwMXovRkRwbTRiWS84Y2k5Snk3MEN6UHFFMDdVM1g5SjdiNDQ4ejJyZEJwdFpqZm93czYvVHdWcTRZUE1ibGVBSmphcWpFQW9HenRMOUZodkcrcXprMUVSRVNVR0FNZklpc0ozaGVJOE9mUFViYjJsL0RyNEFFQWtDUkFFa1g0TnExdjBuS1NzMEFoOUZtd0JJZFdMa090Yjl2SlFVOUt0SnA0bEtwZUUzK3ZYQXBOYkN4NkR4c0pYWHc4SkVuQ2pSTkhVYVpXSGR5L2RCR2hqeDVpNzhLNUdMUnNEWnhkRGU4YkUvRUdzUkVSK055OUdycjlPZ2V1dVhMRGMvUjRMUFB1aitBRGdmaW0ydy9Ja1MrL3hmYzFYazlpbXRoWTZIVTZUQXdNUXAxMm5WQ25YU2RNYmRVWVBtc040NC9HN2RnSHdIUnN6NFRkQjFOMXJVUkVSRVRKWWVCRFpBWFI0V0VJV3JNY2dtQjRiV3dsQ1h2NkJIK09Ib1kzTDE5ZzJMck5acTB3WDN2MVFJNzhCVkw5UHArN3E1Q3ZlQW1zR2o0RTMwLzlGVW83ZThTOGVRTUhaMmNFNzlzTHQ4Yk40THYvQ01LZlBjV3FFZDV3eXBwVnpodjY4QUZjY3VSRVhGUWticDg5alg5UEhzZkxCL2Z4eGJmdGtiTlFJWnpjN0krUUEvdFF1MTFIMVBSb2EvSytvemJ0Uk1UTEY5ZzlmdzdxdE8rRTNFVSt3K0UxS3hINjZDRWE5eGxnTW1ZSkFGN2V2d2VYbkRuaGtqM0grL3daaVlpSWlGS05nUStSRlJ3UDJJQnFMVnJqNUpZQWsvVFFSdytSbzBCQnZIbjV3aXpQcTRjUHNNSm5vUHc2WHEyR2c1TVRISnljTU9mNzlvaVBpelByN2paaTR6WUVUUGtKSmR4VXVIOHBCQSt1WEVLKzRpV1FwOGhuc0hkeXdvTXJsMUNzVWhXYzJiVWRibzJibTdRa0ZhdGNGUW83Tzl3OGZSTHFtQmpVNzlZVEJUNHZDUUNZMXFZWnh1M1loeGYzN2tCUUdNYm1TSkJNQXBycytmS2pTZCtCT0xoc01XNmZQNHRtL1FmRFk5Z29DTVpvRDRieFJUcXRGaHNuVFVEWFgvd3c5L3NPWnRkdDdPcld5bnM0M0pvMFMvWGZtSWlJaUNnaEJqNUVWbERUb3kxeUZDaGdGdmpjUG5jR1JTdFZ4djFMSVdaNThoWXRoakZiOXdBQTlEb3RmbW5kRktNMjdZUkNxWVF1UGg1VFd6ZVI5eHRwNG1MaDRPd01wWjBkNHVQaVVLaDBXYng2Y0I5NWloYURxbGtyN0Z1OEFPM0dUc1Nsdnc5ZzROSlZadTlaK1p1R2VIYjdGbTZlT29Hek83Zko2VnFOQnZON2RBRUF0Qmt4QmdEa3dHdlhiN054OVg5Qkp1Y1I5WG9FclY2T29OWExJZXIxaUZjYkpteTQ4cjhnS08zc01YajVuMUFvbFhLM05uWjFJOHFjSkVtRUxsNExlMGRIay9UbzhEQmt6Wm5MU3FXaXpDWWoxME5Ka2hEeDhrV0t2VU5FdlI2eGtSSEltak1YOURvdGxIYjJhVlJDNitJNlBwL1E1Vk9Ic1gvOVlyUDBXZDRkVTcxbzQvak9YMzNzWWxFNmtMTmdJYk54T3Vyb2FGdzZkQUNWdjJsb2txN1ZxQkZ5WUo5Sm5YbDIrelp5RkNpWTdFeG9rYUdoY0hUT2dxNi96RVR6Z2Q1d2E5d01XWFBueHUxeloxQzhpaHVLVjZtS1hJVUtZOW1RL3ZpeVUyZTQ1TWhwZG83c2VmTWg2blVvYW5pMHhkZGVQZUM5ZWoyOFY2K0h2YU9qdkYyc1VoVUFRTVNMRjhpZUx6OWFEeDJPTVZ2M3lQOFpaNWN6dnE3cDRZbUs5YjZCZTdNV0dMQmtKUVFCbk5FdG5kSEV4ZUxBMHNYUTY3Um0rK0xqNHVEYnREN2k0K0lzNXQzNysyOW1FMVE4djNNYjg3dzZXV3pKTk1wSTYxblJwM012SkFSK0hkb2dMaXBTVHRQRngyUFdkNTVKNXZtUU9yZkJkN3habWlpS1dEbHNjS3JMNnR1MFBrUzlIbmVETHlCbzlRcm90T2IvWGo2bWtJUDdjQ21JRDRMU1FsclZ3NlRHdy80WGVxMFc4N3A5bCtKeFlVK2ZZSm4zQU9qaTQ3RjBjSDljQ055VDdQRytUZXQvcEJKYUYxdDhQaEZKa25Cbzh3cTA2VG5jYk4rcnB3OE1vOWdUbU5hM2xjWHo2TFR4RnZkMUhQSXpTbFd1OFhFS2EyVXFsYXE4SkVrdGdvT0RaMXU3TE5aMFlObGlsSEJUSVcvUjRpYnBVV0ZoMkRuWEQxVWFOWkhUamdkc1FQbTY5Wkk4bDA2cnhkeXVIZEJyN3UrNGZ1SW83bDhNUVh4Y0xOd2FOOE9kYzJmUmNyRFAyeHUwQUswNkRtK2VQNGNvaWlaZDFTNEU3c0dWL3dXaGNMbnlPTFp4SFRwUG1wWnMrUi9mdUlaQ3Bjc21lNHdrU1FoOS9CQXRCL3ZBTlZkdWszMDc1ODNFcGI4UG1PVXhkblhMbWpPWFBBbkNwMUN0V3JVOG9pZzJEdzRPWHZ2SjNpU0RVQ2lVdUhmeEFuYk05b1BuYVBNZmlFazV2V01yenU3YWdhYzNiOGhwbFJzMHh0bGQyeEViRlluTnYvaks2UTE3OWtXSnF1NEEwdTk2VnRhU21lK0oxNDRlUWRHS2xlUkpWbEx5b1hYdTF1bVQ1aWVUSkR5OGV1Vzl5NXl2ZUhFYzgxK0hGVDREMFhuU05HVExreGVBNFllaWs0dExrdm5VTVRHWXNPdUF5VmpPU2MwYUlIdmV2SWlOaklDcWVTczA2MjhJeEI1ZnY0YjlTMzZIUzQ0Y3FGRDNhNHV6Y0g1c21mbWVtRmIxTUtGWjM3V0ZnNVA1N0t5eFVaRVlzMlczV2ZwL1plL29DRW5Vdzg3QkFWN1RaMkgvSDcralFyM2s2Nnd0WU9EemlWejRKeEQ1aTVSQXNYSlY4ZXJKZlN5YTBOZGsvNVRlelUxZS83eksvQWNmWUdqeEdiZjA0MWQ0YTZ0U3BVb2xwVkxaQ2tCWEFCWGZqdnZJZEYveVJtZDJic09ORTBmUmY3RmhNVkJCRUJBYkdZRnNlZkxpNFpWTHlGVzRDQlFLQldJaTNtRGY0Z1VJZmZRQWJZYVBsdk1iVzB6aW9xUGduTlVWTCsvZmcxTldWMEFRa0NOZmZuUVkvek95NTh1UGpiN2pvV3JSQ25xZERtdkhHV1o0Ry9ESEtnUk0rUmwvanY0UkhzTkdJMWZCUXZKNXk5U3FqUXBmZlkyclI0S3c5ZGVwY25yQ3JtNE5lL1pGK2JyMUVMdy9FSTE3OTB0d2pCcDJEbzZJaTRxVVc3Y0VRY0IzUDc4N1QwSWVQaVBoNFRNU1FOcDFkYXRTcFVvUk96dTdGcElrZFpZa3FmN2JlcGpwdnVRVHMzZDBSS2VKVTdDNGZ5OWNQbnpJckJVeU1WRVVjZmpQbGJqNnY4TVl2SHdOam0vZWlOWkRSMEFRQkt6N2FRd0tsUzZMZ1V0WDQrQ3l4U2hUcXpaS3VLbE04cWZYOWF6U0V1K0pobnZHbFNPSDRERnNkSXJIL3RjNlovVG5tT0VtUDFZQm1OU3B4TjJITGNtYU14ZThwcy9FaGNBOXlKSXR1OG0rRVJ1M1FaSkUyRHM2eVdrUHJseEMwWXFWTUtsWmc4U25nck5yVnZpczljZXlJZjFScEZ3RkFNQ0xlM2V3L3VleGFPMHpBcUdQSHVMQXNzVm9NV2hvaXVYNkVMd25XcWNlQW9aZUg4YjdWVUxUMmpTVDMydWFSMU9UZlRxdEZyNzdqNlJZUnIvMnJjM1NKUW1JajRzMXFlL3p2RTVDa2lTVHNiZ0pKVHpXYUlUL2R0alpaNXh1Y2d4OFBvR1lxRGM0dkhVTitrMWFoS003MStIUm5Xc21nYzNvOXJYdzAvTEFUTmU5eDgzTnpRMUFHNFZDMFJWQUtXdVhKNzM0OTlRSi9MM2lEM3ovaTUvODlMbFMvWWI0clhzWENJTGh4MXZ6Z2Q1NGVPVXkxazBZalhKZmZvV2VjeGVhUEpWUktKV28yckFKNW5mdkFra1NvVkFxOFVYYjlpaFNyanlLbEN0dmVKK1R4eEgrN0NrYTllcUhSWDE3b0Z5ZHI5QjhvRGZzSFIzUis3ZmZzV3ZlYk95YU94UGRmcDBEQUZBMWYzZUQ4MTY5M3FUTTA5bzBNMGw3Y09VUzdCd2NVTHBtTFRrdGY2SXNuUUFBRklOSlJFRlVjTkVDaEJ3SWhLQlFva3FEUm1iWHJkZHBvVlZyNU1rUjBvcEtwU29saW1KTFFSQytFd1RoQ3dCSjN1UXpzeHo1QytDSDJmT1J2MFNKRkk5VktCVEkrMWt4OUYyNEZIK05HNEhZeUVoNUlnNnRKaDZ4RVJGWStlTWc2SFU2dkhwNDMrVExQeU9zWi9XcDhKNW9LdVRnZnFoallwQy94T2NXZjJBbFRtc3h5T2U5Njl3OHIwNEFERDhHNTNsMVFqZS91ZkxESGxHdngrUVdEYzJDbmJpb1NQeld2YlBGTWlmdXFuUncrUklBN3dJbVRWd3NWZ3dkaUI2ejVpTmJuang0ZXVzbTlpeVlpd0ZMVmlUNWQxREh4T0QxMDhjb1cvdEwzRGg1SE50blRrT2pYdjFRNGF1dklZb2kxbzRaamxQYk51T0x0dTJUUE1mNzREM1JWRnJVdzIxKzAvRGszK3VJaTRyQ3dsNWVxU3FYUXFGQXQxL25vbUNwVXJCM2RFSms2Q3NzOHg2QVZjTzk4ZXoyVGJQampaTVFRVExjNXhJSFNQRnFOV1oyYkpOaWNDL3E5VmptM1IvUGJ0OUN6VGFlSmcrZ01pSUdQcC9BK2NON0VCbjJFb3NuOUVWY2RDU0d6dm9yVmZuR2QvNEsyWFBuTTBuVDY3VHdHOXhPZmgzMjRnbG1iRHIxVWN2N0NRbHVibTdWbFVxbGh5aUtYUVZCS0c3dEFxVTNUZnNOUXBsYVg2RFBnaitRdDJneE9iM2RtQWxvTjJhQ3liR1NKR0hBMGxWSnJwM1RkdFM0Wk4rcmJPMHZVYXlLRzV4Y1hOQnIzaUxrTGx4RTN1ZVl4UVh0eDAyRVRxdUZJQWp2SFpRWHExUUYzZjNtbW94Yjh2aHhKRHgrSEpsa25xQTFLM0Z5c3o4cU4yaHN0dStiYmoxTi92OWZ1YnU3VnhBRW9TV0E3d0ZVVFR5ZE5wbFN4OFJBMU9tUUxYZWVWSzhaVmFXaDRYT01ESDBsdDZKWWtyaFZKcjJ2Wi9XUjhaNllCSjFXaTJNYjF3RUFjaGN1WXZKakxLbkpXNHplcDg0WnU4dE9idDRnMVYxbm5WMnptYjMzK3AvRzRPYVpVOGhYdkFSK21EMC95YnJvNkp3RnRkdDF4UFpaMCtFMWZSWU9MbHVNK2w0L0pGdDM3NFdjUjlsYWRiQjM0VHhjUFhvRTM0NFlpd3B2dXpZckZBcDArdm4vN2QxcFFKVFYyd2J3YTJBR1JCUlV3SVhGWFpZa2JFWUYwK3cxQlVWUzBFeE5zekFYQlBkVVNLUFUxOHlNeWlXMU5JMHdUWFBMTFRQVGFERlVTZ2V6TktURU5SUnhRNHgxWnA3L2gzRUdCbVlFRkpqdCtuMXhISjdCUTkwZW4vczU1OXozUW56KzJxdFFLaFRvTWJUeXN4ejZjRTdVcjY3aWNIRGM2N2g5N1NxV1I0N0E1RS9WQzJvTEI0VG9UWUxLbmwwOGV5d0Z2eC84RmdPbnowSld4bGw0K1BoVzJFV2hHYWVtTDU0aEVudDdLRXRLdE52YzA0LzhBbmR2SCsxV1RZMGoyN2ZBdzhjUFYvLzVHN2V2WmlIdjFzMEtXOVhOQ1JPZld0Q3QzM1BvMmljY201YkV3ejlpRkJxNU5zUC92OUpYNTVxeVc5M0d2ZmtoUE5yNkFnRGlWdTdRdVM1K1JFK2Q5OHloMkVGQVFFQTNXMXZiY0pGSU5BcUExNE9XVGN1U3lXUkNwUmVacHZrUCs4SE9ZZXJsNTdKSmp5R2krOXZXSG9WbWxhaHMwbE9XWnJtNnNpZEEraWJVNnU0TERoazdBU0ZqSitqOVdzOFJvM1IrZlJpQ0lFQXFsYzRGTUVva0VuV282dWZNT0E1cnpKNGw3K0w2aGZPNGNlVXk1bjd6UFk3dTJJcVViWnQxcmxuMjhuQ2QzMnQ2VWYxM0p4ZEpzVlhiaG1NTy9heHFBdWZFeXFWczNRUW50NmJJemJsZTdUK3NPakZYMXEycldXall4QVZySm83VGJ1K3hzYkhSdWZuVTNKU1dsWDQwQlkyYXR3Q2dMdnVmdXVzcnc2c3ZJaEc2RGh5RTlLTXAyRHp2ZFNpVkNtMFNZMGgyWmlhOE92cWpvWXNybmhvK0VwL05tb3B2Vmk3VnVhWkJFeGY0UE5taldqOHY1OFRLMVdVYy9wWHlNd0RnVU9JbjJsVVVmZkdtMmVvR0FMMGp4MkR0bEdpa0gva0ZaNDhkUVlldVFjaE1PNEZmdG55QkZ4Y213RlpzK0xhKy9FclZyQzI3NE5EUUNmbTVkMkJmM3hHN2x5UWc4dDBsT29uUHhUOSt4L0d2ZDJQQ3grdHdmTjhlQkExNkhsOS91QVFqNXI5ZDVaL1QxRER4cVFWMjlnNDQrc04yMklvbENBcFJOM1kwZEliSDBnaUNBTEZZN0N3SWdyc2dDSGJXdkZ4T3hpVVNpYUJTcVR4c2JHenNLNytheWhyMjVnSUFwVlY4ZWd3YmdSN0QxRnQ5aWdzS3NHaFFmMHovZkl2ZWJXWFZZUTc5ckI0VjU4U3F5YmwwRWVHdnhtTFYrRWdBNmlmdjd3OGZwSE5OZGMvZTZIUDl3bm1ja3grSFNxWENaek9uSW1aMUlrYS92eHdiNXNUcWJEODd0bk03TWxLUFZQajhmN2wzOE4wbkgySDBlOHZ4NjU2ZGVHcjRTS3lkRW8yV0hSK0h1M2RwY1JlbFFnRUFzQldyVjg5RG95ZGoxZmhJdkZDRkc4YXU0WU93WWM0c1RGaTFGa3FGQXBNLzNRajcrdlZ4Wk51WDJyK0gxekxQNlp6SHJBck9pWldycXpnVUJBRi8vNW9LaHdZTmtaK2JpK1FrdzFzZnk3SVZTekE0TGg0YjQrT2dVaWpRTnlvRzlnNzE4WDNpV255ZnVCWjlvMklxZkVhbFZFSmliNjhkcXlDbzhGWllNTVFTaVRiSnUvcDNCdHc3ZUtONXU5SWR0N2V5L3NXT3hRc3hOSDRlSEJvMEJBQjQrdnJCdm41OXBPNytDa0VSaGl2Y21USW1QclVnKzhwNTdFMWFoalorVDJEbDdER3djM0JBMUx4VkJpdTNsUzFlc0RnbVF2dTY0RjRlRkNYRldQQktQOWpWVXgrTVZKUVUxKzdnSDVGSUpJSmNMajhBNEFBQWtWUXE3UVBnQlpGSUZBYWd4WU0rSzVmTHpmYU9RQ2FUelRmMkdLaWlreWRQVHNEOTdVVTJOall2QWdnRDhNQW5uV1llaDBaL011dll5Qm1qMzF0dThPdGx0M3VZU3orclI4RTVzV29Help5dHU3Sm42RnpDL2NTN3JLckdYTjdORzFnM0xRYnR1d1RDeHNZRzB6L2ZyTzFkSXJHM1EvYjVURFJyMHhaS1JRbFNkKzNBczFObTZId2ZsVktKblFsdkl5amlPZTE1VElsOVBReUtmUjFiRnJ5Smx4ZC9BQmRQci92anpJZll6azZiUktkczJ3d1BIei84OHVWR2VBYzlpUWR0TFhOMGJvVG03ZHJqMnJtLzhkdlh1eUd4cjRmK01WUHc1MDgvb00wVE1yaDcrMkRmaXFXSVRGaGE3VzNKbkJNZnJDN2lFQURPSFA0SjdoMjhrWjM1RDhJbVQ4ZStGVXNOZnE2OFptM2FvblhBRThpNWRFR2JrRVRNbW8xUEprZWhVMGhmdUhoNDZWeGZWSkNQZW82bHE5akZoWVdRM0s4ZTUrTHBpU3RuVHVQd2x4dDFLcmZleWI2RzlhL05RTy9SWStIMW1HNlZ5MzVSRTdGNjRuZzR1YnJCcjRmcDcwSXFqNGxQTGFoWHZ3R2VEaCtKWnA1dDBOU3pMZHc4V2dJQWNtL2w0TjN0cVRyWHpobjJwUGIxeTNIdndrZmFIUUNRZmlJRkI3ZXRRMVptT3BxM2FvZGhrK2Voa1dzem5FMnIrQVRLaEFscGFXbUhBQndDZ0lDQWdKNWlzWGlVSUFoaElwRkkvMTRyTXFxOFd6ZngrNkVENkRGMGhDVWRiaFZPbmp6NUc0RGZBRXlYeVdRQlVGZk82Zy9BdUhXTExkQi9kM0tyM0F1bHNaNG4xcHArVm1PWHJjTFBtMHEzZlpRVUZlTDBUejhpSUxpdjlxYXhxdjJzbkZ4ZE1lcnQ5N1RmUHovdkxuN2R1eE50cFoxMStsbjkzNmlYOWZhenFrR2NFdzE0bEtJU1ZZMjVCazFjRUxkdEQ4UjJkbGpRdjdkT3c4Yk9ZUVB4ODZiUE1UUitQcExYSjhLdFZXdTA3MUxhTWtJUUJPeGVrZ0FBQ0l3WXJQTjlQWDM5ME91bDBVaUtuWTdoYzkrQ3A5OWp1SHNqQnczdXg5SmZLWWVSbFhFV1VTdldZTXVDTjVHeWRUTjZ2dkFpYkd4c29GS3BjUFpvQ3J5N2RkZVpjeHMzYjRIYjE2Nmg2NEFJYkpnekMvMmlKcUpEWUJET0hrdUIyTTRPanM3T2oxSkppM09pQVhVUmh3RHcyOTZkR0J3WGo3UUQzMEFza1NCaVJoeitTRDVZNlJrZkFNZytuNG56SjArZ1ViUG1PUFg5UVFUMENVSFRWcTB4OWJOTmNISjFoYUpZOXdGNTNzMmJhT2hTZWlhbk1DOVB1NTNYeTY4akRpV3VSVUR2WUhqNCtFR3BLTUdOeTVmd3hSdXowV1BZQ0R3UkVvcnlIQnMxeHBEWmIrQ0xOMllqYk5KVVNQdUZWZWxuTmhWTWZHcUJjeE0zaEk1VWI4VlFsQlRqeXJtLzBOcTNVNldmODVGMlIxRkJQcjdadUJJM3IxN0cyUGhsZUR0cUFDTEd4V0w5NGxrSUdSNkZ4N3FhWDNhdGNlclVxY01BRGdPQVRDYnJKZ2pDeVB1SEs5c2FkMlNrWWVmZ0FQbitmV2pSM2h2dFpGMk1QWnhhSVpmTFR3R0lBeEFuazhuYVEvMFAva0FBaHV1TVdybC9NOUtSZitjT09nUjJxL1RhY2NzL3dzYjRPTVJ1cVZpV2RmRnp6eUl5WWRrRFAyOXEvYXhxRStmRW1sSFZtQk9KUkFadmJEc0Y5MFBLdGkreDYvM0Z1SERxSk1aL1dOcDhYRkZTZ2wzdnY0UHN6SE1ZdSt3anZWc2hwZjNDb0ZJcWtSUTNIVDJHdmdBSEoyZTR0bXlGVzFuL1l0K0twWGpwbmZjZ3RyUERnR2t6c1diU2VQaDI3d0g3K280b3ZKZUhyeElXWWM1T3pTcW1Fajl1U01JZlAzNlBJYlBmUkl2MjNtalF4QVdaYVhLMDd4eUl5MmYreE1tRDM4SzdXL2VhK0U4SGdITmlUYW5PM0JjeGN6YWMzWnBXdUs2eU16NzVkKzlpNjhKNUNCNDdBYTM4QTdCaHppeDRkK3VPZW82T09qM0p5cnArSVJOdUxWdERVVklDc1VTQ3kzK2QxcDRYbHRTckIwVnhNZnFNVWJkYzJmMUJBakorUFlyUTZNbEkzYlVES1Z0MUs3cHFWcTFtZkxFZEVUUGlrSnkwRHI0OWVtcFhuc3dCRTU5YWtIM2xQRTZuL29qTU0zSmNUUDhETFZxMXg4UkY2eDc0R1VWSk1ZNG43OFhQZXpmaHlkRG5NV2hjclBicFR6UFBOaGdUdnhTYmw4L0ZzZSsrUXAraFk5REsrL0c2K0ZGcWpWd3VQd2JnR0lDcFVxbTBpMGdrR21uc01WbWJ3bnYzc0hqSUFKMnFXUm83M2xsUTRiMEpINjNUTzFHYk03bGMvZy9VQjdIblM2VlM5L3VIenduUWRxSGY5ZjVpWkovUDFPa2JwYy9xR1BYaFhIVnZpQUx0NzhzcXlpL0E3ZzhXQXdBQ3c1L1RLWmtPbUc0L3E3ckFPYkg2YWlMbXl2THk2NGkwNy9ZamVHeVV6c3BmVnNaWjVGeThpTWlFWlE4czR0STViQ0FhdC9EQTRjMGJVRnhZZ0lEZUljaE1PNEhnTVZGbzFxWWRBTURaclNuNngweEJTVkV4R3J1N0l5UDFLQm8yYWFMOUhyWmlXOVIzZGtiL21LbmFubExoMDJQaDVPWUdKMWMzZVBqNlllbW9vWWordUdwblFxcUxjMkwxMVhRY0dwS2ZtNHNOcjg5Q20wNVM3VXBNbnpGUktDa3NVRmRvVXlnZ3NiZkh0Y3h6T24yanpxZko0ZFhSSDE4dGZnc1pxVWNocWVlQXdYR3Y0OGFWeTBoT1dnY1BYMTlrSER1Q0ovcUc0dDd0V3hnYVB4L3RaRjBxclBab1dnWm8rUGZxRGIrbmV1cXNuSm9ESmo2MUlPZmZpN2lYZXh2ZFE0Zmh4Um1MNE9CWW1nbVhQK2VqVXFtZ1ZDcXdjdllyYU9udGorZ0ZhK0RVcEdMVzNyQ3hLOGJQVzRVVFArN0R0cFZ2WWRTc2Q5QzhaYnRhLzFucVFscGEybkVBeDQwOURtdWxxYVJsN2RMUzBySUFKQmg3SEtiaXlsOW5ZTzlRSCs3ZVBoZ1VPNmZTVlpEb2p6OUYzcTJiK0duamV2ZzkxUk85Um8ydWNNM2k1NTQxZU1ObWl2MnNqTFhkazNOaXFmSjljc3A2bUpncktTcEVTV0dSTmtrV0JCWFNqL3lDNUtSRU5HM2RCaTh0ZWcvZnJGcU9tNWN2NDVuSXNYQnlkVVhManY2SVdybTZTamQ0YmFVeXVIcTF4Tm9wRTlBcEpGUnZvdlQ0TStxK1psMEhSR0Qza2dROE9XU1l6dGNEd3dkcngxNmVvQkpRWEZpQWxXTmZRdjlKMDlDcFQ5OEsxOVFVem9tbGFqb09EZEgwbVNwTHM5Vk5aQ05DbTA0eUJKZHBGTjd4NlY0QTFCVUtOVTNGYmNVUzlCenhJZ0QxUTZEMG95bm9NeVlLWFo0TmgxS2hnSzFZakR2WHM1RTBjeXBDeGtYRDNkc1hYOFRId2NYTEN6a1hMNkJseDZydmRqUzNwQWRnNGxNci9JTjZ3VCtvVjRYM3g4MWRnUTRCZ1Rydm5mdmpPR3h0eFpqeWJwTGVBSHBxUUduVE5KRkloQzdQREVDWFovUVhTU0I2V0lZbTlhTDhmQ2dWQ3N6ZG4xeG4yMy9JTkxRTzZJU3A2emZCMGJtUnp2dTJFZ2xDb3lmRHR0ejVBcFZTaVlQclZzUER4dytCNGJwVmtEVGFTanZyZmQ5VSsxbFIzUXVOVnArUnNCR0xNV0RxREhSNVZuZHVVaW1Wa0grN1QvdTZ1akczY2x3azhtN2tvRk53UHhUazNjV2FpZVBSeE1NREE2Yk5RQ3YvQUFEcUc5bWpPN1ppemFUeGlGcTVCczV1VGZYLyt6eHNKRVEyRmVQRXlkVVZNYXNUS3kzeEwrMFhodlpkQXRHZ3pJcVBwKzlqMnRjUFd6R01IbDF0eDZGRzJLVHBPcS8xclFScC9oeUhoazU2cTdZQlFKTVc3b2pmY3dDQ0lFQmlYMXBVSStmQ0JYUjh1aGNhTkZhdllHcktYZWZkeUVIUW9DSG9GTndQQU5CLzRsUnNXemdQSFlLNjZhd1dsZFY5U01Xa3pCeVo5Y3l1cWRaUnZtQUFHY2RyendjQk1POEtNQTlMRTR2bEs3K1lNczFXTjgyWWM2OW40K3NQbDZENzg4UGg0dW1GSDlZbjRzYmxTd2daSDFPdEowQ21RRk9HMmRwaTBSemowSkpaYXh3QzVoT0xkN0t2R2V3SlZWSlVhUEFtME54WWF5eWFTeHpXSnBWU1dlM3FmN1hGRk9LUUt6NUVWa3FBb0xPSzQ5eTBHZnBHVGNUQnRSL2pueE8vSVRSNk1zSm54UEhKTnhGWnJBYzF3cldVcEllc202a2tQYWFDaVErUmxkSTBldHk3L0FPYy9pbFo1MnNxcFJMSlNldVFuTFFPS3FVU3hZV0ZWdjNFaklpSWlNd2ZFeDhpSzVXYm5RM25wczB3Y05wTURKdzJVL3QrK1NhUWh6NzlCTGV2WFRYV01JbUlpSWhxQkU4ckUxbXBLK2xuNE43QjU0SFhDSUtBRzFjdUlUUjZVaDJOaW9pSWlLaDJNUEVoc2tJcWxRcHBCL2JyTkg4c0tTcUVJQWdveUx1cnJRZ2pFb253d3J5RmFPaWl2ekVhRVJFUmtibmdWamNpSzNUNXpKOFEyOW1oUTJDUTlyMzlINjNBeWUvMlEyUmppNERld1VZY0hSRVJFVkhOWStKRFpJVmErUWNnTW1HcGRtVUhBTUpmalVYNHE3RkdIQlVSRVJGUjdlRldOeUlyVlZselBTSWlJaUpMd3NTSGlJaUlpSWdzSGhNZklpSWlJaUt5ZUV4OGlJaUlpSWpJNGpIeElTSWlJaUlpaThmRWg0aUlpSWlJTEI0VEh5SWlJaUlpc25oTWZJaUlpSWlJeU9JeDhTRWlJaUlpSW92SHhJZUlpSWlJaUN3ZUV4OGlJaUlpSXJKNFRIeUlpSWlJaU1qaU1mRWhJaUlpSWlLTHg4U0hpSWlJaUlnc0hoTWZJaUlpSWlLeWVFeDhpSWlJaUlqSTRwbDc0cE1QQUlYNS94bDdIRmF2dUxCQTg3TFFtT01nSWlJaUl0TEhyQk1mUVJCT0EwRDJsVXhqRDhYcTNicWVCUUFRQklIL000aUlpSWpJNUpoMTRnTWdFUUQySkM1QjFvVU1GQlhrRzNzOFZxZTRzQURYTHAzRDNzK1dhdDdhYnN6eEVCRVJFUkhwSXpMMkFCNlJSQ3FWN2hlSlJIMk1QUkFDQUtRV0ZSVTlmZnIwNldKakQ2U3V5V1F5d2Roam9Jcmtjcm01ejNIVndqZzBUZFlXaHdCajBWUlpXeXd5RGsyVE1lUFEzRmQ4U3RMUzB2b0xnakFId0NrQUJaVjlnR3Bjb1NBSVp3UkJXR0N0U1E4QUNJTHdxN0hIUUJYOGFld0IxRFhHb1VteXVqZ0VHSXNteXVwaWtYRm9rcXd1RG9t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oTTFQOEFTVnV5Q2F4SkdaZ0FBQUFBU1VWT1JLNUNZSUk9IiwKCSJUaGVtZSIgOiAiIiwKCSJUeXBlIiA6ICJmbG93IiwKCSJWZXJzaW9uIiA6ICIyMSIKfQo="/>
    </extobj>
    <extobj name="ECB019B1-382A-4266-B25C-5B523AA43C14-5">
      <extobjdata type="ECB019B1-382A-4266-B25C-5B523AA43C14" data="ewoJIkZpbGVJZCIgOiAiMTUxNzYyNzM3Mjk1IiwKCSJHcm91cElkIiA6ICIxNTg2NjgzMDQiLAoJIkltYWdlIiA6ICJpVkJPUncwS0dnb0FBQUFOU1VoRVVnQUFBejRBQUFFT0NBWUFBQUJJTHNKY0FBQUFDWEJJV1hNQUFBc1RBQUFMRXdFQW1wd1lBQUFnQUVsRVFWUjRuT3pkZDF3VDV4OEg4TThsVEJIMzFqcnEzaEJYdGRaYTk4U0txMXBSNjU1STNhc1dSOVhpckZxMWJtc2Q0SjQ0S3ZxcmU0TGJ1dmRFa0oyUTVPNzNSOHhKU0JoYUpSQSs3OWVycjE2ZXUrZnlISG04NUh2UEFv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WpYQjJnWDRDT3hVS3BXWEpFbTlBVlFWQk1IRjJnWEtaR0lsU2JvS1lHVndjUEFLQUZwckY4Z2FWQ3JWSVFBTnJGME9la2VTcERQQndjRzFyRjJPdE1SNm1QNWt4bm9Jc0M2bVI1bXhMckllcGovV3JvY0thNzN4UjJLblVxa0NBS3dVQktFT2d4NnJ5Q0lJUWcxQkVCYTd1N3NIQXJDM2RvR3NoRGZXZEVZUWhKcldMb01Wc0I2bU01bTBIZ0tzaStsT0pxMkxySWZwakxYcm9aMDEzL3kvVXFsVVhnRGE1aXRTQXA1OVI2TkFzVkp3ZG5HMWRyRXlGWFZzREY0OHZvdWRLK2ZnOGUxckRkM2QzWWNIQndmUHNIYTVyTVYzL3hGckY0RUErRGF0YiswaVdCWHJZZnFRMmVzaHdMcVlYbVQydXNoNm1ENmtoM3FZb1Z0ODNuWnZnMmZmMFNoUndaMUJqeFU0WlhGQnNUS1YwYTcvV0FDQUlBaWRyVndrSWlJaUlpSXpHVHJ3QVZBVkFBb1VLMlh0Y21SNnVmTVhNVzZXdG1ZNWlJaUlpSWdzeWRDQmozRk1EMXQ2ck0vUk9ZdHgwOW1hNVNBaUlpSWlzaVJEQno1RVJFUkVSRVNwd2NDSGlJaUlpSWhzSGdNZklpSWlJaUt5ZVF4OGlJaUlpSWpJNWpId0lTSWlJaUlpbThmQWg0aUlpSWlJYkI0REh5SWlJaUlpc25rTWZJaUlpSWlJMGdGUkZLMWRCSnZHd0llSWlJaUk2SzJRZy92ZU84L05NNmMrK1AybXRXa21iMi8reFJmUDc5eE84dGlZaURjSWUvYlU0cjU3RjRPaDAycVR6Q3RKSXVLaW8xSlZwc3VILzA3VmNSbU5uYlVMUUVSRVJFU1VYaHhZdWdodWpkOEZJNU9hZllQc2VmT1pIQk92anNPb1RUdmwxMXRuVE1HWXJYdXdzSmNYUkZHRVFtSGV0aEFiR1dHU0p6R3RSbzE3RjBQUWR0VDRKSThKZmZnQU8yYi9pdTR6NTVtVTZmTGhRd2hjOUJ0NnpQd04rWXFYQUFBOHYzTWJkMFBPSSt6SkU3eDZjQjh2Nzk5RHBmb04wSExJanluK0RmWXNtSXZLM3pRQ0FNendiSW1zT1hPWjdBOTcrZ1FUQTROU1BFOTZ3OENIaUlpSWlDZ0pqbG15d0dldHYwbWFYd2VQSkkvdlBXOFJzbVRQYnBhZU1NOHk3d0hvTTMreHlmN3J4NDhpWC9FU3NIZDBUUExjeFNwWFJmMXVQMEFkSFMwSFBsZi9PWUlEU3hmQmEvcHNPZWdCQUwxT0M3MVdoNktWS2lQa1FDREdiTjBET3djSGlIbzlKcmRvQ0NjWEYvbFlkVXdNSnU0OUJJVlNhZkY5QjY5WW0rcnJUODhZK0JBUkVSRlJwbmR5U3dETzc5MkYyTWhJTE96bEJjRHdnMThURzRmNVBicFl6TE9nbHhmaUlpT2dpWTJGWHdjUFpNbVdIU3VIRDdIWTRwUFFpN3ZtM2RuTzd0eU81M2Z2WUlablN3Q0FKallXRHM1WklBaUEwdDRCU2p2TFFRa0FDQW9CRzM0ZUs3LzJXUnVBd21YTG8zRFo4Z0NBblhQOFlPZmdZSkpuek5ZOThyWnYwL29BZ0ZuZnRaWGZlOVozYmRGdTdFUUFrUDhlUnVybzZHU3ZMNzFpNEVORVJFUkVtVjd0ZGgxUnFrWXQvTjZuT3diOHNSSktPM3NBZ0dNV1ozaXZYbTl5ckxIRlk4amJscEFabmkweGF0Tk9MT3psaFo2ekY4Z3RQcnZuejBFcjcyRUFnRzErMDVKODcwZlhydURSOWF2dzhCa0pWWE5ENFBPTFJ6T005TjltRXJDSW9vZ0xnYnVSTldjdWxLdFRGd0R3OE1wbFBMaDhFZFZidDRGelZsZjUyTTNUSnVQcHpSdlE2M1RRNjNSeThKYTQ5U2FoRVJ1M3lkZGozTTVkK0RQMFdiREU1TGcvQnZWSjhoenBHU2MzSUNJaUlpSUNjUHZzYVFpQ0FndDZldUhwelgvLzgvbXVIVDBpYjdjZE5TN0o0NDc1cjBmQlVxVVI5dlFKQUNBMklnSU96czV5MENOSkVtNmNPSVkvQnZiR3JiT25rYmRvTVRsdjNtTEZvSTNYWUZIZkg3Qi82U0pFaGIwR0FMUWZOeEhlcTllamF1T21VTnJad1h2MWVyTUFMamxoejU1Q0V4Y0xUV3dNRnZieU12bFBxMVpqdWMvQTkvbFRwQXRzOFNFaUlpSWlBdkRrNWcwNHUyYkYxMTI3NDgreHc5RnI3dS9ReE1aaW5sY254RVZGd2RuVjFlUjR2VTZIRi9mdVFxdUp4L0toQXhEeDZpV1dlZmVISUFnQWdMaW9hSk51Y20xR2pFR3hTbFhNM3JlK1Z3OUlFaEM0YUQ0QTRPbXRteWhjdHB5OGYvM0VzZENxMVdneDJNY3N2N05yTmpUbzNndTFQVHZnV01BR0xQY2VnRUhMLzRTRGt4TmlJdDdnUXVBZVNKS0VMVE9tb0xYUFNOaloyMXU4ZHIxV2kwdEJCL0hzMWsyb1kyS3didndvZFAzRnoyUlNobk43ZHFKNlMwTnJWMFljNThQQWh5aWRpNDJJc0RoSThsTkxhbFlhSWlJaVcvVDA1cjl3elowSEFPRGVwRGtVQ2dWeUZTb2tUMjZ3Zk9nQWVJNzVDYmtLRnNMeGdBMklEZ3ZEaWg4SG9VREowbERhS2VFNWVnSldqeHlLSVN2L2tpY0o4T3Zna1d3clMzUjRPQUNnWUtreUFJRFlpRGQ0OCtJNWJwdzRpckpmMUpHUGF6dGlMTEprejQ1SnpSb2dlOTY4aUF4OWhXeDU4Z0tBeVhhOE9nN0QxbStSZzV2OVMzNUgxVVpOY0hyN0ZoUXVXeDcra3lhZ3k1UVpGc3NpU1JLdS9YTUV4YXU2dzhuRkJVTlcvbVd5WDYvVDR1OFZmOGlCVDBiRVh6VkU2WnhmeHpZUTlYcUwrOVRSMFFpWU1qSEZjMGlTaU92SGp5WktrL0RQK3FUNytVN3phR3FXTnJsNUE1UC9weVFxN0RXT0JheUhKRWxKSGhNWitncHp1M2FFSmk1V1RndDk5QkFyZmh5Y3F2Y2dJaUw2R0M0Zk9ZU3FEWnZJcjZzMmFpcVA4d0VBdHliTkVYSWdFQSt1WE1LNXZidHcrL3daREYyekFaMG1Ub1pDcVVUT2dvV2cwMnFoVUNxeHFHOFBMT3JiQStyb2FIbDd3OCtHcm01YWpScWlLTUovOGs5WU1xQ1hTUmxxdCt1SWZVc1c0dmJaMDZqMFRVTTUzZmdBMU5rMUszelcraU5ycmx6d1dldHZ0ZzFBRG5wQ0R1ekRneXVYVU8vN2JnQ0FMOXEyeDVjZE84dXRVWW5aT1RpZ3k1UVpxTk8razhYOU1XL2V3RFYzM3ZmNm02WTNiUEVoc29LSVZ5K3hiRWcvQUlhWlV4UUtKZXlkM2sxZmFSeFFtSmd1UHQ1a2tLTk9HNDlyeC81SjloZ0FPTDVwSTU3ZHVvbnlYMzRscDBtaWlLQTFLMUN2aStsTUxSK1RnN016TGdUdVFjRlNaVkJTVmQzaU1TRUg5dUd6Q3BYZzZKeEZUcnR4OGhnK3ExRHhrNVdMaUlnb3NWcmZ0a09PZlBtVDNPL1dwRG4rR05nYjk0SXZvT01FWDdtVnhpamkxVXU0NWpLMEdFV0hoNW1zMlJNYkVZR1Z3d3dQOUY0L2Znem5ySzRvV3JFeVBFZVB4OHlPMzVxOHgrRTFLMUhtaXpvbTM0c2Y0dEgxcTJnM2VvTEplVDUzcjVia3c5U2tGQ2xYQVFCdzk4SjVSTDEraGR2bnpxQlU5WnI0ckdMbC8xUSthMkRnUTJRRjJmUG1rNE9icFlQN291RVBmVkN5V2cyVFk2YTJhb3dKdXcrYXByVnVnbEVCTzVMdCtwYjRtSDlQbmNDRnZidlJaOEVTbk5qaWp6UGJ0NW9jUDgvcjNaTWRuN1gra0NRUmttaG9vUkgxK2lUbjlFOU1IUjJOR2UxYUlVdTJiR2I3dGt5ZmJKYldkK0ZTTEIzY0Y1cllXQ2p0N09TK3dxTTI3Y1Rsb0wveCt2RWpuTnU5UXo2KzMrL0xrTHZJWjZrcUN4RVIwZnRLTHVnUlJSSFhqLzBQWDMzWEZhZTJiWks3bGlYMDZPb1ZrM1Ywa2xLZ1pDbjgrRmVBMlVQSzhHZFBzVzNXZEpTclV4ZXZIdDdIcXVIZXFOdXBDMHJWcUFsQmVQOU9XaTJIL0poc2wvWFVqdEhwTW1VR0lrTmY0VmpBZXJRYU9odzc1L3FoZXNzMjZPejd5M3VYeWRvWStCQlowZXNuanhIKy9EbUtWM1gvSk9lL2ZQZ1FBaGZQUjdjWmM2RFZ4S05PdTA2bzA4NFE2QmdYTUV1OEtOdkpyWnR3WnZ0VzZMUmF6Ty9SQloxK25vcFZ3NGVZUFNHYTJxb3hBS0JzN1MvUllieXZuSjdjcXRRSmlYbzlZaU1qTVdIWEFjTnJVY1MwTnMzdzRQSkZPRGc1bXdSOXY3WnJuZW9BaklpSTZHTjU4L0lGdEJvTkZ2VHNpbnpGaXFQTnNOSFFhdFQ0WTFCZk5PMDNFRVVyVllGZXA0UFMzZ0dYRC8rTnNyVy9CQUM1aTV1UktJb201MDBjOUp6WTdJL2ptemFpVWM4K2NHL2FBcElrNHNLK3ZkajEyMndBZ0Y2dmcxS3BSRnhVTk9aODN4N1JZV0dZODMxN0FERFpOdTZ2N2RrUnRkdDFUUGJhRW41Zkc5ZnhVVWRIUTZlTmg5TGVVTDdZeUVoY09YSUlwN1p1UW92QlA2SlU5Um9vV3JFeTFrMFlnMWNQNzZQTnNORm0xNUtlTWZBaHNxS3p1N1pEcjQzSDdNNmVBQXpkM2pwTW1JUnliMitjLzFWVVdDZzZUWnlDbURmaENKajhFNGFzV3BkazMxNGpZM0EwdFZWak9TZ2F0Mk1mQU5PeFBZbGJveEpLNmltU0pqWVdlcDBPRXdPRDVEVGpEZE1ZV0YwOGRBQmZkZTVxa2svVTYrV2JNQkVSVVZwNWVmOGU4aFV2Z1JhRGh1S3pDcFVBQU5WYXRFYldYTGtSL3V3cDF2ODBCdUhQbjZGV0cwL29kVHFVLzdJZUFNQXBhMVlNWExwYVBrL0NybTZKTlJzd0JJVktsMFhsQm8zZ21pczNBRUFRRktqV3ZCWGNtelRIc3p1M1VMaE1PWXQ1UDRTZ0VLQnExdElrVGRXc0pRU0ZnTlVqaHlMcTlXdW9XclRDZ3l1WHNPSG5jYWhZN3h0MG56a1AyZlBtQXdCa3k1TVhQV2JPeFFiZjhYaCs5dzZLbEN2LzBjcjJxVEh3SWJLU21JZzN1UGozQWZSZnNoSzVDaFlDWU9oMmxpZUY3bHpHcHpvSkdWdGZFcXZUcmhQVTBkRlkzTDhudnU3YUhYTzdkakRabnkxUEhwUHp1VFZwamdiZDN3MjBmSG4vSGx4eTVvUkw5aHlwdmk3QThCUXA0dVVMN0o0L0IzWGFkMEx1SXAvaDhKcVZDSDMwRUkzN0RJQkNvVWl5ajNFcjcrRTRzSFFSUkZHVUEwQlIxQ2M1L1NZUkVkSEhsTEFscEV6TkwxQzZSaTJ6aDRiR0dkZSthUHZ1TzFTU0pQbTR4TDBmc21UUG51VENvWW1Ea0lRVVN1VkhDWHJHN2R3dmJ3dUNBaDQvampUWmIzemRmL0VLay9TUi90dWh0RE1QRjV4ZHM2SG43QVgvdVZ4cGpZRVBrWlg4NzY4MUtGZW5MdUtpSW9HQ2hmRDh6bTNZT3praHoyZEZrOHpqdS8rSXlldm84RERNK3M3VHBQWEYyRndOR0pyV04wK2ZoS2pYb1hCcjB0eml6VldTUkFRdVdvQVdnNGJLYWM5dTM0Uk9xOFhHU1JQUTlSYy96UDIrZzFrK1k3RFZ5bnM0M0pvMGd3VEpwQzl4OW56NTBhVHZRQnhjdGhpM3o1OUZzLzZENFRGc2xObVhSK0xXSVlWQ2dXb3RXdUhQMGNOUnNGUnBaTStiejlDTndJR0JEeEVScGIyVWVrcTg3M0hXOEtITFUxZ0tlakl5MjdvYW9nemkwZldydVByUEVYVDl4USticHY2TW1tMDg4ZUx1SGRUNnRsMnkrU3pOMkphWTcvNGowTVhIQXdEMkxwd0hwYjBEN0J3Y29GQW9NTStyRTBUUnZLVWxNalFVTjA0Y1JlbWF0WkU5Yno1YytWOFFsSGIyR0x6OFR5aVVTam13U3E2clczeGNIQnljbmJIcnQ5bTQrcjhnazMyaVhvK2cxY3NSdEhvNVJMMGU4V28xSnU0OUJPRGRVekhqbUNNQXlGdTBPS3EzYW9QQVJmUFJhZUpraUhxMitIeEtraVJDRjYrRnZhT2pTWHAwZUJpeTVzeGxwVktsamlSSmlIajVBam55RjBqMk9LNUxsVEZraHJwSXRpa3lOQlRaOHVTeGRqRSt1c1MvTy9RNnJja1UzeGtOdndYU0VWR3ZSOERDeVdZRDRPTFZjZGowK3hSbzR6VldLaGw5YkpxWUdMUWM4aU1LbGlxTm5uTVg0a0xnYmp5OWRSUHVUVnNrbTI5cTZ5YUlqWWhJOXBqWWlBaE1iVzFZaCtCejkycG9OM3FDdk05bnJUODhmaHlOSC84S3dMQjFtekZzM1diNC9Ha1l4ek5zM1dhMEhqb2M3czFhWU1DU2xSQUV2TmVFQWhFdlhpQjd2dnhvUFhRNHhtemRJLzlubkwzTytMcW1oeWNxMXZzbXhmTjkyYkV6bXZZZENGMThQQVJCa2FGdnRPbmR2WkFRK0hWb1kyaDlmRXNYSDQ5WjMza21tV2Z2NzcrWmRWZDhmdWMyNW5sMXdwdVhMeXptK1JTcmZPdTFXc3pyOXAzRmZkUGFOSk8zTi8vaWkrZDNiaWQ1bnBpSU53aDc5dFRpdm5zWGc2SFRhdjliUVNsVmJLMHVYajc4OTM4L3IwNkxmOWF2TmZ0dFFHa25wYzlBa2lTTDNkQlRrbFEzOWRRNHYzZFhxdElBdzRPZlM0ZVNIcGVibEtpdzEvaXRSeGVFUG5vb3B3V3RXWW5UTzdZbWt5dDlZNHZQSjNEbTBBNXNXVHd0MWNmL3V2azBBT0JONkhQY3VuVGE3S25rUHp2WFFSdXZnYjJEbzZYczlCRzV1N3QzRTBYeHhzV0xGODhCK0dUZk1xV3ExNVMzNDZLaUlPcjE2REIyb2ttVDhzZVlINy9DVjErYnZCWkZFVWZXcnNTZDgyZlF0TjhnaTNtTUF5dU5kczZiaVV0L0h6QTd6bmpEenByVHNIRGE0eHZYVUtoMDJXVExJMGtTUWg4L1JNdkJQaW1XM2M3ZUhqa0xGa0xNbTNEWU8yYXVpUTBxVjY1YzJkN2V2ckJHb3dtNmV2VnEvS2QrdjJ0SGo2Qm94VXB3ZGpXZml0eVMwenUyNHV5dUhYaDY4NGFjVnJsQlk1emR0UjJ4VVpIWS9JdXZuTjZ3WjErVXNEQnI0YXp2MnNMQnlka3NQVFlxRW1PMjdINy9pMGlHVnFQR3ZZc2hhRHRxZkpMSGhENThnQjJ6ZnpVWndBdThuUmx4MFcvb01mTzNWRTFUYTJ2UzZwNW9aR3QxY2MrQ3VhajhUU01Bd0F6UGxtYXRWbUZQbjVoTTltTGtQM2tpcWpadWluSzF2NFJXRTQrZ05TdndWZWZ2LzFOWk1ySzB2aWNDNy9zWlNCODAzYlRSazVzM3NHWmtFdCtMZ29CeDJ3UE5rdmNzbUl0cUxWcW5tQVlBeC96WHlUMUIvRHA0V0p5S096bzh6R3dOUWRkY3VkR29aeCtjM2IwRHpRY013WnVYTDNEejFBbjBtYjhrdFplVzdqRHcrUVJxTlBCQTlmcXRBQUJqTzlYQnBEOFB3Y0h4M1UzVlVob0FoRDUvalB5ZmZXNlNGdjd5R1k0SEJzRDcxeldRSkJHTEovU0QxNGpwY00xcGU4MnA2WUVnQ041S3BiS2F1N3Y3RTBFUU5vaWl1RDBrSk9RVWdQZGI3U3VWTGdVZHhNSGxmNkRkbUFuSVg4TDBzKzh5ZVJxaXc4TWhDQW9JSDZtTGprS2hRTWVmSm1QSmdGNm8zS0F4Q3BVdWsySWVENStSOFBBeERIcE1xcXViS0lvSTNoK0l4cjM3eVdsYWpScDJEbzZJaTRxVXZ4QUVRY0IzUDA4MTVIbjdoRGJoVTNsTG50KzlBNWNjT1ZONWhiWkJxVlJXQnJET3djRWhScVZTYlJKRmNYTm9hR2pRNDhlUDR6NzJlMmsxYWx3NWNnZ2V3MGFuZUt3b2lqajg1MHBjL2Q5aERGNitCc2MzYjBUcm9TTWdDQUxXL1RRR2hVcVh4Y0NscTNGdzJXS1VxVlViSmR4VVNaNUxIUjF0Y2FGZVkzMFFSUkhUUEpxYTdOTnB0V2JqM0JKYjVqMEFmZVl2TmttN2Z2d284aFV2WWRaOUtxRmlsYXVpZnJjZm9JNk9sZ09mcS84Y3dZR2xpK0ExZlhhbURIcUF0TDBuMmxwZHRDVHg0SFpMTFU4djd0M0I3WE9uMFdyb01BQ0FKT29oQ01KLyttR2QwYVhsUFJGNHY4L0ErSEJRa2tTVEZoeWZ0ZjZZOVowbm5GeGM1RFIxVEl6RmVsTzRURGswNlRzUWo2NWVRZHRSNCtUMGwvZnZZZTA0dy9kdnlJRjlDRnF6WE40bmlxSlpLMVBpdEdIck51UEd5ZU40OCtJNVdnOGRJYWNubnNBQU1Ed0FTSGllV1oyK05kbC9PZWdnZFBIeEVFVVI4N29abHNVWTRiODl3M1VoWnVEekNRaUNBQ0ZCRnlHRlFtbldaU2h4MnFKeHZmSDR6blZBRVBEVDkvVVJyNG5EakUwbnNXbnhWSHpWdWd0eTVpc0lBS2pSMEFNN1Y4M0Y5OE15M3FKUkdZa2dDSVVCakZBb0ZDUGMzZDFmQ1lJUUlFblN0dmo0K0tNZjYyblQ3dmx6OFBES0pYaE5uNFY4eFlxYjdWODl3Z2RQYnQ1QXlXbzFUQVpNdnMrc2JwWmt5NU1YQTVhc2hKMmpJMFM5SHFHUEhwcjEzOVdxTlJBVXFlL205dWphRmRnNU9LQjB6VnB5V3VDaUJRZzVFQWhCb1VTVkJvMlN6R3VjS2p2aEdKL2I1ODVpKzZ6cGNISnhRY1NybDZqWHBWdXF5MkpMQkVGd0FkQkRvVkQweUpjdm56cHYzcnpiSkVueTEycTFoNjVldlJyOU1kNGo1T0IrcUdOaWtML0U1NWpoYVQ3NVJlSzBGb044MEhmaFV2dzFiZ1JpSXlPeHdtY2dBRUNyaVRkTTEvcmpJT2gxT3J4NmVGLytzYm5OYnhxZS9Ic2RjVkZSV05qTEsxWGxVaWdVNlBiclhCUXNWUXIyams2SURIMkZaZDREc0dxNE41N2R2bWwyL0xRMnpUQnV4ejY4dUd2ZW5lM3N6dTE0ZnZlT2ZDMmEyRmc0T0dlQklBQktld2NvN1pLdTY0SkN3SWFmeDhxdmZkWUdaTGd2K284aExlNkp0bFFYSFp3TkR6WTFzYkdZOVYxYnRCczdFUURNM2xNZGJmclBXSklrN0Z1OEVLSmViektwakNSSlp2ZjVOc1BIb1BJM0RWTjFEYllpTGU2Sjcvc1plUGlNUk12QlBwamgyUXJqMzg2Y05yUGp0MUM4L1E0ZHMzV1BmTHh4OHFITjB5Zmovc1VRNkxSYStUdjkyeEZqY2ZIZ2ZwUHpQN3R6Q3dWTGxnSUF1RFZwaG5KMTZzTFJ4UVdDSUdETjZHSG8vdXNjaytNVHAxMDc5ZzhlWDcrSzFrTkhJQzR5VWw3WWZNbUFYa2lXSkNFMk1qTFo0TjYzYVgxQWtwSS9UenJFd0NlZEdEaHRPUUlXVGticEtqVlFwVTRqVE8zZEFqdVd6OGFkeStjZzZ2VzRldm9JNG1LaW9GSEhJaTRxRXZkdlhFVHhjbFd0WGV4TVFSQ0V2QUFHQ1lJd3lOSFJNY0xkM1gwVGdLMEtoZUovNTgrZmovM1E4emJvMFJ1T1daeVRITHZTYys0Q2lIclI1Q2wxYXA0d3hrWkV3SzlqbTJTUGNjMmRCNHY3OThTcmh3OWdaMitQMnA3dmJ1NUJhMWJpNUdaL1ZHNWdIa3g5MDYybnlmK05pbFdxZ3U1K2MwMmVobm44T05Kc3VzeUVGRW9sZXM5YlpQTGFlOVU2QUVBSk56ZDA5NXNMWGJ3R1diSmxSL1prVnRQT1JKd0VRZWdzQ0VKblIwZEh0VXFsMmlXSzRpWkhSOGY5cDArZmprdzV1em1kVm90akd3MS84OXlGaTVoOFFldmk0ekcxZFJPVHRJUWlRMTloMkxyTlNaNDdZWURlZHRRNGhEOS9odCs2ZDVhZmVFOXQxZGppRDArdDV0MVl4bjlQSGNmRmcvdlEybWNFbnQ3OEY0WExscE5iREJPWDB4aEFKL2JvMmhVOHVuNFZIajRqb1dwdStPSDhpMGN6alBUZlpoTHdpNktJQzRHN2tUVm5McFNyVXhjQThQREtaVHk0ZkJIVlc3ZUJjMWJYSks4MXMva1U5MFJicllzelBGdktyVW01QzMrR1BndE11d2o5TWFpUHllc1RtellpNWswNFJtM2VDVWZuTEFDQWlKY3ZzR1JBYjR6ZVlubjhSaWIyMGUrSndJZDlCbnF0RGdybHU1L1VvaWdtTzBhMi9kaUp1SDN1RFA0YVAwcXV1M0ZSa1hoeDc0N0o1QUgzZ2krZ1dCVTNPZC81dmJ2dytNWTFOT2pSQ3pGdndoSDI3S204SE1hczc5cGkrSVl0dUhIaUdHNmVQb25HdmZ2aGN6Y1ZLdFN0aHlmL1hrZlE2aFh3bWo3clEvOHNOb09CVHpyeTlONi8rTWF6Tzk2RXZrRE9mQVZSdVhZREZDeGVDcm55Rllacnp0eHd6WkVMV1Z5ejQxelFiaHpldWhvL2pKdHI3U0piNU83dUxncUNvSmNrU1JJRVFROUFraVJKRkFSQkJDQmEyazc0ZndBbWFRbU9rd0RJNTVVa1NVcDhyS1g4S1p3ejhmbUxwM0I1MlFWQjZBMmd0eVJKc2U3dTd0c2xTZHFVY083KzFNcVNMZmsrN0VvN2V5Zy80RjlvbHV6WnpRS2tYZ2tDREtNQlMxWmF6Tis0Vno4MDd0WFA0ajdqd3FLSkZ4Z0ZZTktjbjFwRnlsY3dlWjJyVUdFQWhtdlBXN1RZZTU4dk1YZDNkMzBxUG5jUmhyRUxablVTZ0pTNExzUFF4VWRPbHlSSmIrbTR4TzlqUEg4cTYyUktGKzhFb0lOQ29lZ1FIeCt2VWFsVWV3SDR2Mjg5UEI2d0h0bnk1a1BFcTVmdjhWYzFpSGtUZ2RVamg2Wjg0RnZYai84REFQaDc1Vko1clNoTGExb2s3UHJZb0h0UExCdlNIemRPSE1PL3AwNmdkSTFhdUJ0OEhzZjgxK0g3cVg2cG1tYjFtUDk2RkN4VkdtRlBud0F3UEJod2NIYVdneDVKa3ZEdnllTTQvT2RLNUNoUUVFMTY5NWZ6NWkxV0RMZlBuOEdpdmorZ1V2MEdxTk8razlrWXVOVGdQVEZsdGx3WHc1NDloVXVPSE5ERXhsZ01zSmI3REpRZkF1VXBXZ3hkcDgyU2YzQURobFlqZTZlUE04YVg5OFNVZmNobm9OV29UUjVTaWpvZEZDbmNuNjRmUHdwQkVMQjI3QWg4L1gxM0ZLMVVHYmtLRjhIREs1ZFJ3azBGdlU2TG0yZE9tbnpmZnRteE0vNGFQd3JMdkFlZ3U5OWNPZWdCRE9PRkJVR0JjblhxUW1sbmgvRG56MUdvZEJuRVJVVmk4N1RKOEJ6emJxS2psTHE2MlRJR1BwL0E2UGExVEY3LzFMVysyVEVKMHhwMTdJMnZQYm9pS2lJTWVRb1d4WlZUaDFHd1dHbVVyRlFOSlN0Vk04dnI5bFZUVlBvaTVWbXhyRWdDb0JRTWR4dDd3SFJ1ZTB2YmlmLy9QbmsrSkMyNTdmZWdFQVFodHlBSTZiNDVJdkg0b1V4R0tRaUNmSzlMNlhOUHFkNFlTVytiK0Qra2ZuM01laWdJZ2tLU3BKeVNKQlY4My95dkhqNkF4NDhqOFh1ZjdnQU1UOTBUOSt0TzJMMG9xU2Z1S1pFa0NiZk9uSVp6VmxmRVJrUWdhTFg1bDY0bFNqdDd0QjAxSG4rTkh3VlJwME9UdmdQZzZKd0ZoMVl1dzZHVnk5Q2s3NEFVejFIZnF3Y2tDUWhjTkI4QThQVFdUUlF1KzI0eHdQVVR4MEtyVnFQRllCOFVxMVRGSksremF6WTA2TjRMdFQwNzRGakFCaXozSG9CQnkvK0VnNVBUZTF3OUFONFRVMlJMZFZHbjFlTEtrVU40ZHVzbTFERXhXRGQrRkxyKzRvZll5QWg1K3Y1emUzYWlla3ZEK0I3ak9KODdGODVoMDlTZkxaVFowQVhaVXBmbXhNc0twQkx2aVVuNDBNOGdKaUxDNUdHbVhxOUx0Z3V0SmpZRzRjK2VRbWxuaDNwZHZPQS9aU0k2VHZCRnhYcmZJSGgvSUVxNHFYRDU4Q0hrTDFFU3VRc1hBV0FZZDNSdytSSmt5WllEdVFvV2drNmp3YzU1TTNIejFJbTM1ZFBCcjRPSFNVdVQ5NnIxMk9BN0hwR2hyL0JaK1lwWTJNc0xTanQ3aXdHNElDaWdqbzZHVTlhc2N0cW5tUDNRMmhqNGZBTEdXZHAwMm5pTTcvd1ZwdnVmTUttSW85dlh3cFMvanBqTUl2UGczMHR3eXBJVjZ0aG8vQnR5RXArL0RYaEd0NitGN0xsTVo5K0lpWXJBTHh1T3BzR1ZmSmpnNEdEanhTb0FLQ3BXcktpSWlZbFI1TTZkVzZGV3F4VWFqVWFSTld0V2hWYXJWV2kxV29XVGs1TkNyOWNySEJ3Y0ZIcTlYbUZ2YjYvUTYvVW0yNklvS3V6czdCUjZ2VjVoWjJlbkVFVlJJWXFpUXFsVW12eGZraVNGUXFGUVNKSmtUQmRFVVZRYTl4djNKVDdPdUMwSXdsUkJFSkljeFN4SlVqU0FJRUVRTHV0MHVvMlhMbDI2QWdBcWxTcERUbkdpam9uNW9KYWFqT0o5NnFKR28xRm15WkpGMEdxMVNpY25KMEdyMVNvZEhSMEZ2VjZ2ME9sMFNnY0hCMEduMHlrbFNSSVVDb1ZTa2lSQnFWUXFFOVkvNDNhQyttZFN2eExYdjhSMU5zRjJYWVZDTVRDcDY1SWtLUjdBVVFEbkFPd05EZzcrQndCVUt0VjdOUU4vTzN5TTZicFFrbVJ4OEcxOFhCeW1mZHZjSk0wbFIzYjBtUGxia3VkTzJMM28ydEgvb1ZEcE1uaHg5elphRFBiQm5nV3BMMmIrRXAramVCVTN2SHA0WCs1dTFtYkVHQ3dkM0JkVkd6ZEI3c0tmV2N3WEhSNE9BQ2hZeWpDQlIyekVHN3g1OFJ3M1RoeVZWMXdIZ0xZanhpSkw5dXlZMUt3QnN1Zk5pOGpRVi9LTVJ3bTM0OVZ4R0xaK3l3ZXRKOFY3WXNwc3FpNUtFcTc5Y3dURnE3ckR5Y1VGUTFiK1pYSWV2VTZMdjFmOElRYytSaVZWMVMwR01sdC8vUVhYamg1Qm53VkxrTDlFeVZTWDF4TGVFNVAzb1o5QjJKUEh5Sm1nOVVXdjFTVzdCTU9wYlZ0UXZtNDlQTHh5Q2NVcVY4VjN2bE9SSTM4QjVDMWFIR3N0bWlVQUFDQUFTVVJCVkF0NmRzV1RtemR3Wk8xcXRCazJ5aVRmbHgyN29FaTU4bGcxM0J2bkEzZkQ4KzFNbGFHUEhtSmg3Mjc0cG5zdjFHajFycXY3bGhsVFVGSlZIYzl2M3dKZ3VXVVRNSFQzVEhqZDhXbzF2S2JQUWtsVmRVU0hoOEhaTlJ0Mnp2RkRxNkhEWU85b2VQQnpLZWpnUjV0NEtTMHg4UG1FSXNOZUlVdldiS2xhQzZWWTJTcFExV3VHMzhmMmdqbzJHaTI3ZVFNQTdPd2RNRzZwNlhTYTR6dC85VW5LK3dtSUFNU3JWNjhDQU83ZnYyL1Z3cVNHU3FVYUJzRGtTMTZTcEhBQWgwUlIzQlFSRWJIei92MzdhdXVVN3NNWkIzNG41dGUrdGNXcFZBSGc4SityOEUyM0g4elNqNnhkamErN2RzdG9Nd3hscUxybzV1WW1BREQ1a3Bja1NTTUl3djlFVWR5c1ZDb0R6cDgvbi95Q1RxbVEwbUs0eVlsNUU0R1Z3d2FuNnRpenU3YWg3YWp4Q042L0YzYjI5bWd6YkJRdUJ4MU1jVndGQUx5NGR4ZjNRczRqUi80Q3VIVG9JS28wYkl4OHhZckRlOVY2Wk11VFI1NmkxWkJYRFZFVTRULzVKenk2ZHRYa1BMWGJkY1MrSlF2eC9QWXROTzd6cmp1YmNiQ3ZzMnRXK0t6MXg1enYyOE5ucldGdHE0VGJmaDA4UHNZaXVobXFIZ0pwZDArMHBicG81K0NBTGxObUFBRCtXZituaGZLK2dXdHU4K21FTGJsejRSeHVueitETnNOSFk5L2loZWoyNit5UGRlL05VSFV4cmU2SmxxVG1NM2gwN1FvS3ZwMGxWYWZWSnR2YUF3RGh6NTZpVHZ1TzJMOWtJUURncy9JVjVYMzF1bmhoOVlpaHFGanZHNVBaQ1BPWEtJbm84SEQ4Tlc0VXl0YXVpNUNENzc3VC96MTVITm55NU1HZGMyZFF2V1ZydVh4MU8zVkJ2dUtmNDNqQUJnRG1rMnNZNlhVNkxPemxCU2RYVi9TZXR3aDdGc3hGOFNxR2NlU3p2dk9FNy80anlGK3lKUFlzbklkdmg0OUJmRndjRHE5WmlWeUZpcUJJdWZLcCtqdW1Gd3g4UHFGYmw4NmdTS2tLS1IvNFZzUDJ2WER2V2dnZTN3bkR5eWYzVWF6TWYxL0hoVDZNSkVtdkJFRTRBR0NqUXFIWWYvNzgrUXk1ZXVHTms4Yy9lQlh4b3h2V3lvSFA4enUzY2VmOFdYelpzVE9PL0xVYTlicDRRVWo5cEcvMDRlSUFCQUhZSEI4ZnYvbGp6VnIwTWZUK2JSSCtHajhLSS8zTnB3R2U0ZGtTM2YzbXlhL2JEQjlqc2phT1VVcmpLbUlqSXhFdzlXYzA2dFVQeFNwVndkcXhJMURtaXpwd2NuR3h1RUw2NjhlUDRaelZGVVVyVm9ibjZQR1kyZkZkVnltM0pzMXhlTTFLbFBtaWprbmZmVXFkOUh4UFRJOTEwWklpNVF5L0IrNWVPSStvMTY5dys5d1psS3BlTThrMTI2NGZQNHFkYy96Z09YbzhTdGY4QXYrZU9vRWRzLzNRMm1kNFpsN1FPVTN2aWFuNURDUkp3dlZqLzhCenpFOEFBSzA2RGtyNzVBUDVWa09IVzN5UW90V284ZnpPYlFpQ2dOQkhEeEFaR2lyWHI3dkJGN0QzOTNsbytFTnZsS3RURnllM0dCN0tSSWVINC9qbWphamJxUXZzSFoxd1BNQ3dEY0NzZFdyd2lyWFlzMkF1YW5pME5abE5kbXFyeHZLL0FYVjBORzZkUFlYbUE0YVk1UDJpYlFmOGUvSTR0Qm8xQXFiK2pOWStJK0UvYVFKNnoxOXM4ZDlVZXNYQTV4TjU4ZmdlOW0vNEF4MEhUMHgxbmpPSGRpQW04ZzBhZCtxRFpaTUdZOGl2cXo5ZEFTa3BBYUlvamcwSkNRbkNKMXE3SnkzZE9INFVGYjkrTng1TXI5UGk5OTdkNWRlaUtHSitqeTd5YSsvVjYrVnRTVEpNaFZtaGJqMzhlK280OURwZDJoU2FJSXJpSFlWQzRSVVdGclk1dmJVd0dxZEJsU1JEdHlOTDA2SnFZdU93WTdiaGlYZE5EMDk1TnJYM0VSc1JnYlhqUnFCRVZYZTROVGI4QUczWXN5KzA2ampZT3pwQ3I5UEIzdEVSeisvZWtidGVGQ2haQ2ovK0ZXRFdlaEQrN0NtMnpacU9jblhxNHRYRCsxZzEzQnQxTzNWQnFSbzFNMXJMcFRXazIzdGllcTZMbG5TWk1nT1JvYTl3TEdBOVdnMGRqcDF6L1ZDOVpSdDA5alZkbmlMMDBVTWMvbk1WN2w4TVJvY0p2dmpjM2REMS9kc1JZN0Y1MmlRc0c5SWZqWHIxTTF2cXdKYWw5VDN4ZlQ2RGEwZi9CenRIUjdubDQ5N0ZFR1ROK1c3dE9VdVRCbGdLZW02ZVBvbDlpeGNnWjZIQzhQblRINGRXTGNPaWZqMVFyNHNYcXJkc2c4Smx5Nks3MzF5NDVzcU5CNWN2SWt2MkhJZ09EOFA2bjhhZ1lLa3krS0p0QndpQ2dQVVR4MEt2MCtLcjc3cGE3SEZVb0ZScGJKaytHWDBXL0dHeEhPY0RkNk5zclRweWE3aWR2VDFpSXQ3QUpYc09sUC95Szl5N0dBeG4xMno0M0YyRmFpMWI0OUcxSzhqK2RRT3o4NlJYREh3K2diTkJ1N0I3OVR3MDZ0Z2I1VlIxVXM0QTROZ2VmNXpjdHdsOUp5MUc5bHg1VWF4c0ZlUXZVZ0o2blJaK2c5dDk0aEtUMFlVTEYveXNYWWFQS2ZUUkEreWVQd2RhalFiemUzUkJDVGVWU1hBenVYa0RrOWNBOFBqNk5UeTRjZ21DWU9pbWtUMXZYbHc1Y2hpeGtSRUlPV0JZUGRxNGVCa0ExUGY2QWFwbTcvOWpncEoyNmRLbDB3Qk9XK3Y5a3h2UTJuL3hDa1NGdmNiLy9scUQ4blcvUXYydVBjeU9tZUhaMHVLc1FZbk44K3BrbG1ic1hpUW9CSlNvcWtLakJJdmlWcXhYSDRCaGxpeGp3SzYwc3pkWlRUMXgwSE5pc3orT2I5cUlSajM3d0wxcEMwaVNpQXY3OW1MWGI3TUJ2QjJFckZRaUxpb2FjNzV2aitpd01IbE1TTUp0NC83YW5oMVJ1MTNIRksvTlZsajducGhSNjZJNk9obzZiYno4NUQ4Mk1oSlhqaHpDcWEyYjBHTHdqeWhWdlFhS1ZxeU1kUlBHNE5YRCsyZ3piRFFpWHIzRTd2bHo4T2pxWmJnM2E0bEJ5LzgwR1RCdloyK1BUaE9uNFB6ZVhkZzJjenBjYytWQ253VkxNa1hyVDFyZEUxOC9lZnplbjRFdVBoNk4rd3pBa2JXcmNlU3YxVkRhMmFQNXdIZXRKUWtYeHpXdTQ1TlFYSFFVMWswWWpkQ0hEOUNnUjIvVWFQMHRCRUZBYTU4UktGbTlKdll0WG9EUWh3L2g4ZU5JSEZ6K0J5NEZIWVNkZ3dNYWRPK0ZKUU42bzFTTm1tZzFaSmk4dmxpbm55WmoxN3haK0hQTWNQU1lPYy9zL2FvMWJ3V2RSZ090UmcxQkVQRG0rVFBZSnhoejd0NmtPWFRhZDEySXE3Vm9qWVc5dXNIZTBWQ1hGVW83ZEpqZ0N3QVcvODJsZHd4OFBvSHN1Zk9oeDlqWktGSGV6ZUwrUmgxN20wMTltYTl3TWZTZjhnZGNjeGltU2kxUzB2RGtvRnkxdXVneHhuVGU5ZFV6Um9Bb0pUcXRWbDdmWWxxYlptWUJUbEtlM0x3aFAwVnMwbWNBUWc3c2c0T1RFd1l0V3czQWNPUDIrZE0vVldQWEtHTm8xdDh3UGtKaFo0ZFczc1BNQmwyTGVqMHU3TnNqYng5Y3ZnU0Z5NVpIVFk5dnpjNEZRSDQ2bWxpTFFUNG0yNWFldmh2Zng5azFXNUt6dHVVcVdBampkKzZISkVtd2QzUklzdFdtMllBaEtGUzZMQ28zYUNSUFF5MElDbFJyM2dydVRacmoyWjFiS0Z5bW5NVzhaQjIyVWhkWGp4eUtxTmV2b1dyUkNnK3VYTUtHbjhlaFlyMXYwSDNtUExsYlVMWThlZEZqNWx4czhCMlA1M2Z2b0hEWmNxaFV2d0hhamh5WFpQYzVRUkJRdmFVSHFqWnFpckNuVHpKRjBKT1djaFVxL042ZmdZT1RFM0lXTElTeVg5VEIxMTI3QVJEazc5Q0pldytaNUUzOHVyN1hEM0RPNm9wNlhicmhzL0lWNE94cXVzeEZoYnIxVUtibUYvS01lYTI4aDZIbEVCKzVucFZVVlRlWlZBRXdQUHhwTzJxYzJlSzRDZFg2dGgzK1hyRVVaM2R0aDhMT0RyWGJ2VnZMejlqU1k5UjhvRGVhRC9STzhsd1pUWVp1STFXcFZCTHdiaFkxc2k3ak5ONFhMbHpJMFBYcVF4anJZbW9XR0UwcnQ4NmN3cm05dTlEWjl4ZDVjb09FM2RvczhabytDMEZyVmtMVnJBWFdqaDJCaVlGQjJPQTdIaFhyMVVlVnR3dWEramF0ajRsN0Q2WHJ3TWY0VkMyejFjWDBXQTh6czh4YUR3SFd4Y1QwT2wycTFwMzZWREpyWFdROU5BaC85dFFzUUxLRzlGQVAyZUpEWktPS1YzV0hhNTUzTXdkZENqcUlUajlQTlZ2VFo5ZHZzOUY2NkhENWRla2F0VkFvd1RvbnJZZU9NSHNDUkVSRXFXZk5vSWNvUFFROTZRWC9KUkxacU5pSU56aTFiUlB1aHdSRHE5RkFhV2VQOVJQSFFwbW9wU2JzMlZQY0N6NFB3REM1UVpXR3BndTBxV09pc1hSd0g1TzBoR044dktiUFF0Nml4VC9OUlJBUkVaRUpyVVp0TnBIR3M5czM1WFhMS0drTWZJaHNsS2pYd3pWWGJ2U2E5enNXOU95S2l2WHFvMks5K2doLzloVGh6NS9qYzNmRCtnQ1dKamhJS0UrUnp6QnMzV2I1TmNmNEVCRVIvWGRQYjkzRU1mOTE2RGhoa3B4Mk4vZ0NOazRhajg2K3Y1aXM0MlAwNXNWekxCM1NEeU0yYkRYNUhsN2hNOGppNHF0a2lvRVBrWTNLV2JBUUd2N1F4eXc5NHRWTGJKNCtDWDBYTGtXT2ZQbXRVRElpSWlMNjkrUXhaTTJaUzM2dGpvbkJub1Z6b1dyV0VvR0w1cVAzL0NWd2NESnQyYmw1K2lUSzFLcU52MWNzeFkwVFIrVjB2VTVuTm80M3RaTWFaU1lNZklneW1lSlYzT0RXdUJsT2JkMGt6NkJFUkVSRWFldHkwTi9vK05Oa0FJYVpXRGY5NG90eXRiOUU0OTc5c1cvSlF2aFBtb0R2ZkgrQnZhT2puT2ZTb1FObzFuOElpcFN2WURMYjROUldqUm5vcEFJREg2Sk1xRUdQM3RCcTFJZ09ENE1paFVHM3huVk1Fa280eGlkWG9jTG9NZk8zajE1R0lpSWlXM1V2NUFLaXc4TlFvR1FweEVaRXdIL0tST1FxV0FpTmVobldpMnJhYnlCMnpQSER5bUdENFRsNkF2SVdMWWJuZCsvZzlaTW5LRksrQWdCZ1lTOHYrWHg2blU1KzdaakZCWDBXTEVuN2k4b0FHUGdRWlFLTmUvYzNlVzFuYjQrZzFjdHhZck8vdkJKNVVoS083eUVpSXFMLzdsakFCZ0RBeXdmM3NYYk1jS2lhdDhRMzNYcksrd1ZCZ1crSGo4SEpMUUZZUG5RZytzeGZqR01iMTBGSU1CRjBkSGdZeG16ZFkzYnVHWjVjVkR3cERIeUlNb0VhcmMwWDkydlNad0NhOUxHOEtCOEFUQXdNK3BSRklpSWl5cFR1aFZ4QVZPZ3JBRURlb2tYeG5lOVVGQzViSHI1TjY1dXNPVFM1ZVFOTURBeUNXNU5tZVAzNE1VSWZQVEE1anlZMkRvdjY5a2pEa21kOERIeUlpSWlJaU5MSXhiOFBvRW5mZ1FpWU1oR0NvRURoc3VXVFBkN1pOUnRlUDNtRVpnTzhFVERsSnpuZE1Zc3pCaTVkYlhZOFczeVN4c0NIaUlpSWlDaU5OUHloTjF4ejV6RkowOFhIdzg3ZVBzazhWUm8yZ1pDd254dlk0dk1oR1BnUUVSRVJFYVdSeEVFUFlGaE1QRnZlZkVubVNSejBBR3p4K1JBTWZJaUlpSWlJck9qMjJkUDRySHpGOThyREZwLzN4OENIaUlpSWlNaEtOSEd4T0xWdEU3NGRNZmE5OHJIRjUvMHg4Q0VpSWlJaXNnSkprckJsK2hRVStMd1VQbmV2bHFvOEp6Yjc0OXp1SGRERXhtRitqeTVtKzQzcFhORFVIQU1mSWlJaUlxSTA5dlgzM1NFSUFyNW8yeDRGUzVjeDI5KzAzeUN6dEZiZXcxSGhxNjlScDMwbnMzMlVNZ1krUkVSRVJFUnA3TXVPblFFZ3laYWVXdCsyTTB1cjhOWFhuN1JNdGs1aDdRSVFFUkVSRVJGOWFneDhpSWlJaUlqSTVqSHdJU0lpSWlJaW04ZkFoNGlJaUlpSWJCNERIeUlpSWlJaXNua01mSWlJaUlpSXlPWXg4Q0VpSWlJaUlwdVgwUU9mV0FCUXg4Wll1eHlaWHJ3NnpyaXB0bVk1aUlpSWlJZ3N5ZENCanlSSlZ3SGd4ZU83MWk1S3BoZjI4aWtBUUpJa2ZoaEVSRVJFbE81azZNQUh3RW9BMkxseURwN2V2d2xOWEt5MXk1UHB4S3ZqOFB6aEhleGFOZGVZdE5tYTVTRWlJaUlpc2tTd2RnSCtJM3QzZC9kQVFSQWFXcnNnQkFBNHJkRm82bDI5ZWpYZTJnVkpheXFWU3JKMkdjamNoUXNYTXZvOTdyMndIcVpQbWEwZUFxeUw2VlZtcTR1c2grbVROZXRoUm0veDBRWUhCemVYSkdrc2dFc0E0bExLUUIrZFdwS2thNUlrVGM2c1FROEFTSkoweHRwbElETlhyRjJBdE1aNm1DNWx1bm9Jc0M2bVU1bXVMckllcGt1WnJoNFNFUkVSRVZFcXFGUXFpYTFYSDBkR2IvRWhJaUlpSWlKS0VRTWZJaUlpSWlLeWVReDhpSWlJaUlqSTVqSHdJU0lpSWlJaW04ZkFoNGlJaUlpSWJCNERIeUlpSWlJaXNua01mSWlJaUlpSXlPWXg4Q0VpSWlJaUlwdkh3SWVJaUlpSWlHd2VBeDhpSWlJaUlySjVESHlJaUlpSWlNam1NZkFoSWlJaUlpS2J4OENIaUlpSWlJaHNIZ01mSWlJaUlpS3llUXg4aUlpSWlJakk1akh3SVNJaUlpSWltOGZBaDRpSWlJaUliQjRESHlJaUlpSWlzbmtNZklpSWlJaUl5T1l4OENFaUlpSWlJcHZId0llSWlJaUlpR3dlQXg4aUlpSWlJcko1REh5SWlJaUlpTWptTWZBaElpSWlJaUtieDhDSGlJaUlpSWhzSGdNZklpSWlJaUt5ZVF4OGlJaUlpSWpJNWpId0lTSWlJaUlpbThmQWg0aUlpSWlJYkI0REh5SWlJaUlpc25rTWZJaUlpSWlJeU9ZeDhDRWlJaUlpSXB2SHdJZUlpSWlJaUd3ZUF4OGlJaUlpSXJKNWdyVUxRRVJFUkVSRUJtNXVidDBGUVJobmZDMElRaGtBa0NUcFpvTERWZ1VIQjg5STg4SmxjSGJXTGdBUkVSRVJFUm1Jb25qZXpzNnVUT0owWXdBRUFKSWsvUzl0UzJVYjJPSkRSRVJFUkpSK0NPN3U3djhLZ2xBNmlmMFBMMXk0VUJ5QWxJWmxzZ2tjNDBORVJFUkVsSDVJZ2lDc1MyYi9makRvK1NBTWZJaUlpSWlJMGhGSmt2WWtzODgvTGN0aVM5alZqWWlJaUlnb2ZWR29WS3I3QUQ1TG1DaEowb3ZnNE9CQ0FFU3JsQ3FEWTRzUEVSRVJFVkg2SWtxU3RENXhvaUFJQjhDZzU0TXg4Q0VpSWlJaVNtY2tTZHFaT0UwVXhZM1dLSXV0WUZjM0lpSWlJcUwwUitudTd2NUVFSVQ4QUNCSlVsaHdjSEIrQURvcmx5dkRZb3NQRVJFUkVWSDZvd2NRWUh3aENNSWhNT2o1VHhqNEVCRVJFUkdsUTRJZ2JEZHVTNUlVa055eGxESUdQa1JFUkVSRTZaQkdvemttU1ZJNGdLaW9xS2hkMWk1UFJzZkFoNGlJaUlnb0hicDY5V3E4SkVtYkFCeTZmZnUyeHRybHllaHNZWElETzVWSzVTVkpVbThBVlFWQmNMRjJnVEtaV0VtU3JnSllHUndjdkFLQTF0b0ZzZ2FWU25VSVFBTnJsNFBla1NUcFRIQndjQzFybHlNdHNSNm1QNW14SGdLc2krbFJacXlMdGxJUEpVbUNJTmpDVDNicjE4T00zdUpqcDFLcEFnQ3NGQVNoRG9NZXE4Z2lDRUlOUVJBV3U3dTdCd0t3dDNhQnJDVEQzMWh0alNBSU5hMWRCaXRnUFV4bk1tazlCRmdYMDUxTVdoZFpEOU1aYTlkRE8ydSsrWCtsVXFtOEFMVE5WNlFFUFB1T1JvRmlwZURzNG1ydFltVXE2dGdZdkhoOEZ6dFh6c0hqMjljYXVydTdEdzhPRHA1aDdYSlppKy8rSTlZdUFnSHdiVnJmMmtXd0t0YkQ5Q0d6MTBPQWRURzl5T3gxa2ZVd2ZVZ1A5VEJEdC9pODdkNEd6NzZqVWFLQ080TWVLM0RLNG9KaVpTcWpYZit4QUFCQkVEcGJ1VWhFUkVSRVJHWXlkT0FEb0NvQUZDaFd5dHJseVBSeTV5OWkzQ3h0elhJUUVSRVJFVm1Tb1FNZjQ1Z2V0dlJZbjZOekZ1T21zelhMUVVSRVJFUmtTWVlPZklpSWlJaUlpRktEZ1E4UkVSRVJFZGs4Qmo1RVJFUkVSR1R6R1BnUUVSRVJFWkhOWStCRFJFUkVSRVEyajRFUEVSRVJFUkhaUEFZK1JFUkVSRVJrOHhqNEVCRVJFUkdSeldQZ1EwUkVSRVJFTm8rQkR4RVJFUkVSMlR3R1BrUkVSRVJFWlBNWStCQVJFUkVSa2MxajRFTkVSRVJFUkRhUGdROFJFUkVSRWRrOEJqNUVSRVJFUkdUekdQZ1FrVldKb21qdEloQVJFVkVtd01DSHlNb2VYTG1FMklnSStmWEZ2L2REa2tSbzRtS1R6SE0rY0xlOHZYem9BR2cxbW1UZjQvNmxFSnpZNHYrZnk3cHZ5VUtFUG5xWTZ1T2p3bDdqV01CNlNKS1U1REhUUEpxYXBVMXUzc0RrLzBSRVJFVC9sWjIxQzBDVW1lbmk0N0grcDdIb05IRUtQbmRYQVFDMno1cUJrdFZxWUpuM0FGUnY2WUV2TzNhR1F2SHVHY1hUV3pkeC9kai9VSzE1S3dEQTR4dlhJU1hUYWlLS0l2WXRXWWhHUGZzaDdObFRyQjdoamNqUVVHVExrMGMrSmpvc0REMW16VWZSaXBVQUFGTmJOMEdXYk5tZ2k0OUg2UnBmb08yb2NRZzV1QStudG0zR2plTkg1WHlPTGk0WXNHUmxrdS90NE95TUM0RjdVTEJVR1pSVVZmK3dQeElSRVJIUlI4REFoOGlLcnY1ekdEa0xGSkNESGttU0lFa1NYSExrUU85NXYyUHo5Q25RYXRSbzBMMlhuT2RDNEc3Y3YzUVJNenhieW1senZtOXZjbDQ3QndlTTJMZ05BSEJ5U3dBK3ExQUpSU3RXd3ZuQTNSaTZaaU9tdG1xQ1llczJBd0NlM2I2SmdLbStLRlM2akp4Zm9WQmcyTHJOT0xCc01aeXlac1dUbXpld2Y4bnZxUFIxQTdRYit4TUVRY0RWZnc3anlwRWdPWTg2T2hvejJyVkNsbXpaeks1enkvVEpabWw5ZjErR2JMa053WmVvMTBPaFZMN3ZuNCtJaUlnbzFSajRFRm1KSklrNEhyQUJEWC9vSTZmcHRWb29sRW9JZ2dLdXVmT2crNjl6SU9yMTh2N0kwRmQ0ZU9VU3h1L2NCMEV3dEFMNU5xMlBZZXMydzhIWjJldzlIbDI3Z25PN2Q2RGRtSit3WjhGY3VPVE1DVUFDSUVFZEV3TW5GeGZzLytOM05PN2RIM1lPRG1iNTcxOE1ScU5lL2JCOTVuVDBuTHNBVzMrZGhwMXovRkRwbTRiWS84Y2k5Snk3MEN6UHFFMDdVM1g5SjdiNDQ4ejJyZEJwdFpqZm93czYvVHdWcTRZUE1ibGVBSmphcWpFQW9HenRMOUZodkcrcXprMUVSRVNVR0FNZklpc0ozaGVJOE9mUFViYjJsL0RyNEFFQWtDUkFFa1g0TnExdjBuS1NzMEFoOUZtd0JJZFdMa090Yjl2SlFVOUt0SnA0bEtwZUUzK3ZYQXBOYkN4NkR4c0pYWHc4SkVuQ2pSTkhVYVpXSGR5L2RCR2hqeDVpNzhLNUdMUnNEWnhkRGU4YkUvRUdzUkVSK055OUdycjlPZ2V1dVhMRGMvUjRMUFB1aitBRGdmaW0ydy9Ja1MrL3hmYzFYazlpbXRoWTZIVTZUQXdNUXAxMm5WQ25YU2RNYmRVWVBtc040NC9HN2RnSHdIUnN6NFRkQjFOMXJVUkVSRVRKWWVCRFpBWFI0V0VJV3JNY2dtQjRiV3dsQ1h2NkJIK09Ib1kzTDE5ZzJMck5acTB3WDN2MVFJNzhCVkw5UHArN3E1Q3ZlQW1zR2o0RTMwLzlGVW83ZThTOGVRTUhaMmNFNzlzTHQ4Yk40THYvQ01LZlBjV3FFZDV3eXBwVnpodjY4QUZjY3VSRVhGUWticDg5alg5UEhzZkxCL2Z4eGJmdGtiTlFJWnpjN0krUUEvdFF1MTFIMVBSb2EvSytvemJ0Uk1UTEY5ZzlmdzdxdE8rRTNFVSt3K0UxS3hINjZDRWE5eGxnTW1ZSkFGN2V2d2VYbkRuaGtqM0grL3daaVlpSWlGS05nUStSRlJ3UDJJQnFMVnJqNUpZQWsvVFFSdytSbzBCQnZIbjV3aXpQcTRjUHNNSm5vUHc2WHEyR2c1TVRISnljTU9mNzlvaVBpelByN2paaTR6WUVUUGtKSmR4VXVIOHBCQSt1WEVLKzRpV1FwOGhuc0hkeXdvTXJsMUNzVWhXYzJiVWRibzJibTdRa0ZhdGNGUW83Tzl3OGZSTHFtQmpVNzlZVEJUNHZDUUNZMXFZWnh1M1loeGYzN2tCUUdNYm1TSkJNQXBycytmS2pTZCtCT0xoc01XNmZQNHRtL1FmRFk5Z29DTVpvRDRieFJUcXRGaHNuVFVEWFgvd3c5L3NPWnRkdDdPcld5bnM0M0pvMFMvWGZtSWlJaUNnaEJqNUVWbERUb3kxeUZDaGdGdmpjUG5jR1JTdFZ4djFMSVdaNThoWXRoakZiOXdBQTlEb3RmbW5kRktNMjdZUkNxWVF1UGg1VFd6ZVI5eHRwNG1MaDRPd01wWjBkNHVQaVVLaDBXYng2Y0I5NWloYURxbGtyN0Z1OEFPM0dUc1Nsdnc5ZzROSlZadTlaK1p1R2VIYjdGbTZlT29Hek83Zko2VnFOQnZON2RBRUF0Qmt4QmdEa3dHdlhiN054OVg5Qkp1Y1I5WG9FclY2T29OWExJZXIxaUZjYkpteTQ4cjhnS08zc01YajVuMUFvbFhLM05uWjFJOHFjSkVtRUxsNExlMGRIay9UbzhEQmt6Wm5MU3FXaXpDWWoxME5Ka2hEeDhrV0t2VU5FdlI2eGtSSEltak1YOURvdGxIYjJhVlJDNitJNlBwL1E1Vk9Ic1gvOVlyUDBXZDRkVTcxbzQvak9YMzNzWWxFNmtMTmdJYk54T3Vyb2FGdzZkQUNWdjJsb2txN1ZxQkZ5WUo5Sm5YbDIrelp5RkNpWTdFeG9rYUdoY0hUT2dxNi96RVR6Z2Q1d2E5d01XWFBueHUxeloxQzhpaHVLVjZtS1hJVUtZOW1RL3ZpeVUyZTQ1TWhwZG83c2VmTWg2blVvYW5pMHhkZGVQZUM5ZWoyOFY2K0h2YU9qdkYyc1VoVUFRTVNMRjhpZUx6OWFEeDJPTVZ2M3lQOFpaNWN6dnE3cDRZbUs5YjZCZTdNV0dMQmtKUVFCbk5FdG5kSEV4ZUxBMHNYUTY3Um0rK0xqNHVEYnREN2k0K0lzNXQzNysyOW1FMVE4djNNYjg3dzZXV3pKTk1wSTYxblJwM012SkFSK0hkb2dMaXBTVHRQRngyUFdkNTVKNXZtUU9yZkJkN3habWlpS1dEbHNjS3JMNnR1MFBrUzlIbmVETHlCbzlRcm90T2IvWGo2bWtJUDdjQ21JRDRMU1FsclZ3NlRHdy80WGVxMFc4N3A5bCtKeFlVK2ZZSm4zQU9qaTQ3RjBjSDljQ055VDdQRytUZXQvcEJKYUYxdDhQaEZKa25Cbzh3cTA2VG5jYk4rcnB3OE1vOWdUbU5hM2xjWHo2TFR4RnZkMUhQSXpTbFd1OFhFS2EyVXFsYXE4SkVrdGdvT0RaMXU3TE5aMFlObGlsSEJUSVcvUjRpYnBVV0ZoMkRuWEQxVWFOWkhUamdkc1FQbTY5Wkk4bDA2cnhkeXVIZEJyN3UrNGZ1SW83bDhNUVh4Y0xOd2FOOE9kYzJmUmNyRFAyeHUwQUswNkRtK2VQNGNvaWlaZDFTNEU3c0dWL3dXaGNMbnlPTFp4SFRwUG1wWnMrUi9mdUlaQ3Bjc21lNHdrU1FoOS9CQXRCL3ZBTlZkdWszMDc1ODNFcGI4UG1PVXhkblhMbWpPWFBBbkNwMUN0V3JVOG9pZzJEdzRPWHZ2SjNpU0RVQ2lVdUhmeEFuYk05b1BuYVBNZmlFazV2V01yenU3YWdhYzNiOGhwbFJzMHh0bGQyeEViRlluTnYvaks2UTE3OWtXSnF1NEEwdTk2VnRhU21lK0oxNDRlUWRHS2xlUkpWbEx5b1hYdTF1bVQ1aWVUSkR5OGV1Vzl5NXl2ZUhFYzgxK0hGVDREMFhuU05HVExreGVBNFllaWs0dExrdm5VTVRHWXNPdUF5VmpPU2MwYUlIdmV2SWlOaklDcWVTczA2MjhJeEI1ZnY0YjlTMzZIUzQ0Y3FGRDNhNHV6Y0g1c21mbWVtRmIxTUtGWjM3V0ZnNVA1N0t5eFVaRVlzMlczV2ZwL1plL29DRW5Vdzg3QkFWN1RaMkgvSDcralFyM2s2Nnd0WU9EemlWejRKeEQ1aTVSQXNYSlY4ZXJKZlN5YTBOZGsvNVRlelUxZS83eksvQWNmWUdqeEdiZjA0MWQ0YTZ0U3BVb2xwVkxaQ2tCWEFCWGZqdnZJZEYveVJtZDJic09ORTBmUmY3RmhNVkJCRUJBYkdZRnNlZkxpNFpWTHlGVzRDQlFLQldJaTNtRGY0Z1VJZmZRQWJZYVBsdk1iVzB6aW9xUGduTlVWTCsvZmcxTldWMEFRa0NOZmZuUVkvek95NTh1UGpiN2pvV3JSQ25xZERtdkhHV1o0Ry9ESEtnUk0rUmwvanY0UkhzTkdJMWZCUXZKNXk5U3FqUXBmZlkyclI0S3c5ZGVwY25yQ3JtNE5lL1pGK2JyMUVMdy9FSTE3OTB0d2pCcDJEbzZJaTRxVVc3Y0VRY0IzUDc4N1QwSWVQaVBoNFRNU1FOcDFkYXRTcFVvUk96dTdGcElrZFpZa3FmN2JlcGpwdnVRVHMzZDBSS2VKVTdDNGZ5OWNQbnpJckJVeU1WRVVjZmpQbGJqNnY4TVl2SHdOam0vZWlOWkRSMEFRQkt6N2FRd0tsUzZMZ1V0WDQrQ3l4U2hUcXpaS3VLbE04cWZYOWF6U0V1K0pobnZHbFNPSDRERnNkSXJIL3RjNlovVG5tT0VtUDFZQm1OU3B4TjJITGNtYU14ZThwcy9FaGNBOXlKSXR1OG0rRVJ1M1FaSkUyRHM2eVdrUHJseEMwWXFWTUtsWmc4U25nck5yVnZpczljZXlJZjFScEZ3RkFNQ0xlM2V3L3VleGFPMHpBcUdQSHVMQXNzVm9NV2hvaXVYNkVMd25XcWNlQW9aZUg4YjdWVUxUMmpTVDMydWFSMU9UZlRxdEZyNzdqNlJZUnIvMnJjM1NKUW1JajRzMXFlL3p2RTVDa2lTVHNiZ0pKVHpXYUlUL2R0alpaNXh1Y2d4OFBvR1lxRGM0dkhVTitrMWFoS003MStIUm5Xc21nYzNvOXJYdzAvTEFUTmU5eDgzTnpRMUFHNFZDMFJWQUtXdVhKNzM0OTlRSi9MM2lEM3ovaTUvODlMbFMvWWI0clhzWENJTGh4MXZ6Z2Q1NGVPVXkxazBZalhKZmZvV2VjeGVhUEpWUktKV28yckFKNW5mdkFra1NvVkFxOFVYYjlpaFNyanlLbEN0dmVKK1R4eEgrN0NrYTllcUhSWDE3b0Z5ZHI5QjhvRGZzSFIzUis3ZmZzV3ZlYk95YU94UGRmcDBEQUZBMWYzZUQ4MTY5M3FUTTA5bzBNMGw3Y09VUzdCd2NVTHBtTFRrdGY2SXNuUUFBRklOSlJFRlVjTkVDaEJ3SWhLQlFva3FEUm1iWHJkZHBvVlZyNU1rUjBvcEtwU29saW1KTFFSQytFd1RoQ3dCSjN1UXpzeHo1QytDSDJmT1J2MFNKRkk5VktCVEkrMWt4OUYyNEZIK05HNEhZeUVoNUlnNnRKaDZ4RVJGWStlTWc2SFU2dkhwNDMrVExQeU9zWi9XcDhKNW9LdVRnZnFoallwQy94T2NXZjJBbFRtc3h5T2U5Njl3OHIwNEFERDhHNTNsMVFqZS91ZkxESGxHdngrUVdEYzJDbmJpb1NQeld2YlBGTWlmdXFuUncrUklBN3dJbVRWd3NWZ3dkaUI2ejVpTmJuang0ZXVzbTlpeVlpd0ZMVmlUNWQxREh4T0QxMDhjb1cvdEwzRGg1SE50blRrT2pYdjFRNGF1dklZb2kxbzRaamxQYk51T0x0dTJUUE1mNzREM1JWRnJVdzIxKzAvRGszK3VJaTRyQ3dsNWVxU3FYUXFGQXQxL25vbUNwVXJCM2RFSms2Q3NzOHg2QVZjTzk4ZXoyVGJQampaTVFRVExjNXhJSFNQRnFOV1oyYkpOaWNDL3E5VmptM1IvUGJ0OUN6VGFlSmcrZ01pSUdQcC9BK2NON0VCbjJFb3NuOUVWY2RDU0d6dm9yVmZuR2QvNEsyWFBuTTBuVDY3VHdHOXhPZmgzMjRnbG1iRHIxVWN2N0NRbHVibTdWbFVxbGh5aUtYUVZCS0c3dEFxVTNUZnNOUXBsYVg2RFBnaitRdDJneE9iM2RtQWxvTjJhQ3liR1NKR0hBMGxWSnJwM1RkdFM0Wk4rcmJPMHZVYXlLRzV4Y1hOQnIzaUxrTGx4RTN1ZVl4UVh0eDAyRVRxdUZJQWp2SFpRWHExUUYzZjNtbW94Yjh2aHhKRHgrSEpsa25xQTFLM0Z5c3o4cU4yaHN0dStiYmoxTi92OWZ1YnU3VnhBRW9TV0E3d0ZVVFR5ZE5wbFN4OFJBMU9tUUxYZWVWSzhaVmFXaDRYT01ESDBsdDZKWWtyaFZKcjJ2Wi9XUjhaNllCSjFXaTJNYjF3RUFjaGN1WXZKakxLbkpXNHplcDg0WnU4dE9idDRnMVYxbm5WMnptYjMzK3AvRzRPYVpVOGhYdkFSK21EMC95YnJvNkp3RnRkdDF4UFpaMCtFMWZSWU9MbHVNK2w0L0pGdDM3NFdjUjlsYWRiQjM0VHhjUFhvRTM0NFlpd3B2dXpZckZBcDArdm4vN2QxcFFKVFYyd2J3YTJBR1JCUlV3SVhGWFpZa2JFWUYwK3cxQlVWUzBFeE5zekFYQlBkVVNLUFUxOHlNeWlXMU5JMHdUWFBMTFRQVGFERlVTZ2V6TktURU5SUnhRNHgxWnA3L2gzRUdCbVlFRkpqdCtuMXhISjdCUTkwZW4vczU1OXozUW56KzJxdFFLaFRvTWJUeXN4ejZjRTdVcjY3aWNIRGM2N2g5N1NxV1I0N0E1RS9WQzJvTEI0VG9UWUxLbmwwOGV5d0Z2eC84RmdPbnowSld4bGw0K1BoVzJFV2hHYWVtTDU0aEVudDdLRXRLdE52YzA0LzhBbmR2SCsxV1RZMGoyN2ZBdzhjUFYvLzVHN2V2WmlIdjFzMEtXOVhOQ1JPZld0Q3QzM1BvMmljY201YkV3ejlpRkJxNU5zUC92OUpYNTVxeVc5M0d2ZmtoUE5yNkFnRGlWdTdRdVM1K1JFK2Q5OHloMkVGQVFFQTNXMXZiY0pGSU5BcUExNE9XVGN1U3lXUkNwUmVacHZrUCs4SE9ZZXJsNTdKSmp5R2krOXZXSG9WbWxhaHMwbE9XWnJtNnNpZEEraWJVNnU0TERoazdBU0ZqSitqOVdzOFJvM1IrZlJpQ0lFQXFsYzRGTUVva0VuV282dWZNT0E1cnpKNGw3K0w2aGZPNGNlVXk1bjd6UFk3dTJJcVViWnQxcmxuMjhuQ2QzMnQ2VWYxM0p4ZEpzVlhiaG1NTy9heHFBdWZFeXFWczNRUW50NmJJemJsZTdUK3NPakZYMXEycldXall4QVZySm83VGJ1K3hzYkhSdWZuVTNKU1dsWDQwQlkyYXR3Q2dMdnVmdXVzcnc2c3ZJaEc2RGh5RTlLTXAyRHp2ZFNpVkNtMFNZMGgyWmlhOE92cWpvWXNybmhvK0VwL05tb3B2Vmk3VnVhWkJFeGY0UE5taldqOHY1OFRLMVdVYy9wWHlNd0RnVU9JbjJsVVVmZkdtMmVvR0FMMGp4MkR0bEdpa0gva0ZaNDhkUVlldVFjaE1PNEZmdG55QkZ4Y213RlpzK0xhKy9FclZyQzI3NE5EUUNmbTVkMkJmM3hHN2x5UWc4dDBsT29uUHhUOSt4L0d2ZDJQQ3grdHdmTjhlQkExNkhsOS91QVFqNXI5ZDVaL1QxRER4cVFWMjlnNDQrc04yMklvbENBcFJOM1kwZEliSDBnaUNBTEZZN0N3SWdyc2dDSGJXdkZ4T3hpVVNpYUJTcVR4c2JHenNLNytheWhyMjVnSUFwVlY4ZWd3YmdSN0QxRnQ5aWdzS3NHaFFmMHovZkl2ZWJXWFZZUTc5ckI0VjU4U3F5YmwwRWVHdnhtTFYrRWdBNmlmdjd3OGZwSE5OZGMvZTZIUDl3bm1ja3grSFNxWENaek9uSW1aMUlrYS92eHdiNXNUcWJEODd0bk03TWxLUFZQajhmN2wzOE4wbkgySDBlOHZ4NjU2ZGVHcjRTS3lkRW8yV0hSK0h1M2RwY1JlbFFnRUFzQldyVjg5RG95ZGoxZmhJdkZDRkc4YXU0WU93WWM0c1RGaTFGa3FGQXBNLzNRajcrdlZ4Wk51WDJyK0gxekxQNlp6SHJBck9pWldycXpnVUJBRi8vNW9LaHdZTmtaK2JpK1FrdzFzZnk3SVZTekE0TGg0YjQrT2dVaWpRTnlvRzlnNzE4WDNpV255ZnVCWjlvMklxZkVhbFZFSmliNjhkcXlDbzhGWllNTVFTaVRiSnUvcDNCdHc3ZUtONXU5SWR0N2V5L3NXT3hRc3hOSDRlSEJvMEJBQjQrdnJCdm41OXBPNytDa0VSaGl2Y21USW1QclVnKzhwNTdFMWFoalorVDJEbDdER3djM0JBMUx4VkJpdTNsUzFlc0RnbVF2dTY0RjRlRkNYRldQQktQOWpWVXgrTVZKUVUxKzdnSDVGSUpJSmNMajhBNEFBQWtWUXE3UVBnQlpGSUZBYWd4WU0rSzVmTHpmYU9RQ2FUelRmMkdLaWlreWRQVHNEOTdVVTJOall2QWdnRDhNQW5uV1llaDBaL011dll5Qm1qMzF0dThPdGx0M3VZU3orclI4RTVzV29Help5dHU3Sm42RnpDL2NTN3JLckdYTjdORzFnM0xRYnR1d1RDeHNZRzB6L2ZyTzFkSXJHM1EvYjVURFJyMHhaS1JRbFNkKzNBczFObTZId2ZsVktKblFsdkl5amlPZTE1VElsOVBReUtmUjFiRnJ5Smx4ZC9BQmRQci92anpJZll6azZiUktkczJ3d1BIei84OHVWR2VBYzlpUWR0TFhOMGJvVG03ZHJqMnJtLzhkdlh1eUd4cjRmK01WUHc1MDgvb00wVE1yaDcrMkRmaXFXSVRGaGE3VzNKbkJNZnJDN2lFQURPSFA0SjdoMjhrWjM1RDhJbVQ4ZStGVXNOZnE2OFptM2FvblhBRThpNWRFR2JrRVRNbW8xUEprZWhVMGhmdUhoNDZWeGZWSkNQZW82bHE5akZoWVdRM0s4ZTUrTHBpU3RuVHVQd2x4dDFLcmZleWI2RzlhL05RTy9SWStIMW1HNlZ5MzVSRTdGNjRuZzR1YnJCcjRmcDcwSXFqNGxQTGFoWHZ3R2VEaCtKWnA1dDBOU3pMZHc4V2dJQWNtL2w0TjN0cVRyWHpobjJwUGIxeTNIdndrZmFIUUNRZmlJRkI3ZXRRMVptT3BxM2FvZGhrK2Voa1dzem5FMnIrQVRLaEFscGFXbUhBQndDZ0lDQWdKNWlzWGlVSUFoaElwRkkvMTRyTXFxOFd6ZngrNkVENkRGMGhDVWRiaFZPbmp6NUc0RGZBRXlYeVdRQlVGZk82Zy9BdUhXTExkQi9kM0tyM0F1bHNaNG4xcHArVm1PWHJjTFBtMHEzZlpRVUZlTDBUejhpSUxpdjlxYXhxdjJzbkZ4ZE1lcnQ5N1RmUHovdkxuN2R1eE50cFoxMStsbjkzNmlYOWZhenFrR2NFdzE0bEtJU1ZZMjVCazFjRUxkdEQ4UjJkbGpRdjdkT3c4Yk9ZUVB4ODZiUE1UUitQcExYSjhLdFZXdTA3MUxhTWtJUUJPeGVrZ0FBQ0l3WXJQTjlQWDM5ME91bDBVaUtuWTdoYzkrQ3A5OWp1SHNqQnczdXg5SmZLWWVSbFhFV1VTdldZTXVDTjVHeWRUTjZ2dkFpYkd4c29GS3BjUFpvQ3J5N2RkZVpjeHMzYjRIYjE2Nmg2NEFJYkpnekMvMmlKcUpEWUJET0hrdUIyTTRPanM3T2oxSkppM09pQVhVUmh3RHcyOTZkR0J3WGo3UUQzMEFza1NCaVJoeitTRDVZNlJrZkFNZytuNG56SjArZ1ViUG1PUFg5UVFUMENVSFRWcTB4OWJOTmNISjFoYUpZOXdGNTNzMmJhT2hTZWlhbk1DOVB1NTNYeTY4akRpV3VSVUR2WUhqNCtFR3BLTUdOeTVmd3hSdXowV1BZQ0R3UkVvcnlIQnMxeHBEWmIrQ0xOMllqYk5KVVNQdUZWZWxuTmhWTWZHcUJjeE0zaEk1VWI4VlFsQlRqeXJtLzBOcTNVNldmODVGMlIxRkJQcjdadUJJM3IxN0cyUGhsZUR0cUFDTEd4V0w5NGxrSUdSNkZ4N3FhWDNhdGNlclVxY01BRGdPQVRDYnJKZ2pDeVB1SEs5c2FkMlNrWWVmZ0FQbitmV2pSM2h2dFpGMk1QWnhhSVpmTFR3R0lBeEFuazhuYVEvMFAva0FBaHV1TVdybC9NOUtSZitjT09nUjJxL1RhY2NzL3dzYjRPTVJ1cVZpV2RmRnp6eUl5WWRrRFAyOXEvYXhxRStmRW1sSFZtQk9KUkFadmJEc0Y5MFBLdGkreDYvM0Z1SERxSk1aL1dOcDhYRkZTZ2wzdnY0UHN6SE1ZdSt3anZWc2hwZjNDb0ZJcWtSUTNIVDJHdmdBSEoyZTR0bXlGVzFuL1l0K0twWGpwbmZjZ3RyUERnR2t6c1diU2VQaDI3d0g3K280b3ZKZUhyeElXWWM1T3pTcW1Fajl1U01JZlAzNlBJYlBmUkl2MjNtalF4QVdaYVhLMDd4eUl5MmYreE1tRDM4SzdXL2VhK0U4SGdITmlUYW5PM0JjeGN6YWMzWnBXdUs2eU16NzVkKzlpNjhKNUNCNDdBYTM4QTdCaHppeDRkK3VPZW82T09qM0p5cnArSVJOdUxWdERVVklDc1VTQ3kzK2QxcDRYbHRTckIwVnhNZnFNVWJkYzJmMUJBakorUFlyUTZNbEkzYlVES1Z0MUs3cHFWcTFtZkxFZEVUUGlrSnkwRHI0OWVtcFhuc3dCRTU5YWtIM2xQRTZuL29qTU0zSmNUUDhETFZxMXg4UkY2eDc0R1VWSk1ZNG43OFhQZXpmaHlkRG5NV2hjclBicFR6UFBOaGdUdnhTYmw4L0ZzZSsrUXAraFk5REsrL0c2K0ZGcWpWd3VQd2JnR0lDcFVxbTBpMGdrR21uc01WbWJ3bnYzc0hqSUFKMnFXUm83M2xsUTRiMEpINjNUTzFHYk03bGMvZy9VQjdIblM2VlM5L3VIenduUWRxSGY5ZjVpWkovUDFPa2JwYy9xR1BYaFhIVnZpQUx0NzhzcXlpL0E3ZzhXQXdBQ3c1L1RLWmtPbUc0L3E3ckFPYkg2YWlMbXl2THk2NGkwNy9ZamVHeVV6c3BmVnNaWjVGeThpTWlFWlE4czR0STViQ0FhdC9EQTRjMGJVRnhZZ0lEZUljaE1PNEhnTVZGbzFxWWRBTURaclNuNngweEJTVkV4R3J1N0l5UDFLQm8yYWFMOUhyWmlXOVIzZGtiL21LbmFubExoMDJQaDVPWUdKMWMzZVBqNlllbW9vWWordUdwblFxcUxjMkwxMVhRY0dwS2ZtNHNOcjg5Q20wNVM3VXBNbnpGUktDa3NVRmRvVXlnZ3NiZkh0Y3h6T24yanpxZko0ZFhSSDE4dGZnc1pxVWNocWVlQXdYR3Y0OGFWeTBoT1dnY1BYMTlrSER1Q0ovcUc0dDd0V3hnYVB4L3RaRjBxclBab1dnWm8rUGZxRGIrbmV1cXNuSm9ESmo2MUlPZmZpN2lYZXh2ZFE0Zmh4Um1MNE9CWW1nbVhQK2VqVXFtZ1ZDcXdjdllyYU9udGorZ0ZhK0RVcEdMVzNyQ3hLOGJQVzRVVFArN0R0cFZ2WWRTc2Q5QzhaYnRhLzFucVFscGEybkVBeDQwOURtdWxxYVJsN2RMUzBySUFKQmg3SEtiaXlsOW5ZTzlRSCs3ZVBoZ1VPNmZTVlpEb2p6OUYzcTJiK0duamV2ZzkxUk85Um8ydWNNM2k1NTQxZU1ObWl2MnNqTFhkazNOaXFmSjljc3A2bUpncktTcEVTV0dSTmtrV0JCWFNqL3lDNUtSRU5HM2RCaTh0ZWcvZnJGcU9tNWN2NDVuSXNYQnlkVVhManY2SVdybTZTamQ0YmFVeXVIcTF4Tm9wRTlBcEpGUnZvdlQ0TStxK1psMEhSR0Qza2dROE9XU1l6dGNEd3dkcngxNmVvQkpRWEZpQWxXTmZRdjlKMDlDcFQ5OEsxOVFVem9tbGFqb09EZEgwbVNwTHM5Vk5aQ05DbTA0eUJKZHBGTjd4NlY0QTFCVUtOVTNGYmNVUzlCenhJZ0QxUTZEMG95bm9NeVlLWFo0TmgxS2hnSzFZakR2WHM1RTBjeXBDeGtYRDNkc1hYOFRId2NYTEN6a1hMNkJseDZydmRqUzNwQWRnNGxNci9JTjZ3VCtvVjRYM3g4MWRnUTRCZ1Rydm5mdmpPR3h0eFpqeWJwTGVBSHBxUUduVE5KRkloQzdQREVDWFovUVhTU0I2V0lZbTlhTDhmQ2dWQ3N6ZG4xeG4yMy9JTkxRTzZJU3A2emZCMGJtUnp2dTJFZ2xDb3lmRHR0ejVBcFZTaVlQclZzUER4dytCNGJwVmtEVGFTanZyZmQ5VSsxbFIzUXVOVnArUnNCR0xNV0RxREhSNVZuZHVVaW1Wa0grN1QvdTZ1akczY2x3azhtN2tvRk53UHhUazNjV2FpZVBSeE1NREE2Yk5RQ3YvQUFEcUc5bWpPN1ppemFUeGlGcTVCczV1VGZYLyt6eHNKRVEyRmVQRXlkVVZNYXNUS3kzeEwrMFhodlpkQXRHZ3pJcVBwKzlqMnRjUFd6R01IbDF0eDZGRzJLVHBPcS8xclFScC9oeUhoazU2cTdZQlFKTVc3b2pmY3dDQ0lFQmlYMXBVSStmQ0JYUjh1aGNhTkZhdllHcktYZWZkeUVIUW9DSG9GTndQQU5CLzRsUnNXemdQSFlLNjZhd1dsZFY5U01Xa3pCeVo5Y3l1cWRaUnZtQUFHY2RyendjQk1POEtNQTlMRTR2bEs3K1lNczFXTjgyWWM2OW40K3NQbDZENzg4UGg0dW1GSDlZbjRzYmxTd2daSDFPdEowQ21RRk9HMmRwaTBSemowSkpaYXh3QzVoT0xkN0t2R2V3SlZWSlVhUEFtME54WWF5eWFTeHpXSnBWU1dlM3FmN1hGRk9LUUt6NUVWa3FBb0xPSzQ5eTBHZnBHVGNUQnRSL2pueE8vSVRSNk1zSm54UEhKTnhGWnJBYzF3cldVcEllc202a2tQYWFDaVErUmxkSTBldHk3L0FPYy9pbFo1MnNxcFJMSlNldVFuTFFPS3FVU3hZV0ZWdjNFaklpSWlNd2ZFeDhpSzVXYm5RM25wczB3Y05wTURKdzJVL3QrK1NhUWh6NzlCTGV2WFRYV01JbUlpSWhxQkU4ckUxbXBLK2xuNE43QjU0SFhDSUtBRzFjdUlUUjZVaDJOaW9pSWlLaDJNUEVoc2tJcWxRcHBCL2JyTkg4c0tTcUVJQWdveUx1cnJRZ2pFb253d3J5RmFPaWl2ekVhRVJFUmtibmdWamNpSzNUNXpKOFEyOW1oUTJDUTlyMzlINjNBeWUvMlEyUmppNERld1VZY0hSRVJFVkhOWStKRFpJVmErUWNnTW1HcGRtVUhBTUpmalVYNHE3RkdIQlVSRVJGUjdlRldOeUlyVlZselBTSWlJaUpMd3NTSGlJaUlpSWdzSGhNZklpSWlJaUt5ZUV4OGlJaUlpSWpJNGpIeElTSWlJaUlpaThmRWg0aUlpSWlJTEI0VEh5SWlJaUlpc25oTWZJaUlpSWlJeU9JeDhTRWlJaUlpSW92SHhJZUlpSWlJaUN3ZUV4OGlJaUlpSXJKNFRIeUlpSWlJaU1qaU1mRWhJaUlpSWlLTHg4U0hpSWlJaUlnc0hoTWZJaUlpSWlLeWVFeDhpSWlJaUlqSTRwbDc0cE1QQUlYNS94bDdIRmF2dUxCQTg3TFFtT01nSWlJaUl0TEhyQk1mUVJCT0EwRDJsVXhqRDhYcTNicWVCUUFRQklIL000aUlpSWpJNUpoMTRnTWdFUUQySkM1QjFvVU1GQlhrRzNzOFZxZTRzQURYTHAzRDNzK1dhdDdhYnN6eEVCRVJFUkhwSXpMMkFCNlJSQ3FWN2hlSlJIMk1QUkFDQUtRV0ZSVTlmZnIwNldKakQ2U3V5V1F5d2Roam9Jcmtjcm01ejNIVndqZzBUZFlXaHdCajBWUlpXeXd5RGsyVE1lUFEzRmQ4U3RMUzB2b0xnakFId0NrQUJaVjlnR3Bjb1NBSVp3UkJXR0N0U1E4QUNJTHdxN0hIUUJYOGFld0IxRFhHb1VteXVqZ0VHSXNteXVwaWtYRm9rcXd1RG9t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oTTFQOEFTVnV5Q2F4SkdaZ0FBQUFBU1VWT1JLNUNZSUk9IiwKCSJUaGVtZSIgOiAiIiwKCSJUeXBlIiA6ICJmbG93IiwKCSJWZXJzaW9uIiA6ICIyMSIKfQo="/>
    </extobj>
    <extobj name="ECB019B1-382A-4266-B25C-5B523AA43C14-6">
      <extobjdata type="ECB019B1-382A-4266-B25C-5B523AA43C14" data="ewoJIkZpbGVJZCIgOiAiMTUxNzYyNzM3Mjk1IiwKCSJHcm91cElkIiA6ICIxNTg2NjgzMDQiLAoJIkltYWdlIiA6ICJpVkJPUncwS0dnb0FBQUFOU1VoRVVnQUFBejRBQUFFT0NBWUFBQUJJTHNKY0FBQUFDWEJJV1hNQUFBc1RBQUFMRXdFQW1wd1lBQUFnQUVsRVFWUjRuT3pkZDF3VDV4OEg4TThsVEJIMzFqcnEzaEJYdGRaYTk4U0txMXBSNjU1STNhc1dSOVhpckZxMWJtc2Q0SjQ0S3ZxcmU0TGJ1dmRFa0oyUTVPNzNSOHhKU0JoYUpSQSs3OWVycjE2ZXUrZnlISG04NUh2UEFv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WpYQjJnWDRDT3hVS3BXWEpFbTlBVlFWQk1IRjJnWEtaR0lsU2JvS1lHVndjUEFLQUZwckY4Z2FWQ3JWSVFBTnJGME9la2VTcERQQndjRzFyRjJPdE1SNm1QNWt4bm9Jc0M2bVI1bXhMckllcGovV3JvY0thNzN4UjJLblVxa0NBS3dVQktFT2d4NnJ5Q0lJUWcxQkVCYTd1N3NIQXJDM2RvR3NoRGZXZEVZUWhKcldMb01Wc0I2bU01bTBIZ0tzaStsT0pxMkxySWZwakxYcm9aMDEzL3kvVXFsVVhnRGE1aXRTQXA1OVI2TkFzVkp3ZG5HMWRyRXlGWFZzREY0OHZvdWRLK2ZnOGUxckRkM2QzWWNIQndmUHNIYTVyTVYzL3hGckY0RUErRGF0YiswaVdCWHJZZnFRMmVzaHdMcVlYbVQydXNoNm1ENmtoM3FZb1Z0ODNuWnZnMmZmMFNoUndaMUJqeFU0WlhGQnNUS1YwYTcvV0FDQUlBaWRyVndrSWlJaUlpSXpHVHJ3QVZBVkFBb1VLMlh0Y21SNnVmTVhNVzZXdG1ZNWlJaUlpSWdzeWRDQmozRk1EMXQ2ck0vUk9ZdHgwOW1hNVNBaUlpSWlzaVJEQno1RVJFUkVSRVNwd2NDSGlJaUlpSWhzSGdNZklpSWlJaUt5ZVF4OGlJaUlpSWpJNWpId0lTSWlJaUlpbThmQWg0aUlpSWlJYkI0REh5SWlJaUlpc25rTWZJaUlpSWlJMGdGUkZLMWRCSnZHd0llSWlJaUk2SzJRZy92ZU84L05NNmMrK1AybXRXa21iMi8reFJmUDc5eE84dGlZaURjSWUvYlU0cjU3RjRPaDAycVR6Q3RKSXVLaW8xSlZwc3VILzA3VmNSbU5uYlVMUUVSRVJFU1VYaHhZdWdodWpkOEZJNU9hZllQc2VmT1pIQk92anNPb1RUdmwxMXRuVE1HWXJYdXdzSmNYUkZHRVFtSGV0aEFiR1dHU0p6R3RSbzE3RjBQUWR0VDRKSThKZmZnQU8yYi9pdTR6NTVtVTZmTGhRd2hjOUJ0NnpQd04rWXFYQUFBOHYzTWJkMFBPSSt6SkU3eDZjQjh2Nzk5RHBmb04wSExJanluK0RmWXNtSXZLM3pRQ0FNendiSW1zT1hPWjdBOTcrZ1FUQTROU1BFOTZ3OENIaUlpSWlDZ0pqbG15d0dldHYwbWFYd2VQSkkvdlBXOFJzbVRQYnBhZU1NOHk3d0hvTTMreHlmN3J4NDhpWC9FU3NIZDBUUExjeFNwWFJmMXVQMEFkSFMwSFBsZi9PWUlEU3hmQmEvcHNPZWdCQUwxT0M3MVdoNktWS2lQa1FDREdiTjBET3djSGlIbzlKcmRvQ0NjWEYvbFlkVXdNSnU0OUJJVlNhZkY5QjY5WW0rcnJUODhZK0JBUkVSRlJwbmR5U3dETzc5MkYyTWhJTE96bEJjRHdnMThURzRmNVBicFl6TE9nbHhmaUlpT2dpWTJGWHdjUFpNbVdIU3VIRDdIWTRwUFFpN3ZtM2RuTzd0eU81M2Z2WUlablN3Q0FKallXRHM1WklBaUEwdDRCU2p2TFFRa0FDQW9CRzM0ZUs3LzJXUnVBd21YTG8zRFo4Z0NBblhQOFlPZmdZSkpuek5ZOThyWnYwL29BZ0ZuZnRaWGZlOVozYmRGdTdFUUFrUDhlUnVybzZHU3ZMNzFpNEVORVJFUkVtVjd0ZGgxUnFrWXQvTjZuT3diOHNSSktPM3NBZ0dNV1ozaXZYbTl5ckxIRlk4amJscEFabmkweGF0Tk9MT3psaFo2ekY4Z3RQcnZuejBFcjcyRUFnRzErMDVKODcwZlhydURSOWF2dzhCa0pWWE5ENFBPTFJ6T005TjltRXJDSW9vZ0xnYnVSTldjdWxLdFRGd0R3OE1wbFBMaDhFZFZidDRGelZsZjUyTTNUSnVQcHpSdlE2M1RRNjNSeThKYTQ5U2FoRVJ1M3lkZGozTTVkK0RQMFdiREU1TGcvQnZWSjhoenBHU2MzSUNJaUlpSUNjUHZzYVFpQ0FndDZldUhwelgvLzgvbXVIVDBpYjdjZE5TN0o0NDc1cjBmQlVxVVI5dlFKQUNBMklnSU96czV5MENOSkVtNmNPSVkvQnZiR3JiT25rYmRvTVRsdjNtTEZvSTNYWUZIZkg3Qi82U0pFaGIwR0FMUWZOeEhlcTllamF1T21VTnJad1h2MWVyTUFMamxoejU1Q0V4Y0xUV3dNRnZieU12bFBxMVpqdWMvQTkvbFRwQXRzOFNFaUlpSWlBdkRrNWcwNHUyYkYxMTI3NDgreHc5RnI3dS9ReE1aaW5sY254RVZGd2RuVjFlUjR2VTZIRi9mdVFxdUp4L0toQXhEeDZpV1dlZmVISUFnQWdMaW9hSk51Y20xR2pFR3hTbFhNM3JlK1Z3OUlFaEM0YUQ0QTRPbXRteWhjdHB5OGYvM0VzZENxMVdneDJNY3N2N05yTmpUbzNndTFQVHZnV01BR0xQY2VnRUhMLzRTRGt4TmlJdDdnUXVBZVNKS0VMVE9tb0xYUFNOaloyMXU4ZHIxV2kwdEJCL0hzMWsyb1kyS3didndvZFAzRnoyUlNobk43ZHFKNlMwTnJWMFljNThQQWh5aWRpNDJJc0RoSThsTkxhbFlhSWlJaVcvVDA1cjl3elowSEFPRGVwRGtVQ2dWeUZTb2tUMjZ3Zk9nQWVJNzVDYmtLRnNMeGdBMklEZ3ZEaWg4SG9VREowbERhS2VFNWVnSldqeHlLSVN2L2tpY0o4T3Zna1d3clMzUjRPQUNnWUtreUFJRFlpRGQ0OCtJNWJwdzRpckpmMUpHUGF6dGlMTEprejQ1SnpSb2dlOTY4aUF4OWhXeDU4Z0tBeVhhOE9nN0QxbStSZzV2OVMzNUgxVVpOY0hyN0ZoUXVXeDcra3lhZ3k1UVpGc3NpU1JLdS9YTUV4YXU2dzhuRkJVTlcvbVd5WDYvVDR1OFZmOGlCVDBiRVh6VkU2WnhmeHpZUTlYcUwrOVRSMFFpWU1qSEZjMGlTaU92SGp5WktrL0RQK3FUNytVN3phR3FXTnJsNUE1UC9weVFxN0RXT0JheUhKRWxKSGhNWitncHp1M2FFSmk1V1RndDk5QkFyZmh5Y3F2Y2dJaUw2R0M0Zk9ZU3FEWnZJcjZzMmFpcVA4d0VBdHliTkVYSWdFQSt1WE1LNXZidHcrL3daREYyekFaMG1Ub1pDcVVUT2dvV2cwMnFoVUNxeHFHOFBMT3JiQStyb2FIbDd3OCtHcm01YWpScWlLTUovOGs5WU1xQ1hTUmxxdCt1SWZVc1c0dmJaMDZqMFRVTTUzZmdBMU5rMUszelcraU5ycmx6d1dldHZ0ZzFBRG5wQ0R1ekRneXVYVU8vN2JnQ0FMOXEyeDVjZE84dXRVWW5aT1RpZ3k1UVpxTk8razhYOU1XL2V3RFYzM3ZmNm02WTNiUEVoc29LSVZ5K3hiRWcvQUlhWlV4UUtKZXlkM2sxZmFSeFFtSmd1UHQ1a2tLTk9HNDlyeC81SjloZ0FPTDVwSTU3ZHVvbnlYMzRscDBtaWlLQTFLMUN2aStsTUxSK1RnN016TGdUdVFjRlNaVkJTVmQzaU1TRUg5dUd6Q3BYZzZKeEZUcnR4OGhnK3ExRHhrNVdMaUlnb3NWcmZ0a09PZlBtVDNPL1dwRG4rR05nYjk0SXZvT01FWDdtVnhpamkxVXU0NWpLMEdFV0hoNW1zMlJNYkVZR1Z3d3dQOUY0L2Znem5ySzRvV3JFeVBFZVB4OHlPMzVxOHgrRTFLMUhtaXpvbTM0c2Y0dEgxcTJnM2VvTEplVDUzcjVia3c5U2tGQ2xYQVFCdzk4SjVSTDEraGR2bnpxQlU5WnI0ckdMbC8xUSthMkRnUTJRRjJmUG1rNE9icFlQN291RVBmVkN5V2cyVFk2YTJhb3dKdXcrYXByVnVnbEVCTzVMdCtwYjRtSDlQbmNDRnZidlJaOEVTbk5qaWp6UGJ0NW9jUDgvcjNaTWRuN1gra0NRUmttaG9vUkgxK2lUbjlFOU1IUjJOR2UxYUlVdTJiR2I3dGt5ZmJKYldkK0ZTTEIzY0Y1cllXQ2p0N09TK3dxTTI3Y1Rsb0wveCt2RWpuTnU5UXo2KzMrL0xrTHZJWjZrcUN4RVIwZnRLTHVnUlJSSFhqLzBQWDMzWEZhZTJiWks3bGlYMDZPb1ZrM1Ywa2xLZ1pDbjgrRmVBMlVQSzhHZFBzVzNXZEpTclV4ZXZIdDdIcXVIZXFOdXBDMHJWcUFsQmVQOU9XaTJIL0poc2wvWFVqdEhwTW1VR0lrTmY0VmpBZXJRYU9odzc1L3FoZXNzMjZPejd5M3VYeWRvWStCQlowZXNuanhIKy9EbUtWM1gvSk9lL2ZQZ1FBaGZQUjdjWmM2RFZ4S05PdTA2bzA4NFE2QmdYTUV1OEtOdkpyWnR3WnZ0VzZMUmF6Ty9SQloxK25vcFZ3NGVZUFNHYTJxb3hBS0JzN1MvUllieXZuSjdjcXRRSmlYbzlZaU1qTVdIWEFjTnJVY1MwTnMzdzRQSkZPRGc1bXdSOXY3WnJuZW9BaklpSTZHTjU4L0lGdEJvTkZ2VHNpbnpGaXFQTnNOSFFhdFQ0WTFCZk5PMDNFRVVyVllGZXA0UFMzZ0dYRC8rTnNyVy9CQUM1aTV1UktJb201MDBjOUp6WTdJL2ptemFpVWM4K2NHL2FBcElrNHNLK3ZkajEyMndBZ0Y2dmcxS3BSRnhVTk9aODN4N1JZV0dZODMxN0FERFpOdTZ2N2RrUnRkdDFUUGJhRW41Zkc5ZnhVVWRIUTZlTmg5TGVVTDdZeUVoY09YSUlwN1p1UW92QlA2SlU5Um9vV3JFeTFrMFlnMWNQNzZQTnNORm0xNUtlTWZBaHNxS3p1N1pEcjQzSDdNNmVBQXpkM2pwTW1JUnliMitjLzFWVVdDZzZUWnlDbURmaENKajhFNGFzV3BkazMxNGpZM0EwdFZWak9TZ2F0Mk1mQU5PeFBZbGJveEpLNmltU0pqWVdlcDBPRXdPRDVEVGpEZE1ZV0YwOGRBQmZkZTVxa2svVTYrV2JNQkVSVVZwNWVmOGU4aFV2Z1JhRGh1S3pDcFVBQU5WYXRFYldYTGtSL3V3cDF2ODBCdUhQbjZGV0cwL29kVHFVLzdJZUFNQXBhMVlNWExwYVBrL0NybTZKTlJzd0JJVktsMFhsQm8zZ21pczNBRUFRRktqV3ZCWGNtelRIc3p1M1VMaE1PWXQ1UDRTZ0VLQnExdElrVGRXc0pRU0ZnTlVqaHlMcTlXdW9XclRDZ3l1WHNPSG5jYWhZN3h0MG56a1AyZlBtQXdCa3k1TVhQV2JPeFFiZjhYaCs5dzZLbEN2LzBjcjJxVEh3SWJLU21JZzN1UGozQWZSZnNoSzVDaFlDWU9oMmxpZUY3bHpHcHpvSkdWdGZFcXZUcmhQVTBkRlkzTDhudnU3YUhYTzdkakRabnkxUEhwUHp1VFZwamdiZDN3MjBmSG4vSGx4eTVvUkw5aHlwdmk3QThCUXA0dVVMN0o0L0IzWGFkMEx1SXAvaDhKcVZDSDMwRUkzN0RJQkNvVWl5ajNFcjcrRTRzSFFSUkZHVUEwQlIxQ2M1L1NZUkVkSEhsTEFscEV6TkwxQzZSaTJ6aDRiR0dkZSthUHZ1TzFTU0pQbTR4TDBmc21UUG51VENvWW1Ea0lRVVN1VkhDWHJHN2R3dmJ3dUNBaDQvampUWmIzemRmL0VLay9TUi90dWh0RE1QRjV4ZHM2SG43QVgvdVZ4cGpZRVBrWlg4NzY4MUtGZW5MdUtpSW9HQ2hmRDh6bTNZT3praHoyZEZrOHpqdS8rSXlldm84RERNK3M3VHBQWEYyRndOR0pyV04wK2ZoS2pYb1hCcjB0eml6VldTUkFRdVdvQVdnNGJLYWM5dTM0Uk9xOFhHU1JQUTlSYy96UDIrZzFrK1k3RFZ5bnM0M0pvMGd3VEpwQzl4OW56NTBhVHZRQnhjdGhpM3o1OUZzLzZENFRGc2xObVhSK0xXSVlWQ2dXb3RXdUhQMGNOUnNGUnBaTStiejlDTndJR0JEeEVScGIyVWVrcTg3M0hXOEtITFUxZ0tlakl5MjdvYW9nemkwZldydVByUEVYVDl4USticHY2TW1tMDg4ZUx1SGRUNnRsMnkrU3pOMkphWTcvNGowTVhIQXdEMkxwd0hwYjBEN0J3Y29GQW9NTStyRTBUUnZLVWxNalFVTjA0Y1JlbWF0WkU5Yno1YytWOFFsSGIyR0x6OFR5aVVTam13U3E2clczeGNIQnljbmJIcnQ5bTQrcjhnazMyaVhvK2cxY3NSdEhvNVJMMGU4V28xSnU0OUJPRGRVekhqbUNNQXlGdTBPS3EzYW9QQVJmUFJhZUpraUhxMitIeEtraVJDRjYrRnZhT2pTWHAwZUJpeTVzeGxwVktsamlSSmlIajVBam55RjBqMk9LNUxsVEZraHJwSXRpa3lOQlRaOHVTeGRqRSt1c1MvTy9RNnJja1UzeGtOdndYU0VWR3ZSOERDeVdZRDRPTFZjZGowK3hSbzR6VldLaGw5YkpxWUdMUWM4aU1LbGlxTm5uTVg0a0xnYmp5OWRSUHVUVnNrbTI5cTZ5YUlqWWhJOXBqWWlBaE1iVzFZaCtCejkycG9OM3FDdk05bnJUODhmaHlOSC84S3dMQjFtekZzM1diNC9Ha1l4ek5zM1dhMEhqb2M3czFhWU1DU2xSQUV2TmVFQWhFdlhpQjd2dnhvUFhRNHhtemRJLzlubkwzTytMcW1oeWNxMXZzbXhmTjkyYkV6bXZZZENGMThQQVJCa2FGdnRPbmR2WkFRK0hWb1kyaDlmRXNYSDQ5WjMza21tV2Z2NzcrWmRWZDhmdWMyNW5sMXdwdVhMeXptK1JTcmZPdTFXc3pyOXAzRmZkUGFOSk8zTi8vaWkrZDNiaWQ1bnBpSU53aDc5dFRpdm5zWGc2SFRhdjliUVNsVmJLMHVYajc4OTM4L3IwNkxmOWF2TmZ0dFFHa25wYzlBa2lTTDNkQlRrbFEzOWRRNHYzZFhxdElBdzRPZlM0ZVNIcGVibEtpdzEvaXRSeGVFUG5vb3B3V3RXWW5UTzdZbWt5dDlZNHZQSjNEbTBBNXNXVHd0MWNmL3V2azBBT0JONkhQY3VuVGE3S25rUHp2WFFSdXZnYjJEbzZYczlCRzV1N3QzRTBYeHhzV0xGODhCK0dUZk1xV3ExNVMzNDZLaUlPcjE2REIyb2ttVDhzZVlINy9DVjErYnZCWkZFVWZXcnNTZDgyZlF0TjhnaTNtTUF5dU5kczZiaVV0L0h6QTd6bmpEenByVHNIRGE0eHZYVUtoMDJXVExJMGtTUWg4L1JNdkJQaW1XM2M3ZUhqa0xGa0xNbTNEWU8yYXVpUTBxVjY1YzJkN2V2ckJHb3dtNmV2VnEvS2QrdjJ0SGo2Qm94VXB3ZGpXZml0eVMwenUyNHV5dUhYaDY4NGFjVnJsQlk1emR0UjJ4VVpIWS9JdXZuTjZ3WjErVXNEQnI0YXp2MnNMQnlka3NQVFlxRW1PMjdINy9pMGlHVnFQR3ZZc2hhRHRxZkpMSGhENThnQjJ6ZnpVWndBdThuUmx4MFcvb01mTzNWRTFUYTJ2UzZwNW9aR3QxY2MrQ3VhajhUU01Bd0F6UGxtYXRWbUZQbjVoTTltTGtQM2tpcWpadWluSzF2NFJXRTQrZ05TdndWZWZ2LzFOWk1ySzB2aWNDNy9zWlNCODAzYlRSazVzM3NHWmtFdCtMZ29CeDJ3UE5rdmNzbUl0cUxWcW5tQVlBeC96WHlUMUIvRHA0V0p5S096bzh6R3dOUWRkY3VkR29aeCtjM2IwRHpRY013WnVYTDNEejFBbjBtYjhrdFplVzdqRHcrUVJxTlBCQTlmcXRBQUJqTzlYQnBEOFB3Y0h4M1UzVlVob0FoRDUvalB5ZmZXNlNGdjd5R1k0SEJzRDcxeldRSkJHTEovU0QxNGpwY00xcGU4MnA2WUVnQ041S3BiS2F1N3Y3RTBFUU5vaWl1RDBrSk9RVWdQZGI3U3VWTGdVZHhNSGxmNkRkbUFuSVg4TDBzKzh5ZVJxaXc4TWhDQW9JSDZtTGprS2hRTWVmSm1QSmdGNm8zS0F4Q3BVdWsySWVENStSOFBBeERIcE1xcXViS0lvSTNoK0l4cjM3eVdsYWpScDJEbzZJaTRxVXZ4QUVRY0IzUDA4MTVIbjdoRGJoVTNsTG50KzlBNWNjT1ZONWhiWkJxVlJXQnJET3djRWhScVZTYlJKRmNYTm9hR2pRNDhlUDR6NzJlMmsxYWx3NWNnZ2V3MGFuZUt3b2lqajg1MHBjL2Q5aERGNitCc2MzYjBUcm9TTWdDQUxXL1RRR2hVcVh4Y0NscTNGdzJXS1VxVlViSmR4VVNaNUxIUjF0Y2FGZVkzMFFSUkhUUEpxYTdOTnB0V2JqM0JKYjVqMEFmZVl2TmttN2Z2d284aFV2WWRaOUtxRmlsYXVpZnJjZm9JNk9sZ09mcS84Y3dZR2xpK0ExZlhhbURIcUF0TDBuMmxwZHRDVHg0SFpMTFU4djd0M0I3WE9uMFdyb01BQ0FKT29oQ01KLyttR2QwYVhsUFJGNHY4L0ErSEJRa2tTVEZoeWZ0ZjZZOVowbm5GeGM1RFIxVEl6RmVsTzRURGswNlRzUWo2NWVRZHRSNCtUMGwvZnZZZTA0dy9kdnlJRjlDRnF6WE40bmlxSlpLMVBpdEdIck51UEd5ZU40OCtJNVdnOGRJYWNubnNBQU1Ed0FTSGllV1oyK05kbC9PZWdnZFBIeEVFVVI4N29abHNVWTRiODl3M1VoWnVEekNRaUNBQ0ZCRnlHRlFtbldaU2h4MnFKeHZmSDR6blZBRVBEVDkvVVJyNG5EakUwbnNXbnhWSHpWdWd0eTVpc0lBS2pSMEFNN1Y4M0Y5OE15M3FKUkdZa2dDSVVCakZBb0ZDUGMzZDFmQ1lJUUlFblN0dmo0K0tNZjYyblQ3dmx6OFBES0pYaE5uNFY4eFlxYjdWODl3Z2RQYnQ1QXlXbzFUQVpNdnMrc2JwWmt5NU1YQTVhc2hKMmpJMFM5SHFHUEhwcjEzOVdxTlJBVXFlL205dWphRmRnNU9LQjB6VnB5V3VDaUJRZzVFQWhCb1VTVkJvMlN6R3VjS2p2aEdKL2I1ODVpKzZ6cGNISnhRY1NybDZqWHBWdXF5MkpMQkVGd0FkQkRvVkQweUpjdm56cHYzcnpiSkVueTEycTFoNjVldlJyOU1kNGo1T0IrcUdOaWtML0U1NWpoYVQ3NVJlSzBGb044MEhmaFV2dzFiZ1JpSXlPeHdtY2dBRUNyaVRkTTEvcmpJT2gxT3J4NmVGLytzYm5OYnhxZS9Ic2RjVkZSV05qTEsxWGxVaWdVNlBiclhCUXNWUXIyams2SURIMkZaZDREc0dxNE41N2R2bWwyL0xRMnpUQnV4ejY4dUd2ZW5lM3N6dTE0ZnZlT2ZDMmEyRmc0T0dlQklBQktld2NvN1pLdTY0SkN3SWFmeDhxdmZkWUdaTGd2K284aExlNkp0bFFYSFp3TkR6WTFzYkdZOVYxYnRCczdFUURNM2xNZGJmclBXSklrN0Z1OEVLSmViektwakNSSlp2ZjVOc1BIb1BJM0RWTjFEYllpTGU2Sjcvc1plUGlNUk12QlBwamgyUXJqMzg2Y05yUGp0MUM4L1E0ZHMzV1BmTHh4OHFITjB5Zmovc1VRNkxSYStUdjkyeEZqY2ZIZ2ZwUHpQN3R6Q3dWTGxnSUF1RFZwaG5KMTZzTFJ4UVdDSUdETjZHSG8vdXNjaytNVHAxMDc5ZzhlWDcrSzFrTkhJQzR5VWw3WWZNbUFYa2lXSkNFMk1qTFo0TjYzYVgxQWtwSS9UenJFd0NlZEdEaHRPUUlXVGticEtqVlFwVTRqVE8zZEFqdVd6OGFkeStjZzZ2VzRldm9JNG1LaW9GSEhJaTRxRXZkdlhFVHhjbFd0WGV4TVFSQ0V2QUFHQ1lJd3lOSFJNY0xkM1gwVGdLMEtoZUovNTgrZmovM1E4emJvMFJ1T1daeVRITHZTYys0Q2lIclI1Q2wxYXA0d3hrWkV3SzlqbTJTUGNjMmRCNHY3OThTcmh3OWdaMitQMnA3dmJ1NUJhMWJpNUdaL1ZHNWdIa3g5MDYybnlmK05pbFdxZ3U1K2MwMmVobm44T05Kc3VzeUVGRW9sZXM5YlpQTGFlOVU2QUVBSk56ZDA5NXNMWGJ3R1diSmxSL1prVnRQT1JKd0VRZWdzQ0VKblIwZEh0VXFsMmlXSzRpWkhSOGY5cDArZmprdzV1em1kVm90akd3MS84OXlGaTVoOFFldmk0ekcxZFJPVHRJUWlRMTloMkxyTlNaNDdZWURlZHRRNGhEOS9odCs2ZDVhZmVFOXQxZGppRDArdDV0MVl4bjlQSGNmRmcvdlEybWNFbnQ3OEY0WExscE5iREJPWDB4aEFKL2JvMmhVOHVuNFZIajRqb1dwdStPSDhpMGN6alBUZlpoTHdpNktJQzRHN2tUVm5McFNyVXhjQThQREtaVHk0ZkJIVlc3ZUJjMWJYSks4MXMva1U5MFJicllzelBGdktyVW01QzMrR1BndE11d2o5TWFpUHllc1RtellpNWswNFJtM2VDVWZuTEFDQWlKY3ZzR1JBYjR6ZVlubjhSaWIyMGUrSndJZDlCbnF0RGdybHU1L1VvaWdtTzBhMi9kaUp1SDN1RFA0YVAwcXV1M0ZSa1hoeDc0N0o1QUgzZ2krZ1dCVTNPZC81dmJ2dytNWTFOT2pSQ3pGdndoSDI3S204SE1hczc5cGkrSVl0dUhIaUdHNmVQb25HdmZ2aGN6Y1ZLdFN0aHlmL1hrZlE2aFh3bWo3clEvOHNOb09CVHpyeTlONi8rTWF6Tzk2RXZrRE9mQVZSdVhZREZDeGVDcm55Rllacnp0eHd6WkVMV1Z5ejQxelFiaHpldWhvL2pKdHI3U0piNU83dUxncUNvSmNrU1JJRVFROUFraVJKRkFSQkJDQmEyazc0ZndBbWFRbU9rd0RJNTVVa1NVcDhyS1g4S1p3ejhmbUxwM0I1MlFWQjZBMmd0eVJKc2U3dTd0c2xTZHFVY083KzFNcVNMZmsrN0VvN2V5Zy80RjlvbHV6WnpRS2tYZ2tDREtNQlMxWmF6Tis0Vno4MDd0WFA0ajdqd3FLSkZ4Z0ZZTktjbjFwRnlsY3dlWjJyVUdFQWhtdlBXN1RZZTU4dk1YZDNkMzBxUG5jUmhyRUxablVTZ0pTNExzUFF4VWRPbHlSSmIrbTR4TzlqUEg4cTYyUktGKzhFb0lOQ29lZ1FIeCt2VWFsVWV3SDR2Mjg5UEI2d0h0bnk1a1BFcTVmdjhWYzFpSGtUZ2RVamg2Wjg0RnZYai84REFQaDc1Vko1clNoTGExb2s3UHJZb0h0UExCdlNIemRPSE1PL3AwNmdkSTFhdUJ0OEhzZjgxK0g3cVg2cG1tYjFtUDk2RkN4VkdtRlBud0F3UEJod2NIYVdneDVKa3ZEdnllTTQvT2RLNUNoUUVFMTY5NWZ6NWkxV0RMZlBuOEdpdmorZ1V2MEdxTk8razlrWXVOVGdQVEZsdGx3WHc1NDloVXVPSE5ERXhsZ01zSmI3REpRZkF1VXBXZ3hkcDgyU2YzQURobFlqZTZlUE04YVg5OFNVZmNobm9OV29UUjVTaWpvZEZDbmNuNjRmUHdwQkVMQjI3QWg4L1gxM0ZLMVVHYmtLRjhIREs1ZFJ3azBGdlU2TG0yZE9tbnpmZnRteE0vNGFQd3JMdkFlZ3U5OWNPZWdCRE9PRkJVR0JjblhxUW1sbmgvRG56MUdvZEJuRVJVVmk4N1RKOEJ6emJxS2psTHE2MlRJR1BwL0E2UGExVEY3LzFMVysyVEVKMHhwMTdJMnZQYm9pS2lJTWVRb1d4WlZUaDFHd1dHbVVyRlFOSlN0Vk04dnI5bFZUVlBvaTVWbXhyRWdDb0JRTWR4dDd3SFJ1ZTB2YmlmLy9QbmsrSkMyNTdmZWdFQVFodHlBSTZiNDVJdkg0b1V4R0tRaUNmSzlMNlhOUHFkNFlTVytiK0Qra2ZuM01laWdJZ2tLU3BKeVNKQlY4My95dkhqNkF4NDhqOFh1ZjdnQU1UOTBUOSt0TzJMMG9xU2Z1S1pFa0NiZk9uSVp6VmxmRVJrUWdhTFg1bDY0bFNqdDd0QjAxSG4rTkh3VlJwME9UdmdQZzZKd0ZoMVl1dzZHVnk5Q2s3NEFVejFIZnF3Y2tDUWhjTkI4QThQVFdUUlF1KzI0eHdQVVR4MEtyVnFQRllCOFVxMVRGSksremF6WTA2TjRMdFQwNzRGakFCaXozSG9CQnkvK0VnNVBUZTF3OUFONFRVMlJMZFZHbjFlTEtrVU40ZHVzbTFERXhXRGQrRkxyKzRvZll5QWg1K3Y1emUzYWlla3ZEK0I3ak9KODdGODVoMDlTZkxaVFowQVhaVXBmbXhNc0twQkx2aVVuNDBNOGdKaUxDNUdHbVhxOUx0Z3V0SmpZRzRjK2VRbWxuaDNwZHZPQS9aU0k2VHZCRnhYcmZJSGgvSUVxNHFYRDU4Q0hrTDFFU3VRc1hBV0FZZDNSdytSSmt5WllEdVFvV2drNmp3YzU1TTNIejFJbTM1ZFBCcjRPSFNVdVQ5NnIxMk9BN0hwR2hyL0JaK1lwWTJNc0xTanQ3aXdHNElDaWdqbzZHVTlhc2N0cW5tUDNRMmhqNGZBTEdXZHAwMm5pTTcvd1ZwdnVmTUttSW85dlh3cFMvanBqTUl2UGczMHR3eXBJVjZ0aG8vQnR5RXArL0RYaEd0NitGN0xsTVo5K0lpWXJBTHh1T3BzR1ZmSmpnNEdEanhTb0FLQ3BXcktpSWlZbFI1TTZkVzZGV3F4VWFqVWFSTld0V2hWYXJWV2kxV29XVGs1TkNyOWNySEJ3Y0ZIcTlYbUZ2YjYvUTYvVW0yNklvS3V6czdCUjZ2VjVoWjJlbkVFVlJJWXFpUXFsVW12eGZraVNGUXFGUVNKSmtUQmRFVVZRYTl4djNKVDdPdUMwSXdsUkJFSkljeFN4SlVqU0FJRUVRTHV0MHVvMlhMbDI2QWdBcWxTcERUbkdpam9uNW9KYWFqT0o5NnFKR28xRm15WkpGMEdxMVNpY25KMEdyMVNvZEhSMEZ2VjZ2ME9sMFNnY0hCMEduMHlrbFNSSVVDb1ZTa2lSQnFWUXFFOVkvNDNhQyttZFN2eExYdjhSMU5zRjJYWVZDTVRDcDY1SWtLUjdBVVFEbkFPd05EZzcrQndCVUt0VjdOUU4vTzN5TTZicFFrbVJ4OEcxOFhCeW1mZHZjSk0wbFIzYjBtUGxia3VkTzJMM28ydEgvb1ZEcE1uaHg5elphRFBiQm5nV3BMMmIrRXAramVCVTN2SHA0WCs1dTFtYkVHQ3dkM0JkVkd6ZEI3c0tmV2N3WEhSNE9BQ2hZeWpDQlIyekVHN3g1OFJ3M1RoeVZWMXdIZ0xZanhpSkw5dXlZMUt3QnN1Zk5pOGpRVi9LTVJ3bTM0OVZ4R0xaK3l3ZXRKOFY3WXNwc3FpNUtFcTc5Y3dURnE3ckR5Y1VGUTFiK1pYSWV2VTZMdjFmOElRYytSaVZWMVMwR01sdC8vUVhYamg1Qm53VkxrTDlFeVZTWDF4TGVFNVAzb1o5QjJKUEh5Sm1nOVVXdjFTVzdCTU9wYlZ0UXZtNDlQTHh5Q2NVcVY4VjN2bE9SSTM4QjVDMWFIR3N0bWlVQUFDQUFTVVJCVkF0NmRzV1RtemR3Wk8xcXRCazJ5aVRmbHgyN29FaTU4bGcxM0J2bkEzZkQ4KzFNbGFHUEhtSmg3Mjc0cG5zdjFHajFycXY3bGhsVFVGSlZIYzl2M3dKZ3VXVVRNSFQzVEhqZDhXbzF2S2JQUWtsVmRVU0hoOEhaTlJ0Mnp2RkRxNkhEWU85b2VQQnpLZWpnUjV0NEtTMHg4UG1FSXNOZUlVdldiS2xhQzZWWTJTcFExV3VHMzhmMmdqbzJHaTI3ZVFNQTdPd2RNRzZwNlhTYTR6dC85VW5LK3dtSUFNU3JWNjhDQU83ZnYyL1Z3cVNHU3FVYUJzRGtTMTZTcEhBQWgwUlIzQlFSRWJIei92MzdhdXVVN3NNWkIzNG41dGUrdGNXcFZBSGc4SityOEUyM0g4elNqNnhkamErN2RzdG9Nd3hscUxybzV1WW1BREQ1a3Bja1NTTUl3djlFVWR5c1ZDb0R6cDgvbi95Q1RxbVEwbUs0eVlsNUU0R1Z3d2FuNnRpenU3YWg3YWp4Q042L0YzYjI5bWd6YkJRdUJ4MU1jVndGQUx5NGR4ZjNRczRqUi80Q3VIVG9JS28wYkl4OHhZckRlOVY2Wk11VFI1NmkxWkJYRFZFVTRULzVKenk2ZHRYa1BMWGJkY1MrSlF2eC9QWXROTzd6cmp1YmNiQ3ZzMnRXK0t6MXg1enYyOE5ucldGdHE0VGJmaDA4UHNZaXVobXFIZ0pwZDArMHBicG81K0NBTGxObUFBRCtXZituaGZLK2dXdHU4K21FTGJsejRSeHVueitETnNOSFk5L2loZWoyNit5UGRlL05VSFV4cmU2SmxxVG1NM2gwN1FvS3ZwMGxWYWZWSnR2YUF3RGh6NTZpVHZ1TzJMOWtJUURncy9JVjVYMzF1bmhoOVlpaHFGanZHNVBaQ1BPWEtJbm84SEQ4Tlc0VXl0YXVpNUNENzc3VC96MTVITm55NU1HZGMyZFF2V1ZydVh4MU8zVkJ2dUtmNDNqQUJnRG1rMnNZNlhVNkxPemxCU2RYVi9TZXR3aDdGc3hGOFNxR2NlU3p2dk9FNy80anlGK3lKUFlzbklkdmg0OUJmRndjRHE5WmlWeUZpcUJJdWZLcCtqdW1Gd3g4UHFGYmw4NmdTS2tLS1IvNFZzUDJ2WER2V2dnZTN3bkR5eWYzVWF6TWYxL0hoVDZNSkVtdkJFRTRBR0NqUXFIWWYvNzgrUXk1ZXVHTms4Yy9lQlh4b3h2V3lvSFA4enUzY2VmOFdYelpzVE9PL0xVYTlicDRRVWo5cEcvMDRlSUFCQUhZSEI4ZnYvbGp6VnIwTWZUK2JSSCtHajhLSS8zTnB3R2U0ZGtTM2YzbXlhL2JEQjlqc2phT1VVcmpLbUlqSXhFdzlXYzA2dFVQeFNwVndkcXhJMURtaXpwd2NuR3h1RUw2NjhlUDRaelZGVVVyVm9ibjZQR1kyZkZkVnltM0pzMXhlTTFLbFBtaWprbmZmVXFkOUh4UFRJOTEwWklpNVF5L0IrNWVPSStvMTY5dys5d1psS3BlTThrMTI2NGZQNHFkYy96Z09YbzhTdGY4QXYrZU9vRWRzLzNRMm1kNFpsN1FPVTN2aWFuNURDUkp3dlZqLzhCenpFOEFBSzA2RGtyNzVBUDVWa09IVzN5UW90V284ZnpPYlFpQ2dOQkhEeEFaR2lyWHI3dkJGN0QzOTNsbytFTnZsS3RURnllM0dCN0tSSWVINC9qbWphamJxUXZzSFoxd1BNQ3dEY0NzZFdyd2lyWFlzMkF1YW5pME5abE5kbXFyeHZLL0FYVjBORzZkUFlYbUE0YVk1UDJpYlFmOGUvSTR0Qm8xQXFiK2pOWStJK0UvYVFKNnoxOXM4ZDlVZXNYQTV4TjU4ZmdlOW0vNEF4MEhUMHgxbmpPSGRpQW04ZzBhZCtxRFpaTUdZOGl2cXo5ZEFTa3BBYUlvamcwSkNRbkNKMXE3SnkzZE9INFVGYjkrTng1TXI5UGk5OTdkNWRlaUtHSitqeTd5YSsvVjYrVnRTVEpNaFZtaGJqMzhlK280OURwZDJoU2FJSXJpSFlWQzRSVVdGclk1dmJVd0dxZEJsU1JEdHlOTDA2SnFZdU93WTdiaGlYZE5EMDk1TnJYM0VSc1JnYlhqUnFCRVZYZTROVGI4QUczWXN5KzA2ampZT3pwQ3I5UEIzdEVSeisvZWtidGVGQ2haQ2ovK0ZXRFdlaEQrN0NtMnpacU9jblhxNHRYRCsxZzEzQnQxTzNWQnFSbzFNMXJMcFRXazIzdGllcTZMbG5TWk1nT1JvYTl3TEdBOVdnMGRqcDF6L1ZDOVpSdDA5alZkbmlMMDBVTWMvbk1WN2w4TVJvY0p2dmpjM2REMS9kc1JZN0Y1MmlRc0c5SWZqWHIxTTF2cXdKYWw5VDN4ZlQ2RGEwZi9CenRIUjdubDQ5N0ZFR1ROK1c3dE9VdVRCbGdLZW02ZVBvbDlpeGNnWjZIQzhQblRINGRXTGNPaWZqMVFyNHNYcXJkc2c4Smx5Nks3MzF5NDVzcU5CNWN2SWt2MkhJZ09EOFA2bjhhZ1lLa3krS0p0QndpQ2dQVVR4MEt2MCtLcjc3cGE3SEZVb0ZScGJKaytHWDBXL0dHeEhPY0RkNk5zclRweWE3aWR2VDFpSXQ3QUpYc09sUC95Szl5N0dBeG4xMno0M0YyRmFpMWI0OUcxSzhqK2RRT3o4NlJYREh3K2diTkJ1N0I3OVR3MDZ0Z2I1VlIxVXM0QTROZ2VmNXpjdHdsOUp5MUc5bHg1VWF4c0ZlUXZVZ0o2blJaK2c5dDk0aEtUMFlVTEYveXNYWWFQS2ZUUkEreWVQd2RhalFiemUzUkJDVGVWU1hBenVYa0RrOWNBOFBqNk5UeTRjZ21DWU9pbWtUMXZYbHc1Y2hpeGtSRUlPV0JZUGRxNGVCa0ExUGY2QWFwbTcvOWpncEoyNmRLbDB3Qk9XK3Y5a3h2UTJuL3hDa1NGdmNiLy9scUQ4blcvUXYydVBjeU9tZUhaMHVLc1FZbk44K3BrbG1ic1hpUW9CSlNvcWtLakJJdmlWcXhYSDRCaGxpeGp3SzYwc3pkWlRUMXgwSE5pc3orT2I5cUlSajM3d0wxcEMwaVNpQXY3OW1MWGI3TUJ2QjJFckZRaUxpb2FjNzV2aitpd01IbE1TTUp0NC83YW5oMVJ1MTNIRksvTlZsajducGhSNjZJNk9obzZiYno4NUQ4Mk1oSlhqaHpDcWEyYjBHTHdqeWhWdlFhS1ZxeU1kUlBHNE5YRCsyZ3piRFFpWHIzRTd2bHo4T2pxWmJnM2E0bEJ5LzgwR1RCdloyK1BUaE9uNFB6ZVhkZzJjenBjYytWQ253VkxNa1hyVDFyZEUxOC9lZnplbjRFdVBoNk4rd3pBa2JXcmNlU3YxVkRhMmFQNXdIZXRKUWtYeHpXdTQ1TlFYSFFVMWswWWpkQ0hEOUNnUjIvVWFQMHRCRUZBYTU4UktGbTlKdll0WG9EUWh3L2g4ZU5JSEZ6K0J5NEZIWVNkZ3dNYWRPK0ZKUU42bzFTTm1tZzFaSmk4dmxpbm55WmoxN3haK0hQTWNQU1lPYy9zL2FvMWJ3V2RSZ090UmcxQkVQRG0rVFBZSnhoejd0NmtPWFRhZDEySXE3Vm9qWVc5dXNIZTBWQ1hGVW83ZEpqZ0N3QVcvODJsZHd4OFBvSHN1Zk9oeDlqWktGSGV6ZUwrUmgxN20wMTltYTl3TWZTZjhnZGNjeGltU2kxUzB2RGtvRnkxdXVneHhuVGU5ZFV6Um9Bb0pUcXRWbDdmWWxxYlptWUJUbEtlM0x3aFAwVnMwbWNBUWc3c2c0T1RFd1l0V3czQWNPUDIrZE0vVldQWEtHTm8xdDh3UGtKaFo0ZFczc1BNQmwyTGVqMHU3TnNqYng5Y3ZnU0Z5NVpIVFk5dnpjNEZRSDQ2bWxpTFFUNG0yNWFldmh2Zng5azFXNUt6dHVVcVdBampkKzZISkVtd2QzUklzdFdtMllBaEtGUzZMQ28zYUNSUFF5MElDbFJyM2dydVRacmoyWjFiS0Z5bW5NVzhaQjIyVWhkWGp4eUtxTmV2b1dyUkNnK3VYTUtHbjhlaFlyMXYwSDNtUExsYlVMWThlZEZqNWx4czhCMlA1M2Z2b0hEWmNxaFV2d0hhamh5WFpQYzVRUkJRdmFVSHFqWnFpckNuVHpKRjBKT1djaFVxL042ZmdZT1RFM0lXTElTeVg5VEIxMTI3QVJEazc5Q0pldytaNUUzOHVyN1hEM0RPNm9wNlhicmhzL0lWNE94cXVzeEZoYnIxVUtibUYvS01lYTI4aDZIbEVCKzVucFZVVlRlWlZBRXdQUHhwTzJxYzJlSzRDZFg2dGgzK1hyRVVaM2R0aDhMT0RyWGJ2VnZMejlqU1k5UjhvRGVhRC9STzhsd1pUWVp1STFXcFZCTHdiaFkxc2k3ak5ONFhMbHpJMFBYcVF4anJZbW9XR0UwcnQ4NmN3cm05dTlEWjl4ZDVjb09FM2RvczhabytDMEZyVmtMVnJBWFdqaDJCaVlGQjJPQTdIaFhyMVVlVnR3dWEramF0ajRsN0Q2WHJ3TWY0VkMyejFjWDBXQTh6czh4YUR3SFd4Y1QwT2wycTFwMzZWREpyWFdROU5BaC85dFFzUUxLRzlGQVAyZUpEWktPS1YzV0hhNTUzTXdkZENqcUlUajlQTlZ2VFo5ZHZzOUY2NkhENWRla2F0VkFvd1RvbnJZZU9NSHNDUkVSRXFXZk5vSWNvUFFROTZRWC9KUkxacU5pSU56aTFiUlB1aHdSRHE5RkFhV2VQOVJQSFFwbW9wU2JzMlZQY0N6NFB3REM1UVpXR3BndTBxV09pc1hSd0g1TzBoR044dktiUFF0Nml4VC9OUlJBUkVaRUpyVVp0TnBIR3M5czM1WFhMS0drTWZJaHNsS2pYd3pWWGJ2U2E5enNXOU95S2l2WHFvMks5K2doLzloVGh6NS9qYzNmRCtnQ1dKamhJS0UrUnp6QnMzV2I1TmNmNEVCRVIvWGRQYjkzRU1mOTE2RGhoa3B4Mk4vZ0NOazRhajg2K3Y1aXM0MlAwNXNWekxCM1NEeU0yYkRYNUhsN2hNOGppNHF0a2lvRVBrWTNLV2JBUUd2N1F4eXc5NHRWTGJKNCtDWDBYTGtXT2ZQbXRVRElpSWlMNjkrUXhaTTJaUzM2dGpvbkJub1Z6b1dyV0VvR0w1cVAzL0NWd2NESnQyYmw1K2lUSzFLcU52MWNzeFkwVFIrVjB2VTVuTm80M3RaTWFaU1lNZklneW1lSlYzT0RXdUJsT2JkMGt6NkJFUkVSRWFldHkwTi9vK05Oa0FJYVpXRGY5NG90eXRiOUU0OTc5c1cvSlF2aFBtb0R2ZkgrQnZhT2puT2ZTb1FObzFuOElpcFN2WURMYjROUldqUm5vcEFJREg2Sk1xRUdQM3RCcTFJZ09ENE1paFVHM3huVk1Fa280eGlkWG9jTG9NZk8zajE1R0lpSWlXM1V2NUFLaXc4TlFvR1FweEVaRXdIL0tST1FxV0FpTmVobldpMnJhYnlCMnpQSER5bUdENFRsNkF2SVdMWWJuZCsvZzlaTW5LRksrQWdCZ1lTOHYrWHg2blU1KzdaakZCWDBXTEVuN2k4b0FHUGdRWlFLTmUvYzNlVzFuYjQrZzFjdHhZck8vdkJKNVVoS083eUVpSXFMLzdsakFCZ0RBeXdmM3NYYk1jS2lhdDhRMzNYcksrd1ZCZ1crSGo4SEpMUUZZUG5RZytzeGZqR01iMTBGSU1CRjBkSGdZeG16ZFkzYnVHWjVjVkR3cERIeUlNb0VhcmMwWDkydlNad0NhOUxHOEtCOEFUQXdNK3BSRklpSWl5cFR1aFZ4QVZPZ3JBRURlb2tYeG5lOVVGQzViSHI1TjY1dXNPVFM1ZVFOTURBeUNXNU5tZVAzNE1VSWZQVEE1anlZMkRvdjY5a2pEa21kOERIeUlpSWlJaU5MSXhiOFBvRW5mZ1FpWU1oR0NvRURoc3VXVFBkN1pOUnRlUDNtRVpnTzhFVERsSnpuZE1Zc3pCaTVkYlhZOFczeVN4c0NIaUlpSWlDaU5OUHloTjF4ejV6RkowOFhIdzg3ZVBzazhWUm8yZ1pDd254dlk0dk1oR1BnUUVSRVJFYVdSeEVFUFlGaE1QRnZlZkVubVNSejBBR3p4K1JBTWZJaUlpSWlJck9qMjJkUDRySHpGOThyREZwLzN4OENIaUlpSWlNaEtOSEd4T0xWdEU3NGRNZmE5OHJIRjUvMHg4Q0VpSWlJaXNnSkprckJsK2hRVStMd1VQbmV2bHFvOEp6Yjc0OXp1SGRERXhtRitqeTVtKzQzcFhORFVIQU1mSWlJaUlxSTA5dlgzM1NFSUFyNW8yeDRGUzVjeDI5KzAzeUN6dEZiZXcxSGhxNjlScDMwbnMzMlVNZ1krUkVSRVJFUnA3TXVPblFFZ3laYWVXdCsyTTB1cjhOWFhuN1JNdGs1aDdRSVFFUkVSRVJGOWFneDhpSWlJaUlqSTVqSHdJU0lpSWlJaW04ZkFoNGlJaUlpSWJCNERIeUlpSWlJaXNua01mSWlJaUlpSXlPWXg4Q0VpSWlJaUlwdVgwUU9mV0FCUXg4Wll1eHlaWHJ3NnpyaXB0bVk1aUlpSWlJZ3N5ZENCanlSSlZ3SGd4ZU83MWk1S3BoZjI4aWtBUUpJa2ZoaEVSRVJFbE81azZNQUh3RW9BMkxseURwN2V2d2xOWEt5MXk1UHB4S3ZqOFB6aEhleGFOZGVZdE5tYTVTRWlJaUlpc2tTd2RnSCtJM3QzZC9kQVFSQWFXcnNnQkFBNHJkRm82bDI5ZWpYZTJnVkpheXFWU3JKMkdjamNoUXNYTXZvOTdyMndIcVpQbWEwZUFxeUw2VlZtcTR1c2grbVROZXRoUm0veDBRWUhCemVYSkdrc2dFc0E0bExLUUIrZFdwS2thNUlrVGM2c1FROEFTSkoweHRwbElETlhyRjJBdE1aNm1DNWx1bm9Jc0M2bVU1bXVMckllcGt1WnJoNFNFUkVSRVZFcXFGUXFpYTFYSDBkR2IvRWhJaUlpSWlKS0VRTWZJaUlpSWlLeWVReDhpSWlJaUlqSTVqSHdJU0lpSWlJaW04ZkFoNGlJaUlpSWJCNERIeUlpSWlJaXNua01mSWlJaUlpSXlPWXg4Q0VpSWlJaUlwdkh3SWVJaUlpSWlHd2VBeDhpSWlJaUlySjVESHlJaUlpSWlNam1NZkFoSWlJaUlpS2J4OENIaUlpSWlJaHNIZ01mSWlJaUlpS3llUXg4aUlpSWlJakk1akh3SVNJaUlpSWltOGZBaDRpSWlJaUliQjRESHlJaUlpSWlzbmtNZklpSWlJaUl5T1l4OENFaUlpSWlJcHZId0llSWlJaUlpR3dlQXg4aUlpSWlJcko1REh5SWlJaUlpTWptTWZBaElpSWlJaUtieDhDSGlJaUlpSWhzSGdNZklpSWlJaUt5ZVF4OGlJaUlpSWpJNWpId0lTSWlJaUlpbThmQWg0aUlpSWlJYkI0REh5SWlJaUlpc25rTWZJaUlpSWlJeU9ZeDhDRWlJaUlpSXB2SHdJZUlpSWlJaUd3ZUF4OGlJaUlpSXJKNWdyVUxRRVJFUkVSRUJtNXVidDBGUVJobmZDMElRaGtBa0NUcFpvTERWZ1VIQjg5STg4SmxjSGJXTGdBUkVSRVJFUm1Jb25qZXpzNnVUT0owWXdBRUFKSWsvUzl0UzJVYjJPSkRSRVJFUkpSK0NPN3U3djhLZ2xBNmlmMFBMMXk0VUJ5QWxJWmxzZ2tjNDBORVJFUkVsSDVJZ2lDc1MyYi9makRvK1NBTWZJaUlpSWlJMGhGSmt2WWtzODgvTGN0aVM5alZqWWlJaUlnb2ZWR29WS3I3QUQ1TG1DaEowb3ZnNE9CQ0FFU3JsQ3FEWTRzUEVSRVJFVkg2SWtxU3RENXhvaUFJQjhDZzU0TXg4Q0VpSWlJaVNtY2tTZHFaT0UwVXhZM1dLSXV0WUZjM0lpSWlJcUwwUitudTd2NUVFSVQ4QUNCSlVsaHdjSEIrQURvcmx5dkRZb3NQRVJFUkVWSDZvd2NRWUh3aENNSWhNT2o1VHhqNEVCRVJFUkdsUTRJZ2JEZHVTNUlVa055eGxESUdQa1JFUkVSRTZaQkdvemttU1ZJNGdLaW9xS2hkMWk1UFJzZkFoNGlJaUlnb0hicDY5V3E4SkVtYkFCeTZmZnUyeHRybHllaHNZWElETzVWSzVTVkpVbThBVlFWQmNMRjJnVEtaV0VtU3JnSllHUndjdkFLQTF0b0ZzZ2FWU25VSVFBTnJsNFBla1NUcFRIQndjQzFybHlNdHNSNm1QNW14SGdLc2krbFJacXlMdGxJUEpVbUNJTmpDVDNicjE4T00zdUpqcDFLcEFnQ3NGQVNoRG9NZXE4Z2lDRUlOUVJBV3U3dTdCd0t3dDNhQnJDVEQzMWh0alNBSU5hMWRCaXRnUFV4bk1tazlCRmdYMDUxTVdoZFpEOU1aYTlkRE8ydSsrWCtsVXFtOEFMVE5WNlFFUFB1T1JvRmlwZURzNG1ydFltVXE2dGdZdkhoOEZ6dFh6c0hqMjljYXVydTdEdzhPRHA1aDdYSlppKy8rSTlZdUFnSHdiVnJmMmtXd0t0YkQ5Q0d6MTBPQWRURzl5T3gxa2ZVd2ZVZ1A5VEJEdC9pODdkNEd6NzZqVWFLQ080TWVLM0RLNG9KaVpTcWpYZit4QUFCQkVEcGJ1VWhFUkVSRVJHWXlkT0FEb0NvQUZDaFd5dHJseVBSeTV5OWkzQ3h0elhJUUVSRVJFVm1Tb1FNZjQ1Z2V0dlJZbjZOekZ1T21zelhMUVVSRVJFUmtTWVlPZklpSWlJaUlpRktEZ1E4UkVSRVJFZGs4Qmo1RVJFUkVSR1R6R1BnUUVSRVJFWkhOWStCRFJFUkVSRVEyajRFUEVSRVJFUkhaUEFZK1JFUkVSRVJrOHhqNEVCRVJFUkdSeldQZ1EwUkVSRVJFTm8rQkR4RVJFUkVSMlR3R1BrUkVSRVJFWlBNWStCQVJFUkVSa2MxajRFTkVSRVJFUkRhUGdROFJFUkVSRWRrOEJqNUVSRVJFUkdUekdQZ1FrVldKb21qdEloQVJFVkVtd01DSHlNb2VYTG1FMklnSStmWEZ2L2REa2tSbzRtS1R6SE0rY0xlOHZYem9BR2cxbW1UZjQvNmxFSnpZNHYrZnk3cHZ5VUtFUG5xWTZ1T2p3bDdqV01CNlNKS1U1REhUUEpxYXBVMXUzc0RrLzBSRVJFVC9sWjIxQzBDVW1lbmk0N0grcDdIb05IRUtQbmRYQVFDMno1cUJrdFZxWUpuM0FGUnY2WUV2TzNhR1F2SHVHY1hUV3pkeC9kai9VSzE1S3dEQTR4dlhJU1hUYWlLS0l2WXRXWWhHUGZzaDdObFRyQjdoamNqUVVHVExrMGMrSmpvc0REMW16VWZSaXBVQUFGTmJOMEdXYk5tZ2k0OUg2UnBmb08yb2NRZzV1QStudG0zR2plTkg1WHlPTGk0WXNHUmxrdS90NE95TUM0RjdVTEJVR1pSVVZmK3dQeElSRVJIUlI4REFoOGlLcnY1ekdEa0xGSkNESGttU0lFa1NYSExrUU85NXYyUHo5Q25RYXRSbzBMMlhuT2RDNEc3Y3YzUVJNenhieW1senZtOXZjbDQ3QndlTTJMZ05BSEJ5U3dBK3ExQUpSU3RXd3ZuQTNSaTZaaU9tdG1xQ1llczJBd0NlM2I2SmdLbStLRlM2akp4Zm9WQmcyTHJOT0xCc01aeXlac1dUbXpld2Y4bnZxUFIxQTdRYit4TUVRY0RWZnc3anlwRWdPWTg2T2hvejJyVkNsbXpaeks1enkvVEpabWw5ZjErR2JMa053WmVvMTBPaFZMN3ZuNCtJaUlnbzFSajRFRm1KSklrNEhyQUJEWC9vSTZmcHRWb29sRW9JZ2dLdXVmT2crNjl6SU9yMTh2N0kwRmQ0ZU9VU3h1L2NCMEV3dEFMNU5xMlBZZXMydzhIWjJldzlIbDI3Z25PN2Q2RGRtSit3WjhGY3VPVE1DVUFDSUVFZEV3TW5GeGZzLytOM05PN2RIM1lPRG1iNTcxOE1ScU5lL2JCOTVuVDBuTHNBVzMrZGhwMXovRkRwbTRiWS84Y2k5Snk3MEN6UHFFMDdVM1g5SjdiNDQ4ejJyZEJwdFpqZm93czYvVHdWcTRZUE1ibGVBSmphcWpFQW9HenRMOUZodkcrcXprMUVSRVNVR0FNZklpc0ozaGVJOE9mUFViYjJsL0RyNEFFQWtDUkFFa1g0TnExdjBuS1NzMEFoOUZtd0JJZFdMa090Yjl2SlFVOUt0SnA0bEtwZUUzK3ZYQXBOYkN4NkR4c0pYWHc4SkVuQ2pSTkhVYVpXSGR5L2RCR2hqeDVpNzhLNUdMUnNEWnhkRGU4YkUvRUdzUkVSK055OUdycjlPZ2V1dVhMRGMvUjRMUFB1aitBRGdmaW0ydy9Ja1MrL3hmYzFYazlpbXRoWTZIVTZUQXdNUXAxMm5WQ25YU2RNYmRVWVBtc040NC9HN2RnSHdIUnN6NFRkQjFOMXJVUkVSRVRKWWVCRFpBWFI0V0VJV3JNY2dtQjRiV3dsQ1h2NkJIK09Ib1kzTDE5ZzJMck5acTB3WDN2MVFJNzhCVkw5UHArN3E1Q3ZlQW1zR2o0RTMwLzlGVW83ZThTOGVRTUhaMmNFNzlzTHQ4Yk40THYvQ01LZlBjV3FFZDV3eXBwVnpodjY4QUZjY3VSRVhGUWticDg5alg5UEhzZkxCL2Z4eGJmdGtiTlFJWnpjN0krUUEvdFF1MTFIMVBSb2EvSytvemJ0Uk1UTEY5ZzlmdzdxdE8rRTNFVSt3K0UxS3hINjZDRWE5eGxnTW1ZSkFGN2V2d2VYbkRuaGtqM0grL3daaVlpSWlGS05nUStSRlJ3UDJJQnFMVnJqNUpZQWsvVFFSdytSbzBCQnZIbjV3aXpQcTRjUHNNSm5vUHc2WHEyR2c1TVRISnljTU9mNzlvaVBpelByN2paaTR6WUVUUGtKSmR4VXVIOHBCQSt1WEVLKzRpV1FwOGhuc0hkeXdvTXJsMUNzVWhXYzJiVWRibzJibTdRa0ZhdGNGUW83Tzl3OGZSTHFtQmpVNzlZVEJUNHZDUUNZMXFZWnh1M1loeGYzN2tCUUdNYm1TSkJNQXBycytmS2pTZCtCT0xoc01XNmZQNHRtL1FmRFk5Z29DTVpvRDRieFJUcXRGaHNuVFVEWFgvd3c5L3NPWnRkdDdPcld5bnM0M0pvMFMvWGZtSWlJaUNnaEJqNUVWbERUb3kxeUZDaGdGdmpjUG5jR1JTdFZ4djFMSVdaNThoWXRoakZiOXdBQTlEb3RmbW5kRktNMjdZUkNxWVF1UGg1VFd6ZVI5eHRwNG1MaDRPd01wWjBkNHVQaVVLaDBXYng2Y0I5NWloYURxbGtyN0Z1OEFPM0dUc1Nsdnc5ZzROSlZadTlaK1p1R2VIYjdGbTZlT29Hek83Zko2VnFOQnZON2RBRUF0Qmt4QmdEa3dHdlhiN054OVg5Qkp1Y1I5WG9FclY2T29OWExJZXIxaUZjYkpteTQ4cjhnS08zc01YajVuMUFvbFhLM05uWjFJOHFjSkVtRUxsNExlMGRIay9UbzhEQmt6Wm5MU3FXaXpDWWoxME5Ka2hEeDhrV0t2VU5FdlI2eGtSSEltak1YOURvdGxIYjJhVlJDNitJNlBwL1E1Vk9Ic1gvOVlyUDBXZDRkVTcxbzQvak9YMzNzWWxFNmtMTmdJYk54T3Vyb2FGdzZkQUNWdjJsb2txN1ZxQkZ5WUo5Sm5YbDIrelp5RkNpWTdFeG9rYUdoY0hUT2dxNi96RVR6Z2Q1d2E5d01XWFBueHUxeloxQzhpaHVLVjZtS1hJVUtZOW1RL3ZpeVUyZTQ1TWhwZG83c2VmTWg2blVvYW5pMHhkZGVQZUM5ZWoyOFY2K0h2YU9qdkYyc1VoVUFRTVNMRjhpZUx6OWFEeDJPTVZ2M3lQOFpaNWN6dnE3cDRZbUs5YjZCZTdNV0dMQmtKUVFCbk5FdG5kSEV4ZUxBMHNYUTY3Um0rK0xqNHVEYnREN2k0K0lzNXQzNysyOW1FMVE4djNNYjg3dzZXV3pKTk1wSTYxblJwM012SkFSK0hkb2dMaXBTVHRQRngyUFdkNTVKNXZtUU9yZkJkN3habWlpS1dEbHNjS3JMNnR1MFBrUzlIbmVETHlCbzlRcm90T2IvWGo2bWtJUDdjQ21JRDRMU1FsclZ3NlRHdy80WGVxMFc4N3A5bCtKeFlVK2ZZSm4zQU9qaTQ3RjBjSDljQ055VDdQRytUZXQvcEJKYUYxdDhQaEZKa25Cbzh3cTA2VG5jYk4rcnB3OE1vOWdUbU5hM2xjWHo2TFR4RnZkMUhQSXpTbFd1OFhFS2EyVXFsYXE4SkVrdGdvT0RaMXU3TE5aMFlObGlsSEJUSVcvUjRpYnBVV0ZoMkRuWEQxVWFOWkhUamdkc1FQbTY5Wkk4bDA2cnhkeXVIZEJyN3UrNGZ1SW83bDhNUVh4Y0xOd2FOOE9kYzJmUmNyRFAyeHUwQUswNkRtK2VQNGNvaWlaZDFTNEU3c0dWL3dXaGNMbnlPTFp4SFRwUG1wWnMrUi9mdUlaQ3Bjc21lNHdrU1FoOS9CQXRCL3ZBTlZkdWszMDc1ODNFcGI4UG1PVXhkblhMbWpPWFBBbkNwMUN0V3JVOG9pZzJEdzRPWHZ2SjNpU0RVQ2lVdUhmeEFuYk05b1BuYVBNZmlFazV2V01yenU3YWdhYzNiOGhwbFJzMHh0bGQyeEViRlluTnYvaks2UTE3OWtXSnF1NEEwdTk2VnRhU21lK0oxNDRlUWRHS2xlUkpWbEx5b1hYdTF1bVQ1aWVUSkR5OGV1Vzl5NXl2ZUhFYzgxK0hGVDREMFhuU05HVExreGVBNFllaWs0dExrdm5VTVRHWXNPdUF5VmpPU2MwYUlIdmV2SWlOaklDcWVTczA2MjhJeEI1ZnY0YjlTMzZIUzQ0Y3FGRDNhNHV6Y0g1c21mbWVtRmIxTUtGWjM3V0ZnNVA1N0t5eFVaRVlzMlczV2ZwL1plL29DRW5Vdzg3QkFWN1RaMkgvSDcralFyM2s2Nnd0WU9EemlWejRKeEQ1aTVSQXNYSlY4ZXJKZlN5YTBOZGsvNVRlelUxZS83eksvQWNmWUdqeEdiZjA0MWQ0YTZ0U3BVb2xwVkxaQ2tCWEFCWGZqdnZJZEYveVJtZDJic09ORTBmUmY3RmhNVkJCRUJBYkdZRnNlZkxpNFpWTHlGVzRDQlFLQldJaTNtRGY0Z1VJZmZRQWJZYVBsdk1iVzB6aW9xUGduTlVWTCsvZmcxTldWMEFRa0NOZmZuUVkvek95NTh1UGpiN2pvV3JSQ25xZERtdkhHV1o0Ry9ESEtnUk0rUmwvanY0UkhzTkdJMWZCUXZKNXk5U3FqUXBmZlkyclI0S3c5ZGVwY25yQ3JtNE5lL1pGK2JyMUVMdy9FSTE3OTB0d2pCcDJEbzZJaTRxVVc3Y0VRY0IzUDc4N1QwSWVQaVBoNFRNU1FOcDFkYXRTcFVvUk96dTdGcElrZFpZa3FmN2JlcGpwdnVRVHMzZDBSS2VKVTdDNGZ5OWNQbnpJckJVeU1WRVVjZmpQbGJqNnY4TVl2SHdOam0vZWlOWkRSMEFRQkt6N2FRd0tsUzZMZ1V0WDQrQ3l4U2hUcXpaS3VLbE04cWZYOWF6U0V1K0pobnZHbFNPSDRERnNkSXJIL3RjNlovVG5tT0VtUDFZQm1OU3B4TjJITGNtYU14ZThwcy9FaGNBOXlKSXR1OG0rRVJ1M1FaSkUyRHM2eVdrUHJseEMwWXFWTUtsWmc4U25nck5yVnZpczljZXlJZjFScEZ3RkFNQ0xlM2V3L3VleGFPMHpBcUdQSHVMQXNzVm9NV2hvaXVYNkVMd25XcWNlQW9aZUg4YjdWVUxUMmpTVDMydWFSMU9UZlRxdEZyNzdqNlJZUnIvMnJjM1NKUW1JajRzMXFlL3p2RTVDa2lTVHNiZ0pKVHpXYUlUL2R0alpaNXh1Y2d4OFBvR1lxRGM0dkhVTitrMWFoS003MStIUm5Xc21nYzNvOXJYdzAvTEFUTmU5eDgzTnpRMUFHNFZDMFJWQUtXdVhKNzM0OTlRSi9MM2lEM3ovaTUvODlMbFMvWWI0clhzWENJTGh4MXZ6Z2Q1NGVPVXkxazBZalhKZmZvV2VjeGVhUEpWUktKV28yckFKNW5mdkFra1NvVkFxOFVYYjlpaFNyanlLbEN0dmVKK1R4eEgrN0NrYTllcUhSWDE3b0Z5ZHI5QjhvRGZzSFIzUis3ZmZzV3ZlYk95YU94UGRmcDBEQUZBMWYzZUQ4MTY5M3FUTTA5bzBNMGw3Y09VUzdCd2NVTHBtTFRrdGY2SXNuUUFBRklOSlJFRlVjTkVDaEJ3SWhLQlFva3FEUm1iWHJkZHBvVlZyNU1rUjBvcEtwU29saW1KTFFSQytFd1RoQ3dCSjN1UXpzeHo1QytDSDJmT1J2MFNKRkk5VktCVEkrMWt4OUYyNEZIK05HNEhZeUVoNUlnNnRKaDZ4RVJGWStlTWc2SFU2dkhwNDMrVExQeU9zWi9XcDhKNW9LdVRnZnFoallwQy94T2NXZjJBbFRtc3h5T2U5Njl3OHIwNEFERDhHNTNsMVFqZS91ZkxESGxHdngrUVdEYzJDbmJpb1NQeld2YlBGTWlmdXFuUncrUklBN3dJbVRWd3NWZ3dkaUI2ejVpTmJuang0ZXVzbTlpeVlpd0ZMVmlUNWQxREh4T0QxMDhjb1cvdEwzRGg1SE50blRrT2pYdjFRNGF1dklZb2kxbzRaamxQYk51T0x0dTJUUE1mNzREM1JWRnJVdzIxKzAvRGszK3VJaTRyQ3dsNWVxU3FYUXFGQXQxL25vbUNwVXJCM2RFSms2Q3NzOHg2QVZjTzk4ZXoyVGJQampaTVFRVExjNXhJSFNQRnFOV1oyYkpOaWNDL3E5VmptM1IvUGJ0OUN6VGFlSmcrZ01pSUdQcC9BK2NON0VCbjJFb3NuOUVWY2RDU0d6dm9yVmZuR2QvNEsyWFBuTTBuVDY3VHdHOXhPZmgzMjRnbG1iRHIxVWN2N0NRbHVibTdWbFVxbGh5aUtYUVZCS0c3dEFxVTNUZnNOUXBsYVg2RFBnaitRdDJneE9iM2RtQWxvTjJhQ3liR1NKR0hBMGxWSnJwM1RkdFM0Wk4rcmJPMHZVYXlLRzV4Y1hOQnIzaUxrTGx4RTN1ZVl4UVh0eDAyRVRxdUZJQWp2SFpRWHExUUYzZjNtbW94Yjh2aHhKRHgrSEpsa25xQTFLM0Z5c3o4cU4yaHN0dStiYmoxTi92OWZ1YnU3VnhBRW9TV0E3d0ZVVFR5ZE5wbFN4OFJBMU9tUUxYZWVWSzhaVmFXaDRYT01ESDBsdDZKWWtyaFZKcjJ2Wi9XUjhaNllCSjFXaTJNYjF3RUFjaGN1WXZKakxLbkpXNHplcDg0WnU4dE9idDRnMVYxbm5WMnptYjMzK3AvRzRPYVpVOGhYdkFSK21EMC95YnJvNkp3RnRkdDF4UFpaMCtFMWZSWU9MbHVNK2w0L0pGdDM3NFdjUjlsYWRiQjM0VHhjUFhvRTM0NFlpd3B2dXpZckZBcDArdm4vN2QxcFFKVFYyd2J3YTJBR1JCUlV3SVhGWFpZa2JFWUYwK3cxQlVWUzBFeE5zekFYQlBkVVNLUFUxOHlNeWlXMU5JMHdUWFBMTFRQVGFERlVTZ2V6TktURU5SUnhRNHgxWnA3L2gzRUdCbVlFRkpqdCtuMXhISjdCUTkwZW4vczU1OXozUW56KzJxdFFLaFRvTWJUeXN4ejZjRTdVcjY3aWNIRGM2N2g5N1NxV1I0N0E1RS9WQzJvTEI0VG9UWUxLbmwwOGV5d0Z2eC84RmdPbnowSld4bGw0K1BoVzJFV2hHYWVtTDU0aEVudDdLRXRLdE52YzA0LzhBbmR2SCsxV1RZMGoyN2ZBdzhjUFYvLzVHN2V2WmlIdjFzMEtXOVhOQ1JPZld0Q3QzM1BvMmljY201YkV3ejlpRkJxNU5zUC92OUpYNTVxeVc5M0d2ZmtoUE5yNkFnRGlWdTdRdVM1K1JFK2Q5OHloMkVGQVFFQTNXMXZiY0pGSU5BcUExNE9XVGN1U3lXUkNwUmVacHZrUCs4SE9ZZXJsNTdKSmp5R2krOXZXSG9WbWxhaHMwbE9XWnJtNnNpZEEraWJVNnU0TERoazdBU0ZqSitqOVdzOFJvM1IrZlJpQ0lFQXFsYzRGTUVva0VuV282dWZNT0E1cnpKNGw3K0w2aGZPNGNlVXk1bjd6UFk3dTJJcVViWnQxcmxuMjhuQ2QzMnQ2VWYxM0p4ZEpzVlhiaG1NTy9heHFBdWZFeXFWczNRUW50NmJJemJsZTdUK3NPakZYMXEycldXall4QVZySm83VGJ1K3hzYkhSdWZuVTNKU1dsWDQwQlkyYXR3Q2dMdnVmdXVzcnc2c3ZJaEc2RGh5RTlLTXAyRHp2ZFNpVkNtMFNZMGgyWmlhOE92cWpvWXNybmhvK0VwL05tb3B2Vmk3VnVhWkJFeGY0UE5taldqOHY1OFRLMVdVYy9wWHlNd0RnVU9JbjJsVVVmZkdtMmVvR0FMMGp4MkR0bEdpa0gva0ZaNDhkUVlldVFjaE1PNEZmdG55QkZ4Y213RlpzK0xhKy9FclZyQzI3NE5EUUNmbTVkMkJmM3hHN2x5UWc4dDBsT29uUHhUOSt4L0d2ZDJQQ3grdHdmTjhlQkExNkhsOS91QVFqNXI5ZDVaL1QxRER4cVFWMjlnNDQrc04yMklvbENBcFJOM1kwZEliSDBnaUNBTEZZN0N3SWdyc2dDSGJXdkZ4T3hpVVNpYUJTcVR4c2JHenNLNytheWhyMjVnSUFwVlY4ZWd3YmdSN0QxRnQ5aWdzS3NHaFFmMHovZkl2ZWJXWFZZUTc5ckI0VjU4U3F5YmwwRWVHdnhtTFYrRWdBNmlmdjd3OGZwSE5OZGMvZTZIUDl3bm1ja3grSFNxWENaek9uSW1aMUlrYS92eHdiNXNUcWJEODd0bk03TWxLUFZQajhmN2wzOE4wbkgySDBlOHZ4NjU2ZGVHcjRTS3lkRW8yV0hSK0h1M2RwY1JlbFFnRUFzQldyVjg5RG95ZGoxZmhJdkZDRkc4YXU0WU93WWM0c1RGaTFGa3FGQXBNLzNRajcrdlZ4Wk51WDJyK0gxekxQNlp6SHJBck9pWldycXpnVUJBRi8vNW9LaHdZTmtaK2JpK1FrdzFzZnk3SVZTekE0TGg0YjQrT2dVaWpRTnlvRzlnNzE4WDNpV255ZnVCWjlvMklxZkVhbFZFSmliNjhkcXlDbzhGWllNTVFTaVRiSnUvcDNCdHc3ZUtONXU5SWR0N2V5L3NXT3hRc3hOSDRlSEJvMEJBQjQrdnJCdm41OXBPNytDa0VSaGl2Y21USW1QclVnKzhwNTdFMWFoalorVDJEbDdER3djM0JBMUx4VkJpdTNsUzFlc0RnbVF2dTY0RjRlRkNYRldQQktQOWpWVXgrTVZKUVUxKzdnSDVGSUpJSmNMajhBNEFBQWtWUXE3UVBnQlpGSUZBYWd4WU0rSzVmTHpmYU9RQ2FUelRmMkdLaWlreWRQVHNEOTdVVTJOall2QWdnRDhNQW5uV1llaDBaL011dll5Qm1qMzF0dThPdGx0M3VZU3orclI4RTVzV29Help5dHU3Sm42RnpDL2NTN3JLckdYTjdORzFnM0xRYnR1d1RDeHNZRzB6L2ZyTzFkSXJHM1EvYjVURFJyMHhaS1JRbFNkKzNBczFObTZId2ZsVktKblFsdkl5amlPZTE1VElsOVBReUtmUjFiRnJ5Smx4ZC9BQmRQci92anpJZll6azZiUktkczJ3d1BIei84OHVWR2VBYzlpUWR0TFhOMGJvVG03ZHJqMnJtLzhkdlh1eUd4cjRmK01WUHc1MDgvb00wVE1yaDcrMkRmaXFXSVRGaGE3VzNKbkJNZnJDN2lFQURPSFA0SjdoMjhrWjM1RDhJbVQ4ZStGVXNOZnE2OFptM2FvblhBRThpNWRFR2JrRVRNbW8xUEprZWhVMGhmdUhoNDZWeGZWSkNQZW82bHE5akZoWVdRM0s4ZTUrTHBpU3RuVHVQd2x4dDFLcmZleWI2RzlhL05RTy9SWStIMW1HNlZ5MzVSRTdGNjRuZzR1YnJCcjRmcDcwSXFqNGxQTGFoWHZ3R2VEaCtKWnA1dDBOU3pMZHc4V2dJQWNtL2w0TjN0cVRyWHpobjJwUGIxeTNIdndrZmFIUUNRZmlJRkI3ZXRRMVptT3BxM2FvZGhrK2Voa1dzem5FMnIrQVRLaEFscGFXbUhBQndDZ0lDQWdKNWlzWGlVSUFoaElwRkkvMTRyTXFxOFd6ZngrNkVENkRGMGhDVWRiaFZPbmp6NUc0RGZBRXlYeVdRQlVGZk82Zy9BdUhXTExkQi9kM0tyM0F1bHNaNG4xcHArVm1PWHJjTFBtMHEzZlpRVUZlTDBUejhpSUxpdjlxYXhxdjJzbkZ4ZE1lcnQ5N1RmUHovdkxuN2R1eE50cFoxMStsbjkzNmlYOWZhenFrR2NFdzE0bEtJU1ZZMjVCazFjRUxkdEQ4UjJkbGpRdjdkT3c4Yk9ZUVB4ODZiUE1UUitQcExYSjhLdFZXdTA3MUxhTWtJUUJPeGVrZ0FBQ0l3WXJQTjlQWDM5ME91bDBVaUtuWTdoYzkrQ3A5OWp1SHNqQnczdXg5SmZLWWVSbFhFV1VTdldZTXVDTjVHeWRUTjZ2dkFpYkd4c29GS3BjUFpvQ3J5N2RkZVpjeHMzYjRIYjE2Nmg2NEFJYkpnekMvMmlKcUpEWUJET0hrdUIyTTRPanM3T2oxSkppM09pQVhVUmh3RHcyOTZkR0J3WGo3UUQzMEFza1NCaVJoeitTRDVZNlJrZkFNZytuNG56SjArZ1ViUG1PUFg5UVFUMENVSFRWcTB4OWJOTmNISjFoYUpZOXdGNTNzMmJhT2hTZWlhbk1DOVB1NTNYeTY4akRpV3VSVUR2WUhqNCtFR3BLTUdOeTVmd3hSdXowV1BZQ0R3UkVvcnlIQnMxeHBEWmIrQ0xOMllqYk5KVVNQdUZWZWxuTmhWTWZHcUJjeE0zaEk1VWI4VlFsQlRqeXJtLzBOcTNVNldmODVGMlIxRkJQcjdadUJJM3IxN0cyUGhsZUR0cUFDTEd4V0w5NGxrSUdSNkZ4N3FhWDNhdGNlclVxY01BRGdPQVRDYnJKZ2pDeVB1SEs5c2FkMlNrWWVmZ0FQbitmV2pSM2h2dFpGMk1QWnhhSVpmTFR3R0lBeEFuazhuYVEvMFAva0FBaHV1TVdybC9NOUtSZitjT09nUjJxL1RhY2NzL3dzYjRPTVJ1cVZpV2RmRnp6eUl5WWRrRFAyOXEvYXhxRStmRW1sSFZtQk9KUkFadmJEc0Y5MFBLdGkreDYvM0Z1SERxSk1aL1dOcDhYRkZTZ2wzdnY0UHN6SE1ZdSt3anZWc2hwZjNDb0ZJcWtSUTNIVDJHdmdBSEoyZTR0bXlGVzFuL1l0K0twWGpwbmZjZ3RyUERnR2t6c1diU2VQaDI3d0g3K280b3ZKZUhyeElXWWM1T3pTcW1Fajl1U01JZlAzNlBJYlBmUkl2MjNtalF4QVdaYVhLMDd4eUl5MmYreE1tRDM4SzdXL2VhK0U4SGdITmlUYW5PM0JjeGN6YWMzWnBXdUs2eU16NzVkKzlpNjhKNUNCNDdBYTM4QTdCaHppeDRkK3VPZW82T09qM0p5cnArSVJOdUxWdERVVklDc1VTQ3kzK2QxcDRYbHRTckIwVnhNZnFNVWJkYzJmMUJBakorUFlyUTZNbEkzYlVES1Z0MUs3cHFWcTFtZkxFZEVUUGlrSnkwRHI0OWVtcFhuc3dCRTU5YWtIM2xQRTZuL29qTU0zSmNUUDhETFZxMXg4UkY2eDc0R1VWSk1ZNG43OFhQZXpmaHlkRG5NV2hjclBicFR6UFBOaGdUdnhTYmw4L0ZzZSsrUXAraFk5REsrL0c2K0ZGcWpWd3VQd2JnR0lDcFVxbTBpMGdrR21uc01WbWJ3bnYzc0hqSUFKMnFXUm83M2xsUTRiMEpINjNUTzFHYk03bGMvZy9VQjdIblM2VlM5L3VIenduUWRxSGY5ZjVpWkovUDFPa2JwYy9xR1BYaFhIVnZpQUx0NzhzcXlpL0E3ZzhXQXdBQ3c1L1RLWmtPbUc0L3E3ckFPYkg2YWlMbXl2THk2NGkwNy9ZamVHeVV6c3BmVnNaWjVGeThpTWlFWlE4czR0STViQ0FhdC9EQTRjMGJVRnhZZ0lEZUljaE1PNEhnTVZGbzFxWWRBTURaclNuNngweEJTVkV4R3J1N0l5UDFLQm8yYWFMOUhyWmlXOVIzZGtiL21LbmFubExoMDJQaDVPWUdKMWMzZVBqNlllbW9vWWordUdwblFxcUxjMkwxMVhRY0dwS2ZtNHNOcjg5Q20wNVM3VXBNbnpGUktDa3NVRmRvVXlnZ3NiZkh0Y3h6T24yanpxZko0ZFhSSDE4dGZnc1pxVWNocWVlQXdYR3Y0OGFWeTBoT1dnY1BYMTlrSER1Q0ovcUc0dDd0V3hnYVB4L3RaRjBxclBab1dnWm8rUGZxRGIrbmV1cXNuSm9ESmo2MUlPZmZpN2lYZXh2ZFE0Zmh4Um1MNE9CWW1nbVhQK2VqVXFtZ1ZDcXdjdllyYU9udGorZ0ZhK0RVcEdMVzNyQ3hLOGJQVzRVVFArN0R0cFZ2WWRTc2Q5QzhaYnRhLzFucVFscGEybkVBeDQwOURtdWxxYVJsN2RMUzBySUFKQmg3SEtiaXlsOW5ZTzlRSCs3ZVBoZ1VPNmZTVlpEb2p6OUYzcTJiK0duamV2ZzkxUk85Um8ydWNNM2k1NTQxZU1ObWl2MnNqTFhkazNOaXFmSjljc3A2bUpncktTcEVTV0dSTmtrV0JCWFNqL3lDNUtSRU5HM2RCaTh0ZWcvZnJGcU9tNWN2NDVuSXNYQnlkVVhManY2SVdybTZTamQ0YmFVeXVIcTF4Tm9wRTlBcEpGUnZvdlQ0TStxK1psMEhSR0Qza2dROE9XU1l6dGNEd3dkcngxNmVvQkpRWEZpQWxXTmZRdjlKMDlDcFQ5OEsxOVFVem9tbGFqb09EZEgwbVNwTHM5Vk5aQ05DbTA0eUJKZHBGTjd4NlY0QTFCVUtOVTNGYmNVUzlCenhJZ0QxUTZEMG95bm9NeVlLWFo0TmgxS2hnSzFZakR2WHM1RTBjeXBDeGtYRDNkc1hYOFRId2NYTEN6a1hMNkJseDZydmRqUzNwQWRnNGxNci9JTjZ3VCtvVjRYM3g4MWRnUTRCZ1Rydm5mdmpPR3h0eFpqeWJwTGVBSHBxUUduVE5KRkloQzdQREVDWFovUVhTU0I2V0lZbTlhTDhmQ2dWQ3N6ZG4xeG4yMy9JTkxRTzZJU3A2emZCMGJtUnp2dTJFZ2xDb3lmRHR0ejVBcFZTaVlQclZzUER4dytCNGJwVmtEVGFTanZyZmQ5VSsxbFIzUXVOVnArUnNCR0xNV0RxREhSNVZuZHVVaW1Wa0grN1QvdTZ1akczY2x3azhtN2tvRk53UHhUazNjV2FpZVBSeE1NREE2Yk5RQ3YvQUFEcUc5bWpPN1ppemFUeGlGcTVCczV1VGZYLyt6eHNKRVEyRmVQRXlkVVZNYXNUS3kzeEwrMFhodlpkQXRHZ3pJcVBwKzlqMnRjUFd6R01IbDF0eDZGRzJLVHBPcS8xclFScC9oeUhoazU2cTdZQlFKTVc3b2pmY3dDQ0lFQmlYMXBVSStmQ0JYUjh1aGNhTkZhdllHcktYZWZkeUVIUW9DSG9GTndQQU5CLzRsUnNXemdQSFlLNjZhd1dsZFY5U01Xa3pCeVo5Y3l1cWRaUnZtQUFHY2RyendjQk1POEtNQTlMRTR2bEs3K1lNczFXTjgyWWM2OW40K3NQbDZENzg4UGg0dW1GSDlZbjRzYmxTd2daSDFPdEowQ21RRk9HMmRwaTBSemowSkpaYXh3QzVoT0xkN0t2R2V3SlZWSlVhUEFtME54WWF5eWFTeHpXSnBWU1dlM3FmN1hGRk9LUUt6NUVWa3FBb0xPSzQ5eTBHZnBHVGNUQnRSL2pueE8vSVRSNk1zSm54UEhKTnhGWnJBYzF3cldVcEllc202a2tQYWFDaVErUmxkSTBldHk3L0FPYy9pbFo1MnNxcFJMSlNldVFuTFFPS3FVU3hZV0ZWdjNFaklpSWlNd2ZFeDhpSzVXYm5RM25wczB3Y05wTURKdzJVL3QrK1NhUWh6NzlCTGV2WFRYV01JbUlpSWhxQkU4ckUxbXBLK2xuNE43QjU0SFhDSUtBRzFjdUlUUjZVaDJOaW9pSWlLaDJNUEVoc2tJcWxRcHBCL2JyTkg4c0tTcUVJQWdveUx1cnJRZ2pFb253d3J5RmFPaWl2ekVhRVJFUmtibmdWamNpSzNUNXpKOFEyOW1oUTJDUTlyMzlINjNBeWUvMlEyUmppNERld1VZY0hSRVJFVkhOWStKRFpJVmErUWNnTW1HcGRtVUhBTUpmalVYNHE3RkdIQlVSRVJGUjdlRldOeUlyVlZselBTSWlJaUpMd3NTSGlJaUlpSWdzSGhNZklpSWlJaUt5ZUV4OGlJaUlpSWpJNGpIeElTSWlJaUlpaThmRWg0aUlpSWlJTEI0VEh5SWlJaUlpc25oTWZJaUlpSWlJeU9JeDhTRWlJaUlpSW92SHhJZUlpSWlJaUN3ZUV4OGlJaUlpSXJKNFRIeUlpSWlJaU1qaU1mRWhJaUlpSWlLTHg4U0hpSWlJaUlnc0hoTWZJaUlpSWlLeWVFeDhpSWlJaUlqSTRwbDc0cE1QQUlYNS94bDdIRmF2dUxCQTg3TFFtT01nSWlJaUl0TEhyQk1mUVJCT0EwRDJsVXhqRDhYcTNicWVCUUFRQklIL000aUlpSWpJNUpoMTRnTWdFUUQySkM1QjFvVU1GQlhrRzNzOFZxZTRzQURYTHAzRDNzK1dhdDdhYnN6eEVCRVJFUkhwSXpMMkFCNlJSQ3FWN2hlSlJIMk1QUkFDQUtRV0ZSVTlmZnIwNldKakQ2U3V5V1F5d2Roam9Jcmtjcm01ejNIVndqZzBUZFlXaHdCajBWUlpXeXd5RGsyVE1lUFEzRmQ4U3RMUzB2b0xnakFId0NrQUJaVjlnR3Bjb1NBSVp3UkJXR0N0U1E4QUNJTHdxN0hIUUJYOGFld0IxRFhHb1VteXVqZ0VHSXNteXVwaWtYRm9rcXd1RG9t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oTTFQOEFTVnV5Q2F4SkdaZ0FBQUFBU1VWT1JLNUNZSUk9IiwKCSJUaGVtZSIgOiAiIiwKCSJUeXBlIiA6ICJmbG93IiwKCSJWZXJzaW9uIiA6ICIyMSIKfQo="/>
    </extobj>
    <extobj name="ECB019B1-382A-4266-B25C-5B523AA43C14-7">
      <extobjdata type="ECB019B1-382A-4266-B25C-5B523AA43C14" data="ewoJIkZpbGVJZCIgOiAiMTUxNzYyNzM3Mjk1IiwKCSJHcm91cElkIiA6ICIxNTg2NjgzMDQiLAoJIkltYWdlIiA6ICJpVkJPUncwS0dnb0FBQUFOU1VoRVVnQUFBejRBQUFFT0NBWUFBQUJJTHNKY0FBQUFDWEJJV1hNQUFBc1RBQUFMRXdFQW1wd1lBQUFnQUVsRVFWUjRuT3pkZDF3VDV4OEg4TThsVEJIMzFqcnEzaEJYdGRaYTk4U0txMXBSNjU1STNhc1dSOVhpckZxMWJtc2Q0SjQ0S3ZxcmU0TGJ1dmRFa0oyUTVPNzNSOHhKU0JoYUpSQSs3OWVycjE2ZXUrZnlISG04NUh2UEFv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WpYQjJnWDRDT3hVS3BXWEpFbTlBVlFWQk1IRjJnWEtaR0lsU2JvS1lHVndjUEFLQUZwckY4Z2FWQ3JWSVFBTnJGME9la2VTcERQQndjRzFyRjJPdE1SNm1QNWt4bm9Jc0M2bVI1bXhMckllcGovV3JvY0thNzN4UjJLblVxa0NBS3dVQktFT2d4NnJ5Q0lJUWcxQkVCYTd1N3NIQXJDM2RvR3NoRGZXZEVZUWhKcldMb01Wc0I2bU01bTBIZ0tzaStsT0pxMkxySWZwakxYcm9aMDEzL3kvVXFsVVhnRGE1aXRTQXA1OVI2TkFzVkp3ZG5HMWRyRXlGWFZzREY0OHZvdWRLK2ZnOGUxckRkM2QzWWNIQndmUHNIYTVyTVYzL3hGckY0RUErRGF0YiswaVdCWHJZZnFRMmVzaHdMcVlYbVQydXNoNm1ENmtoM3FZb1Z0ODNuWnZnMmZmMFNoUndaMUJqeFU0WlhGQnNUS1YwYTcvV0FDQUlBaWRyVndrSWlJaUlpSXpHVHJ3QVZBVkFBb1VLMlh0Y21SNnVmTVhNVzZXdG1ZNWlJaUlpSWdzeWRDQmozRk1EMXQ2ck0vUk9ZdHgwOW1hNVNBaUlpSWlzaVJEQno1RVJFUkVSRVNwd2NDSGlJaUlpSWhzSGdNZklpSWlJaUt5ZVF4OGlJaUlpSWpJNWpId0lTSWlJaUlpbThmQWg0aUlpSWlJYkI0REh5SWlJaUlpc25rTWZJaUlpSWlJMGdGUkZLMWRCSnZHd0llSWlJaUk2SzJRZy92ZU84L05NNmMrK1AybXRXa21iMi8reFJmUDc5eE84dGlZaURjSWUvYlU0cjU3RjRPaDAycVR6Q3RKSXVLaW8xSlZwc3VILzA3VmNSbU5uYlVMUUVSRVJFU1VYaHhZdWdodWpkOEZJNU9hZllQc2VmT1pIQk92anNPb1RUdmwxMXRuVE1HWXJYdXdzSmNYUkZHRVFtSGV0aEFiR1dHU0p6R3RSbzE3RjBQUWR0VDRKSThKZmZnQU8yYi9pdTR6NTVtVTZmTGhRd2hjOUJ0NnpQd04rWXFYQUFBOHYzTWJkMFBPSSt6SkU3eDZjQjh2Nzk5RHBmb04wSExJanluK0RmWXNtSXZLM3pRQ0FNendiSW1zT1hPWjdBOTcrZ1FUQTROU1BFOTZ3OENIaUlpSWlDZ0pqbG15d0dldHYwbWFYd2VQSkkvdlBXOFJzbVRQYnBhZU1NOHk3d0hvTTMreHlmN3J4NDhpWC9FU3NIZDBUUExjeFNwWFJmMXVQMEFkSFMwSFBsZi9PWUlEU3hmQmEvcHNPZWdCQUwxT0M3MVdoNktWS2lQa1FDREdiTjBET3djSGlIbzlKcmRvQ0NjWEYvbFlkVXdNSnU0OUJJVlNhZkY5QjY5WW0rcnJUODhZK0JBUkVSRlJwbmR5U3dETzc5MkYyTWhJTE96bEJjRHdnMThURzRmNVBicFl6TE9nbHhmaUlpT2dpWTJGWHdjUFpNbVdIU3VIRDdIWTRwUFFpN3ZtM2RuTzd0eU81M2Z2WUlablN3Q0FKallXRHM1WklBaUEwdDRCU2p2TFFRa0FDQW9CRzM0ZUs3LzJXUnVBd21YTG8zRFo4Z0NBblhQOFlPZmdZSkpuek5ZOThyWnYwL29BZ0ZuZnRaWGZlOVozYmRGdTdFUUFrUDhlUnVybzZHU3ZMNzFpNEVORVJFUkVtVjd0ZGgxUnFrWXQvTjZuT3diOHNSSktPM3NBZ0dNV1ozaXZYbTl5ckxIRlk4amJscEFabmkweGF0Tk9MT3psaFo2ekY4Z3RQcnZuejBFcjcyRUFnRzErMDVKODcwZlhydURSOWF2dzhCa0pWWE5ENFBPTFJ6T005TjltRXJDSW9vZ0xnYnVSTldjdWxLdFRGd0R3OE1wbFBMaDhFZFZidDRGelZsZjUyTTNUSnVQcHpSdlE2M1RRNjNSeThKYTQ5U2FoRVJ1M3lkZGozTTVkK0RQMFdiREU1TGcvQnZWSjhoenBHU2MzSUNJaUlpSUNjUHZzYVFpQ0FndDZldUhwelgvLzgvbXVIVDBpYjdjZE5TN0o0NDc1cjBmQlVxVVI5dlFKQUNBMklnSU96czV5MENOSkVtNmNPSVkvQnZiR3JiT25rYmRvTVRsdjNtTEZvSTNYWUZIZkg3Qi82U0pFaGIwR0FMUWZOeEhlcTllamF1T21VTnJad1h2MWVyTUFMamxoejU1Q0V4Y0xUV3dNRnZieU12bFBxMVpqdWMvQTkvbFRwQXRzOFNFaUlpSWlBdkRrNWcwNHUyYkYxMTI3NDgreHc5RnI3dS9ReE1aaW5sY254RVZGd2RuVjFlUjR2VTZIRi9mdVFxdUp4L0toQXhEeDZpV1dlZmVISUFnQWdMaW9hSk51Y20xR2pFR3hTbFhNM3JlK1Z3OUlFaEM0YUQ0QTRPbXRteWhjdHB5OGYvM0VzZENxMVdneDJNY3N2N05yTmpUbzNndTFQVHZnV01BR0xQY2VnRUhMLzRTRGt4TmlJdDdnUXVBZVNKS0VMVE9tb0xYUFNOaloyMXU4ZHIxV2kwdEJCL0hzMWsyb1kyS3didndvZFAzRnoyUlNobk43ZHFKNlMwTnJWMFljNThQQWh5aWRpNDJJc0RoSThsTkxhbFlhSWlJaVcvVDA1cjl3elowSEFPRGVwRGtVQ2dWeUZTb2tUMjZ3Zk9nQWVJNzVDYmtLRnNMeGdBMklEZ3ZEaWg4SG9VREowbERhS2VFNWVnSldqeHlLSVN2L2tpY0o4T3Zna1d3clMzUjRPQUNnWUtreUFJRFlpRGQ0OCtJNWJwdzRpckpmMUpHUGF6dGlMTEprejQ1SnpSb2dlOTY4aUF4OWhXeDU4Z0tBeVhhOE9nN0QxbStSZzV2OVMzNUgxVVpOY0hyN0ZoUXVXeDcra3lhZ3k1UVpGc3NpU1JLdS9YTUV4YXU2dzhuRkJVTlcvbVd5WDYvVDR1OFZmOGlCVDBiRVh6VkU2WnhmeHpZUTlYcUwrOVRSMFFpWU1qSEZjMGlTaU92SGp5WktrL0RQK3FUNytVN3phR3FXTnJsNUE1UC9weVFxN0RXT0JheUhKRWxKSGhNWitncHp1M2FFSmk1V1RndDk5QkFyZmh5Y3F2Y2dJaUw2R0M0Zk9ZU3FEWnZJcjZzMmFpcVA4d0VBdHliTkVYSWdFQSt1WE1LNXZidHcrL3daREYyekFaMG1Ub1pDcVVUT2dvV2cwMnFoVUNxeHFHOFBMT3JiQStyb2FIbDd3OCtHcm01YWpScWlLTUovOGs5WU1xQ1hTUmxxdCt1SWZVc1c0dmJaMDZqMFRVTTUzZmdBMU5rMUszelcraU5ycmx6d1dldHZ0ZzFBRG5wQ0R1ekRneXVYVU8vN2JnQ0FMOXEyeDVjZE84dXRVWW5aT1RpZ3k1UVpxTk8razhYOU1XL2V3RFYzM3ZmNm02WTNiUEVoc29LSVZ5K3hiRWcvQUlhWlV4UUtKZXlkM2sxZmFSeFFtSmd1UHQ1a2tLTk9HNDlyeC81SjloZ0FPTDVwSTU3ZHVvbnlYMzRscDBtaWlLQTFLMUN2aStsTUxSK1RnN016TGdUdVFjRlNaVkJTVmQzaU1TRUg5dUd6Q3BYZzZKeEZUcnR4OGhnK3ExRHhrNVdMaUlnb3NWcmZ0a09PZlBtVDNPL1dwRG4rR05nYjk0SXZvT01FWDdtVnhpamkxVXU0NWpLMEdFV0hoNW1zMlJNYkVZR1Z3d3dQOUY0L2Znem5ySzRvV3JFeVBFZVB4OHlPMzVxOHgrRTFLMUhtaXpvbTM0c2Y0dEgxcTJnM2VvTEplVDUzcjVia3c5U2tGQ2xYQVFCdzk4SjVSTDEraGR2bnpxQlU5WnI0ckdMbC8xUSthMkRnUTJRRjJmUG1rNE9icFlQN291RVBmVkN5V2cyVFk2YTJhb3dKdXcrYXByVnVnbEVCTzVMdCtwYjRtSDlQbmNDRnZidlJaOEVTbk5qaWp6UGJ0NW9jUDgvcjNaTWRuN1gra0NRUmttaG9vUkgxK2lUbjlFOU1IUjJOR2UxYUlVdTJiR2I3dGt5ZmJKYldkK0ZTTEIzY0Y1cllXQ2p0N09TK3dxTTI3Y1Rsb0wveCt2RWpuTnU5UXo2KzMrL0xrTHZJWjZrcUN4RVIwZnRLTHVnUlJSSFhqLzBQWDMzWEZhZTJiWks3bGlYMDZPb1ZrM1Ywa2xLZ1pDbjgrRmVBMlVQSzhHZFBzVzNXZEpTclV4ZXZIdDdIcXVIZXFOdXBDMHJWcUFsQmVQOU9XaTJIL0poc2wvWFVqdEhwTW1VR0lrTmY0VmpBZXJRYU9odzc1L3FoZXNzMjZPejd5M3VYeWRvWStCQlowZXNuanhIKy9EbUtWM1gvSk9lL2ZQZ1FBaGZQUjdjWmM2RFZ4S05PdTA2bzA4NFE2QmdYTUV1OEtOdkpyWnR3WnZ0VzZMUmF6Ty9SQloxK25vcFZ3NGVZUFNHYTJxb3hBS0JzN1MvUllieXZuSjdjcXRRSmlYbzlZaU1qTVdIWEFjTnJVY1MwTnMzdzRQSkZPRGc1bXdSOXY3WnJuZW9BaklpSTZHTjU4L0lGdEJvTkZ2VHNpbnpGaXFQTnNOSFFhdFQ0WTFCZk5PMDNFRVVyVllGZXA0UFMzZ0dYRC8rTnNyVy9CQUM1aTV1UktJb201MDBjOUp6WTdJL2ptemFpVWM4K2NHL2FBcElrNHNLK3ZkajEyMndBZ0Y2dmcxS3BSRnhVTk9aODN4N1JZV0dZODMxN0FERFpOdTZ2N2RrUnRkdDFUUGJhRW41Zkc5ZnhVVWRIUTZlTmg5TGVVTDdZeUVoY09YSUlwN1p1UW92QlA2SlU5Um9vV3JFeTFrMFlnMWNQNzZQTnNORm0xNUtlTWZBaHNxS3p1N1pEcjQzSDdNNmVBQXpkM2pwTW1JUnliMitjLzFWVVdDZzZUWnlDbURmaENKajhFNGFzV3BkazMxNGpZM0EwdFZWak9TZ2F0Mk1mQU5PeFBZbGJveEpLNmltU0pqWVdlcDBPRXdPRDVEVGpEZE1ZV0YwOGRBQmZkZTVxa2svVTYrV2JNQkVSVVZwNWVmOGU4aFV2Z1JhRGh1S3pDcFVBQU5WYXRFYldYTGtSL3V3cDF2ODBCdUhQbjZGV0cwL29kVHFVLzdJZUFNQXBhMVlNWExwYVBrL0NybTZKTlJzd0JJVktsMFhsQm8zZ21pczNBRUFRRktqV3ZCWGNtelRIc3p1M1VMaE1PWXQ1UDRTZ0VLQnExdElrVGRXc0pRU0ZnTlVqaHlMcTlXdW9XclRDZ3l1WHNPSG5jYWhZN3h0MG56a1AyZlBtQXdCa3k1TVhQV2JPeFFiZjhYaCs5dzZLbEN2LzBjcjJxVEh3SWJLU21JZzN1UGozQWZSZnNoSzVDaFlDWU9oMmxpZUY3bHpHcHpvSkdWdGZFcXZUcmhQVTBkRlkzTDhudnU3YUhYTzdkakRabnkxUEhwUHp1VFZwamdiZDN3MjBmSG4vSGx4eTVvUkw5aHlwdmk3QThCUXA0dVVMN0o0L0IzWGFkMEx1SXAvaDhKcVZDSDMwRUkzN0RJQkNvVWl5ajNFcjcrRTRzSFFSUkZHVUEwQlIxQ2M1L1NZUkVkSEhsTEFscEV6TkwxQzZSaTJ6aDRiR0dkZSthUHZ1TzFTU0pQbTR4TDBmc21UUG51VENvWW1Ea0lRVVN1VkhDWHJHN2R3dmJ3dUNBaDQvampUWmIzemRmL0VLay9TUi90dWh0RE1QRjV4ZHM2SG43QVgvdVZ4cGpZRVBrWlg4NzY4MUtGZW5MdUtpSW9HQ2hmRDh6bTNZT3praHoyZEZrOHpqdS8rSXlldm84RERNK3M3VHBQWEYyRndOR0pyV04wK2ZoS2pYb1hCcjB0eml6VldTUkFRdVdvQVdnNGJLYWM5dTM0Uk9xOFhHU1JQUTlSYy96UDIrZzFrK1k3RFZ5bnM0M0pvMGd3VEpwQzl4OW56NTBhVHZRQnhjdGhpM3o1OUZzLzZENFRGc2xObVhSK0xXSVlWQ2dXb3RXdUhQMGNOUnNGUnBaTStiejlDTndJR0JEeEVScGIyVWVrcTg3M0hXOEtITFUxZ0tlakl5MjdvYW9nemkwZldydVByUEVYVDl4USticHY2TW1tMDg4ZUx1SGRUNnRsMnkrU3pOMkphWTcvNGowTVhIQXdEMkxwd0hwYjBEN0J3Y29GQW9NTStyRTBUUnZLVWxNalFVTjA0Y1JlbWF0WkU5Yno1YytWOFFsSGIyR0x6OFR5aVVTam13U3E2clczeGNIQnljbmJIcnQ5bTQrcjhnazMyaVhvK2cxY3NSdEhvNVJMMGU4V28xSnU0OUJPRGRVekhqbUNNQXlGdTBPS3EzYW9QQVJmUFJhZUpraUhxMitIeEtraVJDRjYrRnZhT2pTWHAwZUJpeTVzeGxwVktsamlSSmlIajVBam55RjBqMk9LNUxsVEZraHJwSXRpa3lOQlRaOHVTeGRqRSt1c1MvTy9RNnJja1UzeGtOdndYU0VWR3ZSOERDeVdZRDRPTFZjZGowK3hSbzR6VldLaGw5YkpxWUdMUWM4aU1LbGlxTm5uTVg0a0xnYmp5OWRSUHVUVnNrbTI5cTZ5YUlqWWhJOXBqWWlBaE1iVzFZaCtCejkycG9OM3FDdk05bnJUODhmaHlOSC84S3dMQjFtekZzM1diNC9Ha1l4ek5zM1dhMEhqb2M3czFhWU1DU2xSQUV2TmVFQWhFdlhpQjd2dnhvUFhRNHhtemRJLzlubkwzTytMcW1oeWNxMXZzbXhmTjkyYkV6bXZZZENGMThQQVJCa2FGdnRPbmR2WkFRK0hWb1kyaDlmRXNYSDQ5WjMza21tV2Z2NzcrWmRWZDhmdWMyNW5sMXdwdVhMeXptK1JTcmZPdTFXc3pyOXAzRmZkUGFOSk8zTi8vaWkrZDNiaWQ1bnBpSU53aDc5dFRpdm5zWGc2SFRhdjliUVNsVmJLMHVYajc4OTM4L3IwNkxmOWF2TmZ0dFFHa25wYzlBa2lTTDNkQlRrbFEzOWRRNHYzZFhxdElBdzRPZlM0ZVNIcGVibEtpdzEvaXRSeGVFUG5vb3B3V3RXWW5UTzdZbWt5dDlZNHZQSjNEbTBBNXNXVHd0MWNmL3V2azBBT0JONkhQY3VuVGE3S25rUHp2WFFSdXZnYjJEbzZYczlCRzV1N3QzRTBYeHhzV0xGODhCK0dUZk1xV3ExNVMzNDZLaUlPcjE2REIyb2ttVDhzZVlINy9DVjErYnZCWkZFVWZXcnNTZDgyZlF0TjhnaTNtTUF5dU5kczZiaVV0L0h6QTd6bmpEenByVHNIRGE0eHZYVUtoMDJXVExJMGtTUWg4L1JNdkJQaW1XM2M3ZUhqa0xGa0xNbTNEWU8yYXVpUTBxVjY1YzJkN2V2ckJHb3dtNmV2VnEvS2QrdjJ0SGo2Qm94VXB3ZGpXZml0eVMwenUyNHV5dUhYaDY4NGFjVnJsQlk1emR0UjJ4VVpIWS9JdXZuTjZ3WjErVXNEQnI0YXp2MnNMQnlka3NQVFlxRW1PMjdINy9pMGlHVnFQR3ZZc2hhRHRxZkpMSGhENThnQjJ6ZnpVWndBdThuUmx4MFcvb01mTzNWRTFUYTJ2UzZwNW9aR3QxY2MrQ3VhajhUU01Bd0F6UGxtYXRWbUZQbjVoTTltTGtQM2tpcWpadWluSzF2NFJXRTQrZ05TdndWZWZ2LzFOWk1ySzB2aWNDNy9zWlNCODAzYlRSazVzM3NHWmtFdCtMZ29CeDJ3UE5rdmNzbUl0cUxWcW5tQVlBeC96WHlUMUIvRHA0V0p5S096bzh6R3dOUWRkY3VkR29aeCtjM2IwRHpRY013WnVYTDNEejFBbjBtYjhrdFplVzdqRHcrUVJxTlBCQTlmcXRBQUJqTzlYQnBEOFB3Y0h4M1UzVlVob0FoRDUvalB5ZmZXNlNGdjd5R1k0SEJzRDcxeldRSkJHTEovU0QxNGpwY00xcGU4MnA2WUVnQ041S3BiS2F1N3Y3RTBFUU5vaWl1RDBrSk9RVWdQZGI3U3VWTGdVZHhNSGxmNkRkbUFuSVg4TDBzKzh5ZVJxaXc4TWhDQW9JSDZtTGprS2hRTWVmSm1QSmdGNm8zS0F4Q3BVdWsySWVENStSOFBBeERIcE1xcXViS0lvSTNoK0l4cjM3eVdsYWpScDJEbzZJaTRxVXZ4QUVRY0IzUDA4MTVIbjdoRGJoVTNsTG50KzlBNWNjT1ZONWhiWkJxVlJXQnJET3djRWhScVZTYlJKRmNYTm9hR2pRNDhlUDR6NzJlMmsxYWx3NWNnZ2V3MGFuZUt3b2lqajg1MHBjL2Q5aERGNitCc2MzYjBUcm9TTWdDQUxXL1RRR2hVcVh4Y0NscTNGdzJXS1VxVlViSmR4VVNaNUxIUjF0Y2FGZVkzMFFSUkhUUEpxYTdOTnB0V2JqM0JKYjVqMEFmZVl2TmttN2Z2d284aFV2WWRaOUtxRmlsYXVpZnJjZm9JNk9sZ09mcS84Y3dZR2xpK0ExZlhhbURIcUF0TDBuMmxwZHRDVHg0SFpMTFU4djd0M0I3WE9uMFdyb01BQ0FKT29oQ01KLyttR2QwYVhsUFJGNHY4L0ErSEJRa2tTVEZoeWZ0ZjZZOVowbm5GeGM1RFIxVEl6RmVsTzRURGswNlRzUWo2NWVRZHRSNCtUMGwvZnZZZTA0dy9kdnlJRjlDRnF6WE40bmlxSlpLMVBpdEdIck51UEd5ZU40OCtJNVdnOGRJYWNubnNBQU1Ed0FTSGllV1oyK05kbC9PZWdnZFBIeEVFVVI4N29abHNVWTRiODl3M1VoWnVEekNRaUNBQ0ZCRnlHRlFtbldaU2h4MnFKeHZmSDR6blZBRVBEVDkvVVJyNG5EakUwbnNXbnhWSHpWdWd0eTVpc0lBS2pSMEFNN1Y4M0Y5OE15M3FKUkdZa2dDSVVCakZBb0ZDUGMzZDFmQ1lJUUlFblN0dmo0K0tNZjYyblQ3dmx6OFBES0pYaE5uNFY4eFlxYjdWODl3Z2RQYnQ1QXlXbzFUQVpNdnMrc2JwWmt5NU1YQTVhc2hKMmpJMFM5SHFHUEhwcjEzOVdxTlJBVXFlL205dWphRmRnNU9LQjB6VnB5V3VDaUJRZzVFQWhCb1VTVkJvMlN6R3VjS2p2aEdKL2I1ODVpKzZ6cGNISnhRY1NybDZqWHBWdXF5MkpMQkVGd0FkQkRvVkQweUpjdm56cHYzcnpiSkVueTEycTFoNjVldlJyOU1kNGo1T0IrcUdOaWtML0U1NWpoYVQ3NVJlSzBGb044MEhmaFV2dzFiZ1JpSXlPeHdtY2dBRUNyaVRkTTEvcmpJT2gxT3J4NmVGLytzYm5OYnhxZS9Ic2RjVkZSV05qTEsxWGxVaWdVNlBiclhCUXNWUXIyams2SURIMkZaZDREc0dxNE41N2R2bWwyL0xRMnpUQnV4ejY4dUd2ZW5lM3N6dTE0ZnZlT2ZDMmEyRmc0T0dlQklBQktld2NvN1pLdTY0SkN3SWFmeDhxdmZkWUdaTGd2K284aExlNkp0bFFYSFp3TkR6WTFzYkdZOVYxYnRCczdFUURNM2xNZGJmclBXSklrN0Z1OEVLSmViektwakNSSlp2ZjVOc1BIb1BJM0RWTjFEYllpTGU2Sjcvc1plUGlNUk12QlBwamgyUXJqMzg2Y05yUGp0MUM4L1E0ZHMzV1BmTHh4OHFITjB5Zmovc1VRNkxSYStUdjkyeEZqY2ZIZ2ZwUHpQN3R6Q3dWTGxnSUF1RFZwaG5KMTZzTFJ4UVdDSUdETjZHSG8vdXNjaytNVHAxMDc5ZzhlWDcrSzFrTkhJQzR5VWw3WWZNbUFYa2lXSkNFMk1qTFo0TjYzYVgxQWtwSS9UenJFd0NlZEdEaHRPUUlXVGticEtqVlFwVTRqVE8zZEFqdVd6OGFkeStjZzZ2VzRldm9JNG1LaW9GSEhJaTRxRXZkdlhFVHhjbFd0WGV4TVFSQ0V2QUFHQ1lJd3lOSFJNY0xkM1gwVGdLMEtoZUovNTgrZmovM1E4emJvMFJ1T1daeVRITHZTYys0Q2lIclI1Q2wxYXA0d3hrWkV3SzlqbTJTUGNjMmRCNHY3OThTcmh3OWdaMitQMnA3dmJ1NUJhMWJpNUdaL1ZHNWdIa3g5MDYybnlmK05pbFdxZ3U1K2MwMmVobm44T05Kc3VzeUVGRW9sZXM5YlpQTGFlOVU2QUVBSk56ZDA5NXNMWGJ3R1diSmxSL1prVnRQT1JKd0VRZWdzQ0VKblIwZEh0VXFsMmlXSzRpWkhSOGY5cDArZmprdzV1em1kVm90akd3MS84OXlGaTVoOFFldmk0ekcxZFJPVHRJUWlRMTloMkxyTlNaNDdZWURlZHRRNGhEOS9odCs2ZDVhZmVFOXQxZGppRDArdDV0MVl4bjlQSGNmRmcvdlEybWNFbnQ3OEY0WExscE5iREJPWDB4aEFKL2JvMmhVOHVuNFZIajRqb1dwdStPSDhpMGN6alBUZlpoTHdpNktJQzRHN2tUVm5McFNyVXhjQThQREtaVHk0ZkJIVlc3ZUJjMWJYSks4MXMva1U5MFJicllzelBGdktyVW01QzMrR1BndE11d2o5TWFpUHllc1RtellpNWswNFJtM2VDVWZuTEFDQWlKY3ZzR1JBYjR6ZVlubjhSaWIyMGUrSndJZDlCbnF0RGdybHU1L1VvaWdtTzBhMi9kaUp1SDN1RFA0YVAwcXV1M0ZSa1hoeDc0N0o1QUgzZ2krZ1dCVTNPZC81dmJ2dytNWTFOT2pSQ3pGdndoSDI3S204SE1hczc5cGkrSVl0dUhIaUdHNmVQb25HdmZ2aGN6Y1ZLdFN0aHlmL1hrZlE2aFh3bWo3clEvOHNOb09CVHpyeTlONi8rTWF6Tzk2RXZrRE9mQVZSdVhZREZDeGVDcm55Rllacnp0eHd6WkVMV1Z5ejQxelFiaHpldWhvL2pKdHI3U0piNU83dUxncUNvSmNrU1JJRVFROUFraVJKRkFSQkJDQmEyazc0ZndBbWFRbU9rd0RJNTVVa1NVcDhyS1g4S1p3ejhmbUxwM0I1MlFWQjZBMmd0eVJKc2U3dTd0c2xTZHFVY083KzFNcVNMZmsrN0VvN2V5Zy80RjlvbHV6WnpRS2tYZ2tDREtNQlMxWmF6Tis0Vno4MDd0WFA0ajdqd3FLSkZ4Z0ZZTktjbjFwRnlsY3dlWjJyVUdFQWhtdlBXN1RZZTU4dk1YZDNkMzBxUG5jUmhyRUxablVTZ0pTNExzUFF4VWRPbHlSSmIrbTR4TzlqUEg4cTYyUktGKzhFb0lOQ29lZ1FIeCt2VWFsVWV3SDR2Mjg5UEI2d0h0bnk1a1BFcTVmdjhWYzFpSGtUZ2RVamg2Wjg0RnZYai84REFQaDc1Vko1clNoTGExb2s3UHJZb0h0UExCdlNIemRPSE1PL3AwNmdkSTFhdUJ0OEhzZjgxK0g3cVg2cG1tYjFtUDk2RkN4VkdtRlBud0F3UEJod2NIYVdneDVKa3ZEdnllTTQvT2RLNUNoUUVFMTY5NWZ6NWkxV0RMZlBuOEdpdmorZ1V2MEdxTk8razlrWXVOVGdQVEZsdGx3WHc1NDloVXVPSE5ERXhsZ01zSmI3REpRZkF1VXBXZ3hkcDgyU2YzQURobFlqZTZlUE04YVg5OFNVZmNobm9OV29UUjVTaWpvZEZDbmNuNjRmUHdwQkVMQjI3QWg4L1gxM0ZLMVVHYmtLRjhIREs1ZFJ3azBGdlU2TG0yZE9tbnpmZnRteE0vNGFQd3JMdkFlZ3U5OWNPZWdCRE9PRkJVR0JjblhxUW1sbmgvRG56MUdvZEJuRVJVVmk4N1RKOEJ6emJxS2psTHE2MlRJR1BwL0E2UGExVEY3LzFMVysyVEVKMHhwMTdJMnZQYm9pS2lJTWVRb1d4WlZUaDFHd1dHbVVyRlFOSlN0Vk04dnI5bFZUVlBvaTVWbXhyRWdDb0JRTWR4dDd3SFJ1ZTB2YmlmLy9QbmsrSkMyNTdmZWdFQVFodHlBSTZiNDVJdkg0b1V4R0tRaUNmSzlMNlhOUHFkNFlTVytiK0Qra2ZuM01laWdJZ2tLU3BKeVNKQlY4My95dkhqNkF4NDhqOFh1ZjdnQU1UOTBUOSt0TzJMMG9xU2Z1S1pFa0NiZk9uSVp6VmxmRVJrUWdhTFg1bDY0bFNqdDd0QjAxSG4rTkh3VlJwME9UdmdQZzZKd0ZoMVl1dzZHVnk5Q2s3NEFVejFIZnF3Y2tDUWhjTkI4QThQVFdUUlF1KzI0eHdQVVR4MEtyVnFQRllCOFVxMVRGSksremF6WTA2TjRMdFQwNzRGakFCaXozSG9CQnkvK0VnNVBUZTF3OUFONFRVMlJMZFZHbjFlTEtrVU40ZHVzbTFERXhXRGQrRkxyKzRvZll5QWg1K3Y1emUzYWlla3ZEK0I3ak9KODdGODVoMDlTZkxaVFowQVhaVXBmbXhNc0twQkx2aVVuNDBNOGdKaUxDNUdHbVhxOUx0Z3V0SmpZRzRjK2VRbWxuaDNwZHZPQS9aU0k2VHZCRnhYcmZJSGgvSUVxNHFYRDU4Q0hrTDFFU3VRc1hBV0FZZDNSdytSSmt5WllEdVFvV2drNmp3YzU1TTNIejFJbTM1ZFBCcjRPSFNVdVQ5NnIxMk9BN0hwR2hyL0JaK1lwWTJNc0xTanQ3aXdHNElDaWdqbzZHVTlhc2N0cW5tUDNRMmhqNGZBTEdXZHAwMm5pTTcvd1ZwdnVmTUttSW85dlh3cFMvanBqTUl2UGczMHR3eXBJVjZ0aG8vQnR5RXArL0RYaEd0NitGN0xsTVo5K0lpWXJBTHh1T3BzR1ZmSmpnNEdEanhTb0FLQ3BXcktpSWlZbFI1TTZkVzZGV3F4VWFqVWFSTld0V2hWYXJWV2kxV29XVGs1TkNyOWNySEJ3Y0ZIcTlYbUZ2YjYvUTYvVW0yNklvS3V6czdCUjZ2VjVoWjJlbkVFVlJJWXFpUXFsVW12eGZraVNGUXFGUVNKSmtUQmRFVVZRYTl4djNKVDdPdUMwSXdsUkJFSkljeFN4SlVqU0FJRUVRTHV0MHVvMlhMbDI2QWdBcWxTcERUbkdpam9uNW9KYWFqT0o5NnFKR28xRm15WkpGMEdxMVNpY25KMEdyMVNvZEhSMEZ2VjZ2ME9sMFNnY0hCMEduMHlrbFNSSVVDb1ZTa2lSQnFWUXFFOVkvNDNhQyttZFN2eExYdjhSMU5zRjJYWVZDTVRDcDY1SWtLUjdBVVFEbkFPd05EZzcrQndCVUt0VjdOUU4vTzN5TTZicFFrbVJ4OEcxOFhCeW1mZHZjSk0wbFIzYjBtUGxia3VkTzJMM28ydEgvb1ZEcE1uaHg5elphRFBiQm5nV3BMMmIrRXAramVCVTN2SHA0WCs1dTFtYkVHQ3dkM0JkVkd6ZEI3c0tmV2N3WEhSNE9BQ2hZeWpDQlIyekVHN3g1OFJ3M1RoeVZWMXdIZ0xZanhpSkw5dXlZMUt3QnN1Zk5pOGpRVi9LTVJ3bTM0OVZ4R0xaK3l3ZXRKOFY3WXNwc3FpNUtFcTc5Y3dURnE3ckR5Y1VGUTFiK1pYSWV2VTZMdjFmOElRYytSaVZWMVMwR01sdC8vUVhYamg1Qm53VkxrTDlFeVZTWDF4TGVFNVAzb1o5QjJKUEh5Sm1nOVVXdjFTVzdCTU9wYlZ0UXZtNDlQTHh5Q2NVcVY4VjN2bE9SSTM4QjVDMWFIR3N0bWlVQUFDQUFTVVJCVkF0NmRzV1RtemR3Wk8xcXRCazJ5aVRmbHgyN29FaTU4bGcxM0J2bkEzZkQ4KzFNbGFHUEhtSmg3Mjc0cG5zdjFHajFycXY3bGhsVFVGSlZIYzl2M3dKZ3VXVVRNSFQzVEhqZDhXbzF2S2JQUWtsVmRVU0hoOEhaTlJ0Mnp2RkRxNkhEWU85b2VQQnpLZWpnUjV0NEtTMHg4UG1FSXNOZUlVdldiS2xhQzZWWTJTcFExV3VHMzhmMmdqbzJHaTI3ZVFNQTdPd2RNRzZwNlhTYTR6dC85VW5LK3dtSUFNU3JWNjhDQU83ZnYyL1Z3cVNHU3FVYUJzRGtTMTZTcEhBQWgwUlIzQlFSRWJIei92MzdhdXVVN3NNWkIzNG41dGUrdGNXcFZBSGc4SityOEUyM0g4elNqNnhkamErN2RzdG9Nd3hscUxybzV1WW1BREQ1a3Bja1NTTUl3djlFVWR5c1ZDb0R6cDgvbi95Q1RxbVEwbUs0eVlsNUU0R1Z3d2FuNnRpenU3YWg3YWp4Q042L0YzYjI5bWd6YkJRdUJ4MU1jVndGQUx5NGR4ZjNRczRqUi80Q3VIVG9JS28wYkl4OHhZckRlOVY2Wk11VFI1NmkxWkJYRFZFVTRULzVKenk2ZHRYa1BMWGJkY1MrSlF2eC9QWXROTzd6cmp1YmNiQ3ZzMnRXK0t6MXg1enYyOE5ucldGdHE0VGJmaDA4UHNZaXVobXFIZ0pwZDArMHBicG81K0NBTGxObUFBRCtXZituaGZLK2dXdHU4K21FTGJsejRSeHVueitETnNOSFk5L2loZWoyNit5UGRlL05VSFV4cmU2SmxxVG1NM2gwN1FvS3ZwMGxWYWZWSnR2YUF3RGh6NTZpVHZ1TzJMOWtJUURncy9JVjVYMzF1bmhoOVlpaHFGanZHNVBaQ1BPWEtJbm84SEQ4Tlc0VXl0YXVpNUNENzc3VC96MTVITm55NU1HZGMyZFF2V1ZydVh4MU8zVkJ2dUtmNDNqQUJnRG1rMnNZNlhVNkxPemxCU2RYVi9TZXR3aDdGc3hGOFNxR2NlU3p2dk9FNy80anlGK3lKUFlzbklkdmg0OUJmRndjRHE5WmlWeUZpcUJJdWZLcCtqdW1Gd3g4UHFGYmw4NmdTS2tLS1IvNFZzUDJ2WER2V2dnZTN3bkR5eWYzVWF6TWYxL0hoVDZNSkVtdkJFRTRBR0NqUXFIWWYvNzgrUXk1ZXVHTms4Yy9lQlh4b3h2V3lvSFA4enUzY2VmOFdYelpzVE9PL0xVYTlicDRRVWo5cEcvMDRlSUFCQUhZSEI4ZnYvbGp6VnIwTWZUK2JSSCtHajhLSS8zTnB3R2U0ZGtTM2YzbXlhL2JEQjlqc2phT1VVcmpLbUlqSXhFdzlXYzA2dFVQeFNwVndkcXhJMURtaXpwd2NuR3h1RUw2NjhlUDRaelZGVVVyVm9ibjZQR1kyZkZkVnltM0pzMXhlTTFLbFBtaWprbmZmVXFkOUh4UFRJOTEwWklpNVF5L0IrNWVPSStvMTY5dys5d1psS3BlTThrMTI2NGZQNHFkYy96Z09YbzhTdGY4QXYrZU9vRWRzLzNRMm1kNFpsN1FPVTN2aWFuNURDUkp3dlZqLzhCenpFOEFBSzA2RGtyNzVBUDVWa09IVzN5UW90V284ZnpPYlFpQ2dOQkhEeEFaR2lyWHI3dkJGN0QzOTNsbytFTnZsS3RURnllM0dCN0tSSWVINC9qbWphamJxUXZzSFoxd1BNQ3dEY0NzZFdyd2lyWFlzMkF1YW5pME5abE5kbXFyeHZLL0FYVjBORzZkUFlYbUE0YVk1UDJpYlFmOGUvSTR0Qm8xQXFiK2pOWStJK0UvYVFKNnoxOXM4ZDlVZXNYQTV4TjU4ZmdlOW0vNEF4MEhUMHgxbmpPSGRpQW04ZzBhZCtxRFpaTUdZOGl2cXo5ZEFTa3BBYUlvamcwSkNRbkNKMXE3SnkzZE9INFVGYjkrTng1TXI5UGk5OTdkNWRlaUtHSitqeTd5YSsvVjYrVnRTVEpNaFZtaGJqMzhlK280OURwZDJoU2FJSXJpSFlWQzRSVVdGclk1dmJVd0dxZEJsU1JEdHlOTDA2SnFZdU93WTdiaGlYZE5EMDk1TnJYM0VSc1JnYlhqUnFCRVZYZTROVGI4QUczWXN5KzA2ampZT3pwQ3I5UEIzdEVSeisvZWtidGVGQ2haQ2ovK0ZXRFdlaEQrN0NtMnpacU9jblhxNHRYRCsxZzEzQnQxTzNWQnFSbzFNMXJMcFRXazIzdGllcTZMbG5TWk1nT1JvYTl3TEdBOVdnMGRqcDF6L1ZDOVpSdDA5alZkbmlMMDBVTWMvbk1WN2w4TVJvY0p2dmpjM2REMS9kc1JZN0Y1MmlRc0c5SWZqWHIxTTF2cXdKYWw5VDN4ZlQ2RGEwZi9CenRIUjdubDQ5N0ZFR1ROK1c3dE9VdVRCbGdLZW02ZVBvbDlpeGNnWjZIQzhQblRINGRXTGNPaWZqMVFyNHNYcXJkc2c4Smx5Nks3MzF5NDVzcU5CNWN2SWt2MkhJZ09EOFA2bjhhZ1lLa3krS0p0QndpQ2dQVVR4MEt2MCtLcjc3cGE3SEZVb0ZScGJKaytHWDBXL0dHeEhPY0RkNk5zclRweWE3aWR2VDFpSXQ3QUpYc09sUC95Szl5N0dBeG4xMno0M0YyRmFpMWI0OUcxSzhqK2RRT3o4NlJYREh3K2diTkJ1N0I3OVR3MDZ0Z2I1VlIxVXM0QTROZ2VmNXpjdHdsOUp5MUc5bHg1VWF4c0ZlUXZVZ0o2blJaK2c5dDk0aEtUMFlVTEYveXNYWWFQS2ZUUkEreWVQd2RhalFiemUzUkJDVGVWU1hBenVYa0RrOWNBOFBqNk5UeTRjZ21DWU9pbWtUMXZYbHc1Y2hpeGtSRUlPV0JZUGRxNGVCa0ExUGY2QWFwbTcvOWpncEoyNmRLbDB3Qk9XK3Y5a3h2UTJuL3hDa1NGdmNiLy9scUQ4blcvUXYydVBjeU9tZUhaMHVLc1FZbk44K3BrbG1ic1hpUW9CSlNvcWtLakJJdmlWcXhYSDRCaGxpeGp3SzYwc3pkWlRUMXgwSE5pc3orT2I5cUlSajM3d0wxcEMwaVNpQXY3OW1MWGI3TUJ2QjJFckZRaUxpb2FjNzV2aitpd01IbE1TTUp0NC83YW5oMVJ1MTNIRksvTlZsajducGhSNjZJNk9obzZiYno4NUQ4Mk1oSlhqaHpDcWEyYjBHTHdqeWhWdlFhS1ZxeU1kUlBHNE5YRCsyZ3piRFFpWHIzRTd2bHo4T2pxWmJnM2E0bEJ5LzgwR1RCdloyK1BUaE9uNFB6ZVhkZzJjenBjYytWQ253VkxNa1hyVDFyZEUxOC9lZnplbjRFdVBoNk4rd3pBa2JXcmNlU3YxVkRhMmFQNXdIZXRKUWtYeHpXdTQ1TlFYSFFVMWswWWpkQ0hEOUNnUjIvVWFQMHRCRUZBYTU4UktGbTlKdll0WG9EUWh3L2g4ZU5JSEZ6K0J5NEZIWVNkZ3dNYWRPK0ZKUU42bzFTTm1tZzFaSmk4dmxpbm55WmoxN3haK0hQTWNQU1lPYy9zL2FvMWJ3V2RSZ090UmcxQkVQRG0rVFBZSnhoejd0NmtPWFRhZDEySXE3Vm9qWVc5dXNIZTBWQ1hGVW83ZEpqZ0N3QVcvODJsZHd4OFBvSHN1Zk9oeDlqWktGSGV6ZUwrUmgxN20wMTltYTl3TWZTZjhnZGNjeGltU2kxUzB2RGtvRnkxdXVneHhuVGU5ZFV6Um9Bb0pUcXRWbDdmWWxxYlptWUJUbEtlM0x3aFAwVnMwbWNBUWc3c2c0T1RFd1l0V3czQWNPUDIrZE0vVldQWEtHTm8xdDh3UGtKaFo0ZFczc1BNQmwyTGVqMHU3TnNqYng5Y3ZnU0Z5NVpIVFk5dnpjNEZRSDQ2bWxpTFFUNG0yNWFldmh2Zng5azFXNUt6dHVVcVdBampkKzZISkVtd2QzUklzdFdtMllBaEtGUzZMQ28zYUNSUFF5MElDbFJyM2dydVRacmoyWjFiS0Z5bW5NVzhaQjIyVWhkWGp4eUtxTmV2b1dyUkNnK3VYTUtHbjhlaFlyMXYwSDNtUExsYlVMWThlZEZqNWx4czhCMlA1M2Z2b0hEWmNxaFV2d0hhamh5WFpQYzVRUkJRdmFVSHFqWnFpckNuVHpKRjBKT1djaFVxL042ZmdZT1RFM0lXTElTeVg5VEIxMTI3QVJEazc5Q0pldytaNUUzOHVyN1hEM0RPNm9wNlhicmhzL0lWNE94cXVzeEZoYnIxVUtibUYvS01lYTI4aDZIbEVCKzVucFZVVlRlWlZBRXdQUHhwTzJxYzJlSzRDZFg2dGgzK1hyRVVaM2R0aDhMT0RyWGJ2VnZMejlqU1k5UjhvRGVhRC9STzhsd1pUWVp1STFXcFZCTHdiaFkxc2k3ak5ONFhMbHpJMFBYcVF4anJZbW9XR0UwcnQ4NmN3cm05dTlEWjl4ZDVjb09FM2RvczhabytDMEZyVmtMVnJBWFdqaDJCaVlGQjJPQTdIaFhyMVVlVnR3dWEramF0ajRsN0Q2WHJ3TWY0VkMyejFjWDBXQTh6czh4YUR3SFd4Y1QwT2wycTFwMzZWREpyWFdROU5BaC85dFFzUUxLRzlGQVAyZUpEWktPS1YzV0hhNTUzTXdkZENqcUlUajlQTlZ2VFo5ZHZzOUY2NkhENWRla2F0VkFvd1RvbnJZZU9NSHNDUkVSRXFXZk5vSWNvUFFROTZRWC9KUkxacU5pSU56aTFiUlB1aHdSRHE5RkFhV2VQOVJQSFFwbW9wU2JzMlZQY0N6NFB3REM1UVpXR3BndTBxV09pc1hSd0g1TzBoR044dktiUFF0Nml4VC9OUlJBUkVaRUpyVVp0TnBIR3M5czM1WFhMS0drTWZJaHNsS2pYd3pWWGJ2U2E5enNXOU95S2l2WHFvMks5K2doLzloVGh6NS9qYzNmRCtnQ1dKamhJS0UrUnp6QnMzV2I1TmNmNEVCRVIvWGRQYjkzRU1mOTE2RGhoa3B4Mk4vZ0NOazRhajg2K3Y1aXM0MlAwNXNWekxCM1NEeU0yYkRYNUhsN2hNOGppNHF0a2lvRVBrWTNLV2JBUUd2N1F4eXc5NHRWTGJKNCtDWDBYTGtXT2ZQbXRVRElpSWlMNjkrUXhaTTJaUzM2dGpvbkJub1Z6b1dyV0VvR0w1cVAzL0NWd2NESnQyYmw1K2lUSzFLcU52MWNzeFkwVFIrVjB2VTVuTm80M3RaTWFaU1lNZklneW1lSlYzT0RXdUJsT2JkMGt6NkJFUkVSRWFldHkwTi9vK05Oa0FJYVpXRGY5NG90eXRiOUU0OTc5c1cvSlF2aFBtb0R2ZkgrQnZhT2puT2ZTb1FObzFuOElpcFN2WURMYjROUldqUm5vcEFJREg2Sk1xRUdQM3RCcTFJZ09ENE1paFVHM3huVk1Fa280eGlkWG9jTG9NZk8zajE1R0lpSWlXM1V2NUFLaXc4TlFvR1FweEVaRXdIL0tST1FxV0FpTmVobldpMnJhYnlCMnpQSER5bUdENFRsNkF2SVdMWWJuZCsvZzlaTW5LRksrQWdCZ1lTOHYrWHg2blU1KzdaakZCWDBXTEVuN2k4b0FHUGdRWlFLTmUvYzNlVzFuYjQrZzFjdHhZck8vdkJKNVVoS083eUVpSXFMLzdsakFCZ0RBeXdmM3NYYk1jS2lhdDhRMzNYcksrd1ZCZ1crSGo4SEpMUUZZUG5RZytzeGZqR01iMTBGSU1CRjBkSGdZeG16ZFkzYnVHWjVjVkR3cERIeUlNb0VhcmMwWDkydlNad0NhOUxHOEtCOEFUQXdNK3BSRklpSWl5cFR1aFZ4QVZPZ3JBRURlb2tYeG5lOVVGQzViSHI1TjY1dXNPVFM1ZVFOTURBeUNXNU5tZVAzNE1VSWZQVEE1anlZMkRvdjY5a2pEa21kOERIeUlpSWlJaU5MSXhiOFBvRW5mZ1FpWU1oR0NvRURoc3VXVFBkN1pOUnRlUDNtRVpnTzhFVERsSnpuZE1Zc3pCaTVkYlhZOFczeVN4c0NIaUlpSWlDaU5OUHloTjF4ejV6RkowOFhIdzg3ZVBzazhWUm8yZ1pDd254dlk0dk1oR1BnUUVSRVJFYVdSeEVFUFlGaE1QRnZlZkVubVNSejBBR3p4K1JBTWZJaUlpSWlJck9qMjJkUDRySHpGOThyREZwLzN4OENIaUlpSWlNaEtOSEd4T0xWdEU3NGRNZmE5OHJIRjUvMHg4Q0VpSWlJaXNnSkprckJsK2hRVStMd1VQbmV2bHFvOEp6Yjc0OXp1SGRERXhtRitqeTVtKzQzcFhORFVIQU1mSWlJaUlxSTA5dlgzM1NFSUFyNW8yeDRGUzVjeDI5KzAzeUN6dEZiZXcxSGhxNjlScDMwbnMzMlVNZ1krUkVSRVJFUnA3TXVPblFFZ3laYWVXdCsyTTB1cjhOWFhuN1JNdGs1aDdRSVFFUkVSRVJGOWFneDhpSWlJaUlqSTVqSHdJU0lpSWlJaW04ZkFoNGlJaUlpSWJCNERIeUlpSWlJaXNua01mSWlJaUlpSXlPWXg4Q0VpSWlJaUlwdVgwUU9mV0FCUXg4Wll1eHlaWHJ3NnpyaXB0bVk1aUlpSWlJZ3N5ZENCanlSSlZ3SGd4ZU83MWk1S3BoZjI4aWtBUUpJa2ZoaEVSRVJFbE81azZNQUh3RW9BMkxseURwN2V2d2xOWEt5MXk1UHB4S3ZqOFB6aEhleGFOZGVZdE5tYTVTRWlJaUlpc2tTd2RnSCtJM3QzZC9kQVFSQWFXcnNnQkFBNHJkRm82bDI5ZWpYZTJnVkpheXFWU3JKMkdjamNoUXNYTXZvOTdyMndIcVpQbWEwZUFxeUw2VlZtcTR1c2grbVROZXRoUm0veDBRWUhCemVYSkdrc2dFc0E0bExLUUIrZFdwS2thNUlrVGM2c1FROEFTSkoweHRwbElETlhyRjJBdE1aNm1DNWx1bm9Jc0M2bVU1bXVMckllcGt1WnJoNFNFUkVSRVZFcXFGUXFpYTFYSDBkR2IvRWhJaUlpSWlKS0VRTWZJaUlpSWlLeWVReDhpSWlJaUlqSTVqSHdJU0lpSWlJaW04ZkFoNGlJaUlpSWJCNERIeUlpSWlJaXNua01mSWlJaUlpSXlPWXg4Q0VpSWlJaUlwdkh3SWVJaUlpSWlHd2VBeDhpSWlJaUlySjVESHlJaUlpSWlNam1NZkFoSWlJaUlpS2J4OENIaUlpSWlJaHNIZ01mSWlJaUlpS3llUXg4aUlpSWlJakk1akh3SVNJaUlpSWltOGZBaDRpSWlJaUliQjRESHlJaUlpSWlzbmtNZklpSWlJaUl5T1l4OENFaUlpSWlJcHZId0llSWlJaUlpR3dlQXg4aUlpSWlJcko1REh5SWlJaUlpTWptTWZBaElpSWlJaUtieDhDSGlJaUlpSWhzSGdNZklpSWlJaUt5ZVF4OGlJaUlpSWpJNWpId0lTSWlJaUlpbThmQWg0aUlpSWlJYkI0REh5SWlJaUlpc25rTWZJaUlpSWlJeU9ZeDhDRWlJaUlpSXB2SHdJZUlpSWlJaUd3ZUF4OGlJaUlpSXJKNWdyVUxRRVJFUkVSRUJtNXVidDBGUVJobmZDMElRaGtBa0NUcFpvTERWZ1VIQjg5STg4SmxjSGJXTGdBUkVSRVJFUm1Jb25qZXpzNnVUT0owWXdBRUFKSWsvUzl0UzJVYjJPSkRSRVJFUkpSK0NPN3U3djhLZ2xBNmlmMFBMMXk0VUJ5QWxJWmxzZ2tjNDBORVJFUkVsSDVJZ2lDc1MyYi9makRvK1NBTWZJaUlpSWlJMGhGSmt2WWtzODgvTGN0aVM5alZqWWlJaUlnb2ZWR29WS3I3QUQ1TG1DaEowb3ZnNE9CQ0FFU3JsQ3FEWTRzUEVSRVJFVkg2SWtxU3RENXhvaUFJQjhDZzU0TXg4Q0VpSWlJaVNtY2tTZHFaT0UwVXhZM1dLSXV0WUZjM0lpSWlJcUwwUitudTd2NUVFSVQ4QUNCSlVsaHdjSEIrQURvcmx5dkRZb3NQRVJFUkVWSDZvd2NRWUh3aENNSWhNT2o1VHhqNEVCRVJFUkdsUTRJZ2JEZHVTNUlVa055eGxESUdQa1JFUkVSRTZaQkdvemttU1ZJNGdLaW9xS2hkMWk1UFJzZkFoNGlJaUlnb0hicDY5V3E4SkVtYkFCeTZmZnUyeHRybHllaHNZWElETzVWSzVTVkpVbThBVlFWQmNMRjJnVEtaV0VtU3JnSllHUndjdkFLQTF0b0ZzZ2FWU25VSVFBTnJsNFBla1NUcFRIQndjQzFybHlNdHNSNm1QNW14SGdLc2krbFJacXlMdGxJUEpVbUNJTmpDVDNicjE4T00zdUpqcDFLcEFnQ3NGQVNoRG9NZXE4Z2lDRUlOUVJBV3U3dTdCd0t3dDNhQnJDVEQzMWh0alNBSU5hMWRCaXRnUFV4bk1tazlCRmdYMDUxTVdoZFpEOU1aYTlkRE8ydSsrWCtsVXFtOEFMVE5WNlFFUFB1T1JvRmlwZURzNG1ydFltVXE2dGdZdkhoOEZ6dFh6c0hqMjljYXVydTdEdzhPRHA1aDdYSlppKy8rSTlZdUFnSHdiVnJmMmtXd0t0YkQ5Q0d6MTBPQWRURzl5T3gxa2ZVd2ZVZ1A5VEJEdC9pODdkNEd6NzZqVWFLQ080TWVLM0RLNG9KaVpTcWpYZit4QUFCQkVEcGJ1VWhFUkVSRVJHWXlkT0FEb0NvQUZDaFd5dHJseVBSeTV5OWkzQ3h0elhJUUVSRVJFVm1Tb1FNZjQ1Z2V0dlJZbjZOekZ1T21zelhMUVVSRVJFUmtTWVlPZklpSWlJaUlpRktEZ1E4UkVSRVJFZGs4Qmo1RVJFUkVSR1R6R1BnUUVSRVJFWkhOWStCRFJFUkVSRVEyajRFUEVSRVJFUkhaUEFZK1JFUkVSRVJrOHhqNEVCRVJFUkdSeldQZ1EwUkVSRVJFTm8rQkR4RVJFUkVSMlR3R1BrUkVSRVJFWlBNWStCQVJFUkVSa2MxajRFTkVSRVJFUkRhUGdROFJFUkVSRWRrOEJqNUVSRVJFUkdUekdQZ1FrVldKb21qdEloQVJFVkVtd01DSHlNb2VYTG1FMklnSStmWEZ2L2REa2tSbzRtS1R6SE0rY0xlOHZYem9BR2cxbW1UZjQvNmxFSnpZNHYrZnk3cHZ5VUtFUG5xWTZ1T2p3bDdqV01CNlNKS1U1REhUUEpxYXBVMXUzc0RrLzBSRVJFVC9sWjIxQzBDVW1lbmk0N0grcDdIb05IRUtQbmRYQVFDMno1cUJrdFZxWUpuM0FGUnY2WUV2TzNhR1F2SHVHY1hUV3pkeC9kai9VSzE1S3dEQTR4dlhJU1hUYWlLS0l2WXRXWWhHUGZzaDdObFRyQjdoamNqUVVHVExrMGMrSmpvc0REMW16VWZSaXBVQUFGTmJOMEdXYk5tZ2k0OUg2UnBmb08yb2NRZzV1QStudG0zR2plTkg1WHlPTGk0WXNHUmxrdS90NE95TUM0RjdVTEJVR1pSVVZmK3dQeElSRVJIUlI4REFoOGlLcnY1ekdEa0xGSkNESGttU0lFa1NYSExrUU85NXYyUHo5Q25RYXRSbzBMMlhuT2RDNEc3Y3YzUVJNenhieW1senZtOXZjbDQ3QndlTTJMZ05BSEJ5U3dBK3ExQUpSU3RXd3ZuQTNSaTZaaU9tdG1xQ1llczJBd0NlM2I2SmdLbStLRlM2akp4Zm9WQmcyTHJOT0xCc01aeXlac1dUbXpld2Y4bnZxUFIxQTdRYit4TUVRY0RWZnc3anlwRWdPWTg2T2hvejJyVkNsbXpaeks1enkvVEpabWw5ZjErR2JMa053WmVvMTBPaFZMN3ZuNCtJaUlnbzFSajRFRm1KSklrNEhyQUJEWC9vSTZmcHRWb29sRW9JZ2dLdXVmT2crNjl6SU9yMTh2N0kwRmQ0ZU9VU3h1L2NCMEV3dEFMNU5xMlBZZXMydzhIWjJldzlIbDI3Z25PN2Q2RGRtSit3WjhGY3VPVE1DVUFDSUVFZEV3TW5GeGZzLytOM05PN2RIM1lPRG1iNTcxOE1ScU5lL2JCOTVuVDBuTHNBVzMrZGhwMXovRkRwbTRiWS84Y2k5Snk3MEN6UHFFMDdVM1g5SjdiNDQ4ejJyZEJwdFpqZm93czYvVHdWcTRZUE1ibGVBSmphcWpFQW9HenRMOUZodkcrcXprMUVSRVNVR0FNZklpc0ozaGVJOE9mUFViYjJsL0RyNEFFQWtDUkFFa1g0TnExdjBuS1NzMEFoOUZtd0JJZFdMa090Yjl2SlFVOUt0SnA0bEtwZUUzK3ZYQXBOYkN4NkR4c0pYWHc4SkVuQ2pSTkhVYVpXSGR5L2RCR2hqeDVpNzhLNUdMUnNEWnhkRGU4YkUvRUdzUkVSK055OUdycjlPZ2V1dVhMRGMvUjRMUFB1aitBRGdmaW0ydy9Ja1MrL3hmYzFYazlpbXRoWTZIVTZUQXdNUXAxMm5WQ25YU2RNYmRVWVBtc040NC9HN2RnSHdIUnN6NFRkQjFOMXJVUkVSRVRKWWVCRFpBWFI0V0VJV3JNY2dtQjRiV3dsQ1h2NkJIK09Ib1kzTDE5ZzJMck5acTB3WDN2MVFJNzhCVkw5UHArN3E1Q3ZlQW1zR2o0RTMwLzlGVW83ZThTOGVRTUhaMmNFNzlzTHQ4Yk40THYvQ01LZlBjV3FFZDV3eXBwVnpodjY4QUZjY3VSRVhGUWticDg5alg5UEhzZkxCL2Z4eGJmdGtiTlFJWnpjN0krUUEvdFF1MTFIMVBSb2EvSytvemJ0Uk1UTEY5ZzlmdzdxdE8rRTNFVSt3K0UxS3hINjZDRWE5eGxnTW1ZSkFGN2V2d2VYbkRuaGtqM0grL3daaVlpSWlGS05nUStSRlJ3UDJJQnFMVnJqNUpZQWsvVFFSdytSbzBCQnZIbjV3aXpQcTRjUHNNSm5vUHc2WHEyR2c1TVRISnljTU9mNzlvaVBpelByN2paaTR6WUVUUGtKSmR4VXVIOHBCQSt1WEVLKzRpV1FwOGhuc0hkeXdvTXJsMUNzVWhXYzJiVWRibzJibTdRa0ZhdGNGUW83Tzl3OGZSTHFtQmpVNzlZVEJUNHZDUUNZMXFZWnh1M1loeGYzN2tCUUdNYm1TSkJNQXBycytmS2pTZCtCT0xoc01XNmZQNHRtL1FmRFk5Z29DTVpvRDRieFJUcXRGaHNuVFVEWFgvd3c5L3NPWnRkdDdPcld5bnM0M0pvMFMvWGZtSWlJaUNnaEJqNUVWbERUb3kxeUZDaGdGdmpjUG5jR1JTdFZ4djFMSVdaNThoWXRoakZiOXdBQTlEb3RmbW5kRktNMjdZUkNxWVF1UGg1VFd6ZVI5eHRwNG1MaDRPd01wWjBkNHVQaVVLaDBXYng2Y0I5NWloYURxbGtyN0Z1OEFPM0dUc1Nsdnc5ZzROSlZadTlaK1p1R2VIYjdGbTZlT29Hek83Zko2VnFOQnZON2RBRUF0Qmt4QmdEa3dHdlhiN054OVg5Qkp1Y1I5WG9FclY2T29OWExJZXIxaUZjYkpteTQ4cjhnS08zc01YajVuMUFvbFhLM05uWjFJOHFjSkVtRUxsNExlMGRIay9UbzhEQmt6Wm5MU3FXaXpDWWoxME5Ka2hEeDhrV0t2VU5FdlI2eGtSSEltak1YOURvdGxIYjJhVlJDNitJNlBwL1E1Vk9Ic1gvOVlyUDBXZDRkVTcxbzQvak9YMzNzWWxFNmtMTmdJYk54T3Vyb2FGdzZkQUNWdjJsb2txN1ZxQkZ5WUo5Sm5YbDIrelp5RkNpWTdFeG9rYUdoY0hUT2dxNi96RVR6Z2Q1d2E5d01XWFBueHUxeloxQzhpaHVLVjZtS1hJVUtZOW1RL3ZpeVUyZTQ1TWhwZG83c2VmTWg2blVvYW5pMHhkZGVQZUM5ZWoyOFY2K0h2YU9qdkYyc1VoVUFRTVNMRjhpZUx6OWFEeDJPTVZ2M3lQOFpaNWN6dnE3cDRZbUs5YjZCZTdNV0dMQmtKUVFCbk5FdG5kSEV4ZUxBMHNYUTY3Um0rK0xqNHVEYnREN2k0K0lzNXQzNysyOW1FMVE4djNNYjg3dzZXV3pKTk1wSTYxblJwM012SkFSK0hkb2dMaXBTVHRQRngyUFdkNTVKNXZtUU9yZkJkN3habWlpS1dEbHNjS3JMNnR1MFBrUzlIbmVETHlCbzlRcm90T2IvWGo2bWtJUDdjQ21JRDRMU1FsclZ3NlRHdy80WGVxMFc4N3A5bCtKeFlVK2ZZSm4zQU9qaTQ3RjBjSDljQ055VDdQRytUZXQvcEJKYUYxdDhQaEZKa25Cbzh3cTA2VG5jYk4rcnB3OE1vOWdUbU5hM2xjWHo2TFR4RnZkMUhQSXpTbFd1OFhFS2EyVXFsYXE4SkVrdGdvT0RaMXU3TE5aMFlObGlsSEJUSVcvUjRpYnBVV0ZoMkRuWEQxVWFOWkhUamdkc1FQbTY5Wkk4bDA2cnhkeXVIZEJyN3UrNGZ1SW83bDhNUVh4Y0xOd2FOOE9kYzJmUmNyRFAyeHUwQUswNkRtK2VQNGNvaWlaZDFTNEU3c0dWL3dXaGNMbnlPTFp4SFRwUG1wWnMrUi9mdUlaQ3Bjc21lNHdrU1FoOS9CQXRCL3ZBTlZkdWszMDc1ODNFcGI4UG1PVXhkblhMbWpPWFBBbkNwMUN0V3JVOG9pZzJEdzRPWHZ2SjNpU0RVQ2lVdUhmeEFuYk05b1BuYVBNZmlFazV2V01yenU3YWdhYzNiOGhwbFJzMHh0bGQyeEViRlluTnYvaks2UTE3OWtXSnF1NEEwdTk2VnRhU21lK0oxNDRlUWRHS2xlUkpWbEx5b1hYdTF1bVQ1aWVUSkR5OGV1Vzl5NXl2ZUhFYzgxK0hGVDREMFhuU05HVExreGVBNFllaWs0dExrdm5VTVRHWXNPdUF5VmpPU2MwYUlIdmV2SWlOaklDcWVTczA2MjhJeEI1ZnY0YjlTMzZIUzQ0Y3FGRDNhNHV6Y0g1c21mbWVtRmIxTUtGWjM3V0ZnNVA1N0t5eFVaRVlzMlczV2ZwL1plL29DRW5Vdzg3QkFWN1RaMkgvSDcralFyM2s2Nnd0WU9EemlWejRKeEQ1aTVSQXNYSlY4ZXJKZlN5YTBOZGsvNVRlelUxZS83eksvQWNmWUdqeEdiZjA0MWQ0YTZ0U3BVb2xwVkxaQ2tCWEFCWGZqdnZJZEYveVJtZDJic09ORTBmUmY3RmhNVkJCRUJBYkdZRnNlZkxpNFpWTHlGVzRDQlFLQldJaTNtRGY0Z1VJZmZRQWJZYVBsdk1iVzB6aW9xUGduTlVWTCsvZmcxTldWMEFRa0NOZmZuUVkvek95NTh1UGpiN2pvV3JSQ25xZERtdkhHV1o0Ry9ESEtnUk0rUmwvanY0UkhzTkdJMWZCUXZKNXk5U3FqUXBmZlkyclI0S3c5ZGVwY25yQ3JtNE5lL1pGK2JyMUVMdy9FSTE3OTB0d2pCcDJEbzZJaTRxVVc3Y0VRY0IzUDc4N1QwSWVQaVBoNFRNU1FOcDFkYXRTcFVvUk96dTdGcElrZFpZa3FmN2JlcGpwdnVRVHMzZDBSS2VKVTdDNGZ5OWNQbnpJckJVeU1WRVVjZmpQbGJqNnY4TVl2SHdOam0vZWlOWkRSMEFRQkt6N2FRd0tsUzZMZ1V0WDQrQ3l4U2hUcXpaS3VLbE04cWZYOWF6U0V1K0pobnZHbFNPSDRERnNkSXJIL3RjNlovVG5tT0VtUDFZQm1OU3B4TjJITGNtYU14ZThwcy9FaGNBOXlKSXR1OG0rRVJ1M1FaSkUyRHM2eVdrUHJseEMwWXFWTUtsWmc4U25nck5yVnZpczljZXlJZjFScEZ3RkFNQ0xlM2V3L3VleGFPMHpBcUdQSHVMQXNzVm9NV2hvaXVYNkVMd25XcWNlQW9aZUg4YjdWVUxUMmpTVDMydWFSMU9UZlRxdEZyNzdqNlJZUnIvMnJjM1NKUW1JajRzMXFlL3p2RTVDa2lTVHNiZ0pKVHpXYUlUL2R0alpaNXh1Y2d4OFBvR1lxRGM0dkhVTitrMWFoS003MStIUm5Xc21nYzNvOXJYdzAvTEFUTmU5eDgzTnpRMUFHNFZDMFJWQUtXdVhKNzM0OTlRSi9MM2lEM3ovaTUvODlMbFMvWWI0clhzWENJTGh4MXZ6Z2Q1NGVPVXkxazBZalhKZmZvV2VjeGVhUEpWUktKV28yckFKNW5mdkFra1NvVkFxOFVYYjlpaFNyanlLbEN0dmVKK1R4eEgrN0NrYTllcUhSWDE3b0Z5ZHI5QjhvRGZzSFIzUis3ZmZzV3ZlYk95YU94UGRmcDBEQUZBMWYzZUQ4MTY5M3FUTTA5bzBNMGw3Y09VUzdCd2NVTHBtTFRrdGY2SXNuUUFBRklOSlJFRlVjTkVDaEJ3SWhLQlFva3FEUm1iWHJkZHBvVlZyNU1rUjBvcEtwU29saW1KTFFSQytFd1RoQ3dCSjN1UXpzeHo1QytDSDJmT1J2MFNKRkk5VktCVEkrMWt4OUYyNEZIK05HNEhZeUVoNUlnNnRKaDZ4RVJGWStlTWc2SFU2dkhwNDMrVExQeU9zWi9XcDhKNW9LdVRnZnFoallwQy94T2NXZjJBbFRtc3h5T2U5Njl3OHIwNEFERDhHNTNsMVFqZS91ZkxESGxHdngrUVdEYzJDbmJpb1NQeld2YlBGTWlmdXFuUncrUklBN3dJbVRWd3NWZ3dkaUI2ejVpTmJuang0ZXVzbTlpeVlpd0ZMVmlUNWQxREh4T0QxMDhjb1cvdEwzRGg1SE50blRrT2pYdjFRNGF1dklZb2kxbzRaamxQYk51T0x0dTJUUE1mNzREM1JWRnJVdzIxKzAvRGszK3VJaTRyQ3dsNWVxU3FYUXFGQXQxL25vbUNwVXJCM2RFSms2Q3NzOHg2QVZjTzk4ZXoyVGJQampaTVFRVExjNXhJSFNQRnFOV1oyYkpOaWNDL3E5VmptM1IvUGJ0OUN6VGFlSmcrZ01pSUdQcC9BK2NON0VCbjJFb3NuOUVWY2RDU0d6dm9yVmZuR2QvNEsyWFBuTTBuVDY3VHdHOXhPZmgzMjRnbG1iRHIxVWN2N0NRbHVibTdWbFVxbGh5aUtYUVZCS0c3dEFxVTNUZnNOUXBsYVg2RFBnaitRdDJneE9iM2RtQWxvTjJhQ3liR1NKR0hBMGxWSnJwM1RkdFM0Wk4rcmJPMHZVYXlLRzV4Y1hOQnIzaUxrTGx4RTN1ZVl4UVh0eDAyRVRxdUZJQWp2SFpRWHExUUYzZjNtbW94Yjh2aHhKRHgrSEpsa25xQTFLM0Z5c3o4cU4yaHN0dStiYmoxTi92OWZ1YnU3VnhBRW9TV0E3d0ZVVFR5ZE5wbFN4OFJBMU9tUUxYZWVWSzhaVmFXaDRYT01ESDBsdDZKWWtyaFZKcjJ2Wi9XUjhaNllCSjFXaTJNYjF3RUFjaGN1WXZKakxLbkpXNHplcDg0WnU4dE9idDRnMVYxbm5WMnptYjMzK3AvRzRPYVpVOGhYdkFSK21EMC95YnJvNkp3RnRkdDF4UFpaMCtFMWZSWU9MbHVNK2w0L0pGdDM3NFdjUjlsYWRiQjM0VHhjUFhvRTM0NFlpd3B2dXpZckZBcDArdm4vN2QxcFFKVFYyd2J3YTJBR1JCUlV3SVhGWFpZa2JFWUYwK3cxQlVWUzBFeE5zekFYQlBkVVNLUFUxOHlNeWlXMU5JMHdUWFBMTFRQVGFERlVTZ2V6TktURU5SUnhRNHgxWnA3L2gzRUdCbVlFRkpqdCtuMXhISjdCUTkwZW4vczU1OXozUW56KzJxdFFLaFRvTWJUeXN4ejZjRTdVcjY3aWNIRGM2N2g5N1NxV1I0N0E1RS9WQzJvTEI0VG9UWUxLbmwwOGV5d0Z2eC84RmdPbnowSld4bGw0K1BoVzJFV2hHYWVtTDU0aEVudDdLRXRLdE52YzA0LzhBbmR2SCsxV1RZMGoyN2ZBdzhjUFYvLzVHN2V2WmlIdjFzMEtXOVhOQ1JPZld0Q3QzM1BvMmljY201YkV3ejlpRkJxNU5zUC92OUpYNTVxeVc5M0d2ZmtoUE5yNkFnRGlWdTdRdVM1K1JFK2Q5OHloMkVGQVFFQTNXMXZiY0pGSU5BcUExNE9XVGN1U3lXUkNwUmVacHZrUCs4SE9ZZXJsNTdKSmp5R2krOXZXSG9WbWxhaHMwbE9XWnJtNnNpZEEraWJVNnU0TERoazdBU0ZqSitqOVdzOFJvM1IrZlJpQ0lFQXFsYzRGTUVva0VuV282dWZNT0E1cnpKNGw3K0w2aGZPNGNlVXk1bjd6UFk3dTJJcVViWnQxcmxuMjhuQ2QzMnQ2VWYxM0p4ZEpzVlhiaG1NTy9heHFBdWZFeXFWczNRUW50NmJJemJsZTdUK3NPakZYMXEycldXall4QVZySm83VGJ1K3hzYkhSdWZuVTNKU1dsWDQwQlkyYXR3Q2dMdnVmdXVzcnc2c3ZJaEc2RGh5RTlLTXAyRHp2ZFNpVkNtMFNZMGgyWmlhOE92cWpvWXNybmhvK0VwL05tb3B2Vmk3VnVhWkJFeGY0UE5taldqOHY1OFRLMVdVYy9wWHlNd0RnVU9JbjJsVVVmZkdtMmVvR0FMMGp4MkR0bEdpa0gva0ZaNDhkUVlldVFjaE1PNEZmdG55QkZ4Y213RlpzK0xhKy9FclZyQzI3NE5EUUNmbTVkMkJmM3hHN2x5UWc4dDBsT29uUHhUOSt4L0d2ZDJQQ3grdHdmTjhlQkExNkhsOS91QVFqNXI5ZDVaL1QxRER4cVFWMjlnNDQrc04yMklvbENBcFJOM1kwZEliSDBnaUNBTEZZN0N3SWdyc2dDSGJXdkZ4T3hpVVNpYUJTcVR4c2JHenNLNytheWhyMjVnSUFwVlY4ZWd3YmdSN0QxRnQ5aWdzS3NHaFFmMHovZkl2ZWJXWFZZUTc5ckI0VjU4U3F5YmwwRWVHdnhtTFYrRWdBNmlmdjd3OGZwSE5OZGMvZTZIUDl3bm1ja3grSFNxWENaek9uSW1aMUlrYS92eHdiNXNUcWJEODd0bk03TWxLUFZQajhmN2wzOE4wbkgySDBlOHZ4NjU2ZGVHcjRTS3lkRW8yV0hSK0h1M2RwY1JlbFFnRUFzQldyVjg5RG95ZGoxZmhJdkZDRkc4YXU0WU93WWM0c1RGaTFGa3FGQXBNLzNRajcrdlZ4Wk51WDJyK0gxekxQNlp6SHJBck9pWldycXpnVUJBRi8vNW9LaHdZTmtaK2JpK1FrdzFzZnk3SVZTekE0TGg0YjQrT2dVaWpRTnlvRzlnNzE4WDNpV255ZnVCWjlvMklxZkVhbFZFSmliNjhkcXlDbzhGWllNTVFTaVRiSnUvcDNCdHc3ZUtONXU5SWR0N2V5L3NXT3hRc3hOSDRlSEJvMEJBQjQrdnJCdm41OXBPNytDa0VSaGl2Y21USW1QclVnKzhwNTdFMWFoalorVDJEbDdER3djM0JBMUx4VkJpdTNsUzFlc0RnbVF2dTY0RjRlRkNYRldQQktQOWpWVXgrTVZKUVUxKzdnSDVGSUpJSmNMajhBNEFBQWtWUXE3UVBnQlpGSUZBYWd4WU0rSzVmTHpmYU9RQ2FUelRmMkdLaWlreWRQVHNEOTdVVTJOall2QWdnRDhNQW5uV1llaDBaL011dll5Qm1qMzF0dThPdGx0M3VZU3orclI4RTVzV29Help5dHU3Sm42RnpDL2NTN3JLckdYTjdORzFnM0xRYnR1d1RDeHNZRzB6L2ZyTzFkSXJHM1EvYjVURFJyMHhaS1JRbFNkKzNBczFObTZId2ZsVktKblFsdkl5amlPZTE1VElsOVBReUtmUjFiRnJ5Smx4ZC9BQmRQci92anpJZll6azZiUktkczJ3d1BIei84OHVWR2VBYzlpUWR0TFhOMGJvVG03ZHJqMnJtLzhkdlh1eUd4cjRmK01WUHc1MDgvb00wVE1yaDcrMkRmaXFXSVRGaGE3VzNKbkJNZnJDN2lFQURPSFA0SjdoMjhrWjM1RDhJbVQ4ZStGVXNOZnE2OFptM2FvblhBRThpNWRFR2JrRVRNbW8xUEprZWhVMGhmdUhoNDZWeGZWSkNQZW82bHE5akZoWVdRM0s4ZTUrTHBpU3RuVHVQd2x4dDFLcmZleWI2RzlhL05RTy9SWStIMW1HNlZ5MzVSRTdGNjRuZzR1YnJCcjRmcDcwSXFqNGxQTGFoWHZ3R2VEaCtKWnA1dDBOU3pMZHc4V2dJQWNtL2w0TjN0cVRyWHpobjJwUGIxeTNIdndrZmFIUUNRZmlJRkI3ZXRRMVptT3BxM2FvZGhrK2Voa1dzem5FMnIrQVRLaEFscGFXbUhBQndDZ0lDQWdKNWlzWGlVSUFoaElwRkkvMTRyTXFxOFd6ZngrNkVENkRGMGhDVWRiaFZPbmp6NUc0RGZBRXlYeVdRQlVGZk82Zy9BdUhXTExkQi9kM0tyM0F1bHNaNG4xcHArVm1PWHJjTFBtMHEzZlpRVUZlTDBUejhpSUxpdjlxYXhxdjJzbkZ4ZE1lcnQ5N1RmUHovdkxuN2R1eE50cFoxMStsbjkzNmlYOWZhenFrR2NFdzE0bEtJU1ZZMjVCazFjRUxkdEQ4UjJkbGpRdjdkT3c4Yk9ZUVB4ODZiUE1UUitQcExYSjhLdFZXdTA3MUxhTWtJUUJPeGVrZ0FBQ0l3WXJQTjlQWDM5ME91bDBVaUtuWTdoYzkrQ3A5OWp1SHNqQnczdXg5SmZLWWVSbFhFV1VTdldZTXVDTjVHeWRUTjZ2dkFpYkd4c29GS3BjUFpvQ3J5N2RkZVpjeHMzYjRIYjE2Nmg2NEFJYkpnekMvMmlKcUpEWUJET0hrdUIyTTRPanM3T2oxSkppM09pQVhVUmh3RHcyOTZkR0J3WGo3UUQzMEFza1NCaVJoeitTRDVZNlJrZkFNZytuNG56SjArZ1ViUG1PUFg5UVFUMENVSFRWcTB4OWJOTmNISjFoYUpZOXdGNTNzMmJhT2hTZWlhbk1DOVB1NTNYeTY4akRpV3VSVUR2WUhqNCtFR3BLTUdOeTVmd3hSdXowV1BZQ0R3UkVvcnlIQnMxeHBEWmIrQ0xOMllqYk5KVVNQdUZWZWxuTmhWTWZHcUJjeE0zaEk1VWI4VlFsQlRqeXJtLzBOcTNVNldmODVGMlIxRkJQcjdadUJJM3IxN0cyUGhsZUR0cUFDTEd4V0w5NGxrSUdSNkZ4N3FhWDNhdGNlclVxY01BRGdPQVRDYnJKZ2pDeVB1SEs5c2FkMlNrWWVmZ0FQbitmV2pSM2h2dFpGMk1QWnhhSVpmTFR3R0lBeEFuazhuYVEvMFAva0FBaHV1TVdybC9NOUtSZitjT09nUjJxL1RhY2NzL3dzYjRPTVJ1cVZpV2RmRnp6eUl5WWRrRFAyOXEvYXhxRStmRW1sSFZtQk9KUkFadmJEc0Y5MFBLdGkreDYvM0Z1SERxSk1aL1dOcDhYRkZTZ2wzdnY0UHN6SE1ZdSt3anZWc2hwZjNDb0ZJcWtSUTNIVDJHdmdBSEoyZTR0bXlGVzFuL1l0K0twWGpwbmZjZ3RyUERnR2t6c1diU2VQaDI3d0g3K280b3ZKZUhyeElXWWM1T3pTcW1Fajl1U01JZlAzNlBJYlBmUkl2MjNtalF4QVdaYVhLMDd4eUl5MmYreE1tRDM4SzdXL2VhK0U4SGdITmlUYW5PM0JjeGN6YWMzWnBXdUs2eU16NzVkKzlpNjhKNUNCNDdBYTM4QTdCaHppeDRkK3VPZW82T09qM0p5cnArSVJOdUxWdERVVklDc1VTQ3kzK2QxcDRYbHRTckIwVnhNZnFNVWJkYzJmMUJBakorUFlyUTZNbEkzYlVES1Z0MUs3cHFWcTFtZkxFZEVUUGlrSnkwRHI0OWVtcFhuc3dCRTU5YWtIM2xQRTZuL29qTU0zSmNUUDhETFZxMXg4UkY2eDc0R1VWSk1ZNG43OFhQZXpmaHlkRG5NV2hjclBicFR6UFBOaGdUdnhTYmw4L0ZzZSsrUXAraFk5REsrL0c2K0ZGcWpWd3VQd2JnR0lDcFVxbTBpMGdrR21uc01WbWJ3bnYzc0hqSUFKMnFXUm83M2xsUTRiMEpINjNUTzFHYk03bGMvZy9VQjdIblM2VlM5L3VIenduUWRxSGY5ZjVpWkovUDFPa2JwYy9xR1BYaFhIVnZpQUx0NzhzcXlpL0E3ZzhXQXdBQ3c1L1RLWmtPbUc0L3E3ckFPYkg2YWlMbXl2THk2NGkwNy9ZamVHeVV6c3BmVnNaWjVGeThpTWlFWlE4czR0STViQ0FhdC9EQTRjMGJVRnhZZ0lEZUljaE1PNEhnTVZGbzFxWWRBTURaclNuNngweEJTVkV4R3J1N0l5UDFLQm8yYWFMOUhyWmlXOVIzZGtiL21LbmFubExoMDJQaDVPWUdKMWMzZVBqNlllbW9vWWordUdwblFxcUxjMkwxMVhRY0dwS2ZtNHNOcjg5Q20wNVM3VXBNbnpGUktDa3NVRmRvVXlnZ3NiZkh0Y3h6T24yanpxZko0ZFhSSDE4dGZnc1pxVWNocWVlQXdYR3Y0OGFWeTBoT1dnY1BYMTlrSER1Q0ovcUc0dDd0V3hnYVB4L3RaRjBxclBab1dnWm8rUGZxRGIrbmV1cXNuSm9ESmo2MUlPZmZpN2lYZXh2ZFE0Zmh4Um1MNE9CWW1nbVhQK2VqVXFtZ1ZDcXdjdllyYU9udGorZ0ZhK0RVcEdMVzNyQ3hLOGJQVzRVVFArN0R0cFZ2WWRTc2Q5QzhaYnRhLzFucVFscGEybkVBeDQwOURtdWxxYVJsN2RMUzBySUFKQmg3SEtiaXlsOW5ZTzlRSCs3ZVBoZ1VPNmZTVlpEb2p6OUYzcTJiK0duamV2ZzkxUk85Um8ydWNNM2k1NTQxZU1ObWl2MnNqTFhkazNOaXFmSjljc3A2bUpncktTcEVTV0dSTmtrV0JCWFNqL3lDNUtSRU5HM2RCaTh0ZWcvZnJGcU9tNWN2NDVuSXNYQnlkVVhManY2SVdybTZTamQ0YmFVeXVIcTF4Tm9wRTlBcEpGUnZvdlQ0TStxK1psMEhSR0Qza2dROE9XU1l6dGNEd3dkcngxNmVvQkpRWEZpQWxXTmZRdjlKMDlDcFQ5OEsxOVFVem9tbGFqb09EZEgwbVNwTHM5Vk5aQ05DbTA0eUJKZHBGTjd4NlY0QTFCVUtOVTNGYmNVUzlCenhJZ0QxUTZEMG95bm9NeVlLWFo0TmgxS2hnSzFZakR2WHM1RTBjeXBDeGtYRDNkc1hYOFRId2NYTEN6a1hMNkJseDZydmRqUzNwQWRnNGxNci9JTjZ3VCtvVjRYM3g4MWRnUTRCZ1Rydm5mdmpPR3h0eFpqeWJwTGVBSHBxUUduVE5KRkloQzdQREVDWFovUVhTU0I2V0lZbTlhTDhmQ2dWQ3N6ZG4xeG4yMy9JTkxRTzZJU3A2emZCMGJtUnp2dTJFZ2xDb3lmRHR0ejVBcFZTaVlQclZzUER4dytCNGJwVmtEVGFTanZyZmQ5VSsxbFIzUXVOVnArUnNCR0xNV0RxREhSNVZuZHVVaW1Wa0grN1QvdTZ1akczY2x3azhtN2tvRk53UHhUazNjV2FpZVBSeE1NREE2Yk5RQ3YvQUFEcUc5bWpPN1ppemFUeGlGcTVCczV1VGZYLyt6eHNKRVEyRmVQRXlkVVZNYXNUS3kzeEwrMFhodlpkQXRHZ3pJcVBwKzlqMnRjUFd6R01IbDF0eDZGRzJLVHBPcS8xclFScC9oeUhoazU2cTdZQlFKTVc3b2pmY3dDQ0lFQmlYMXBVSStmQ0JYUjh1aGNhTkZhdllHcktYZWZkeUVIUW9DSG9GTndQQU5CLzRsUnNXemdQSFlLNjZhd1dsZFY5U01Xa3pCeVo5Y3l1cWRaUnZtQUFHY2RyendjQk1POEtNQTlMRTR2bEs3K1lNczFXTjgyWWM2OW40K3NQbDZENzg4UGg0dW1GSDlZbjRzYmxTd2daSDFPdEowQ21RRk9HMmRwaTBSemowSkpaYXh3QzVoT0xkN0t2R2V3SlZWSlVhUEFtME54WWF5eWFTeHpXSnBWU1dlM3FmN1hGRk9LUUt6NUVWa3FBb0xPSzQ5eTBHZnBHVGNUQnRSL2pueE8vSVRSNk1zSm54UEhKTnhGWnJBYzF3cldVcEllc202a2tQYWFDaVErUmxkSTBldHk3L0FPYy9pbFo1MnNxcFJMSlNldVFuTFFPS3FVU3hZV0ZWdjNFaklpSWlNd2ZFeDhpSzVXYm5RM25wczB3Y05wTURKdzJVL3QrK1NhUWh6NzlCTGV2WFRYV01JbUlpSWhxQkU4ckUxbXBLK2xuNE43QjU0SFhDSUtBRzFjdUlUUjZVaDJOaW9pSWlLaDJNUEVoc2tJcWxRcHBCL2JyTkg4c0tTcUVJQWdveUx1cnJRZ2pFb253d3J5RmFPaWl2ekVhRVJFUmtibmdWamNpSzNUNXpKOFEyOW1oUTJDUTlyMzlINjNBeWUvMlEyUmppNERld1VZY0hSRVJFVkhOWStKRFpJVmErUWNnTW1HcGRtVUhBTUpmalVYNHE3RkdIQlVSRVJGUjdlRldOeUlyVlZselBTSWlJaUpMd3NTSGlJaUlpSWdzSGhNZklpSWlJaUt5ZUV4OGlJaUlpSWpJNGpIeElTSWlJaUlpaThmRWg0aUlpSWlJTEI0VEh5SWlJaUlpc25oTWZJaUlpSWlJeU9JeDhTRWlJaUlpSW92SHhJZUlpSWlJaUN3ZUV4OGlJaUlpSXJKNFRIeUlpSWlJaU1qaU1mRWhJaUlpSWlLTHg4U0hpSWlJaUlnc0hoTWZJaUlpSWlLeWVFeDhpSWlJaUlqSTRwbDc0cE1QQUlYNS94bDdIRmF2dUxCQTg3TFFtT01nSWlJaUl0TEhyQk1mUVJCT0EwRDJsVXhqRDhYcTNicWVCUUFRQklIL000aUlpSWpJNUpoMTRnTWdFUUQySkM1QjFvVU1GQlhrRzNzOFZxZTRzQURYTHAzRDNzK1dhdDdhYnN6eEVCRVJFUkhwSXpMMkFCNlJSQ3FWN2hlSlJIMk1QUkFDQUtRV0ZSVTlmZnIwNldKakQ2U3V5V1F5d2Roam9Jcmtjcm01ejNIVndqZzBUZFlXaHdCajBWUlpXeXd5RGsyVE1lUFEzRmQ4U3RMUzB2b0xnakFId0NrQUJaVjlnR3Bjb1NBSVp3UkJXR0N0U1E4QUNJTHdxN0hIUUJYOGFld0IxRFhHb1VteXVqZ0VHSXNteXVwaWtYRm9rcXd1RG9t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oTTFQOEFTVnV5Q2F4SkdaZ0FBQUFBU1VWT1JLNUNZSUk9IiwKCSJUaGVtZSIgOiAiIiwKCSJUeXBlIiA6ICJmbG93IiwKCSJWZXJzaW9uIiA6ICIyMSIKfQo="/>
    </extobj>
    <extobj name="ECB019B1-382A-4266-B25C-5B523AA43C14-8">
      <extobjdata type="ECB019B1-382A-4266-B25C-5B523AA43C14" data="ewoJIkZpbGVJZCIgOiAiMTUxNzYyNzM3Mjk1IiwKCSJHcm91cElkIiA6ICIxNTg2NjgzMDQiLAoJIkltYWdlIiA6ICJpVkJPUncwS0dnb0FBQUFOU1VoRVVnQUFBejRBQUFFT0NBWUFBQUJJTHNKY0FBQUFDWEJJV1hNQUFBc1RBQUFMRXdFQW1wd1lBQUFnQUVsRVFWUjRuT3pkZDF3VDV4OEg4TThsVEJIMzFqcnEzaEJYdGRaYTk4U0txMXBSNjU1STNhc1dSOVhpckZxMWJtc2Q0SjQ0S3ZxcmU0TGJ1dmRFa0oyUTVPNzNSOHhKU0JoYUpSQSs3OWVycjE2ZXUrZnlISG04NUh2UEFv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WpYQjJnWDRDT3hVS3BXWEpFbTlBVlFWQk1IRjJnWEtaR0lsU2JvS1lHVndjUEFLQUZwckY4Z2FWQ3JWSVFBTnJGME9la2VTcERQQndjRzFyRjJPdE1SNm1QNWt4bm9Jc0M2bVI1bXhMckllcGovV3JvY0thNzN4UjJLblVxa0NBS3dVQktFT2d4NnJ5Q0lJUWcxQkVCYTd1N3NIQXJDM2RvR3NoRGZXZEVZUWhKcldMb01Wc0I2bU01bTBIZ0tzaStsT0pxMkxySWZwakxYcm9aMDEzL3kvVXFsVVhnRGE1aXRTQXA1OVI2TkFzVkp3ZG5HMWRyRXlGWFZzREY0OHZvdWRLK2ZnOGUxckRkM2QzWWNIQndmUHNIYTVyTVYzL3hGckY0RUErRGF0YiswaVdCWHJZZnFRMmVzaHdMcVlYbVQydXNoNm1ENmtoM3FZb1Z0ODNuWnZnMmZmMFNoUndaMUJqeFU0WlhGQnNUS1YwYTcvV0FDQUlBaWRyVndrSWlJaUlpSXpHVHJ3QVZBVkFBb1VLMlh0Y21SNnVmTVhNVzZXdG1ZNWlJaUlpSWdzeWRDQmozRk1EMXQ2ck0vUk9ZdHgwOW1hNVNBaUlpSWlzaVJEQno1RVJFUkVSRVNwd2NDSGlJaUlpSWhzSGdNZklpSWlJaUt5ZVF4OGlJaUlpSWpJNWpId0lTSWlJaUlpbThmQWg0aUlpSWlJYkI0REh5SWlJaUlpc25rTWZJaUlpSWlJMGdGUkZLMWRCSnZHd0llSWlJaUk2SzJRZy92ZU84L05NNmMrK1AybXRXa21iMi8reFJmUDc5eE84dGlZaURjSWUvYlU0cjU3RjRPaDAycVR6Q3RKSXVLaW8xSlZwc3VILzA3VmNSbU5uYlVMUUVSRVJFU1VYaHhZdWdodWpkOEZJNU9hZllQc2VmT1pIQk92anNPb1RUdmwxMXRuVE1HWXJYdXdzSmNYUkZHRVFtSGV0aEFiR1dHU0p6R3RSbzE3RjBQUWR0VDRKSThKZmZnQU8yYi9pdTR6NTVtVTZmTGhRd2hjOUJ0NnpQd04rWXFYQUFBOHYzTWJkMFBPSSt6SkU3eDZjQjh2Nzk5RHBmb04wSExJanluK0RmWXNtSXZLM3pRQ0FNendiSW1zT1hPWjdBOTcrZ1FUQTROU1BFOTZ3OENIaUlpSWlDZ0pqbG15d0dldHYwbWFYd2VQSkkvdlBXOFJzbVRQYnBhZU1NOHk3d0hvTTMreHlmN3J4NDhpWC9FU3NIZDBUUExjeFNwWFJmMXVQMEFkSFMwSFBsZi9PWUlEU3hmQmEvcHNPZWdCQUwxT0M3MVdoNktWS2lQa1FDREdiTjBET3djSGlIbzlKcmRvQ0NjWEYvbFlkVXdNSnU0OUJJVlNhZkY5QjY5WW0rcnJUODhZK0JBUkVSRlJwbmR5U3dETzc5MkYyTWhJTE96bEJjRHdnMThURzRmNVBicFl6TE9nbHhmaUlpT2dpWTJGWHdjUFpNbVdIU3VIRDdIWTRwUFFpN3ZtM2RuTzd0eU81M2Z2WUlablN3Q0FKallXRHM1WklBaUEwdDRCU2p2TFFRa0FDQW9CRzM0ZUs3LzJXUnVBd21YTG8zRFo4Z0NBblhQOFlPZmdZSkpuek5ZOThyWnYwL29BZ0ZuZnRaWGZlOVozYmRGdTdFUUFrUDhlUnVybzZHU3ZMNzFpNEVORVJFUkVtVjd0ZGgxUnFrWXQvTjZuT3diOHNSSktPM3NBZ0dNV1ozaXZYbTl5ckxIRlk4amJscEFabmkweGF0Tk9MT3psaFo2ekY4Z3RQcnZuejBFcjcyRUFnRzErMDVKODcwZlhydURSOWF2dzhCa0pWWE5ENFBPTFJ6T005TjltRXJDSW9vZ0xnYnVSTldjdWxLdFRGd0R3OE1wbFBMaDhFZFZidDRGelZsZjUyTTNUSnVQcHpSdlE2M1RRNjNSeThKYTQ5U2FoRVJ1M3lkZGozTTVkK0RQMFdiREU1TGcvQnZWSjhoenBHU2MzSUNJaUlpSUNjUHZzYVFpQ0FndDZldUhwelgvLzgvbXVIVDBpYjdjZE5TN0o0NDc1cjBmQlVxVVI5dlFKQUNBMklnSU96czV5MENOSkVtNmNPSVkvQnZiR3JiT25rYmRvTVRsdjNtTEZvSTNYWUZIZkg3Qi82U0pFaGIwR0FMUWZOeEhlcTllamF1T21VTnJad1h2MWVyTUFMamxoejU1Q0V4Y0xUV3dNRnZieU12bFBxMVpqdWMvQTkvbFRwQXRzOFNFaUlpSWlBdkRrNWcwNHUyYkYxMTI3NDgreHc5RnI3dS9ReE1aaW5sY254RVZGd2RuVjFlUjR2VTZIRi9mdVFxdUp4L0toQXhEeDZpV1dlZmVISUFnQWdMaW9hSk51Y20xR2pFR3hTbFhNM3JlK1Z3OUlFaEM0YUQ0QTRPbXRteWhjdHB5OGYvM0VzZENxMVdneDJNY3N2N05yTmpUbzNndTFQVHZnV01BR0xQY2VnRUhMLzRTRGt4TmlJdDdnUXVBZVNKS0VMVE9tb0xYUFNOaloyMXU4ZHIxV2kwdEJCL0hzMWsyb1kyS3didndvZFAzRnoyUlNobk43ZHFKNlMwTnJWMFljNThQQWh5aWRpNDJJc0RoSThsTkxhbFlhSWlJaVcvVDA1cjl3elowSEFPRGVwRGtVQ2dWeUZTb2tUMjZ3Zk9nQWVJNzVDYmtLRnNMeGdBMklEZ3ZEaWg4SG9VREowbERhS2VFNWVnSldqeHlLSVN2L2tpY0o4T3Zna1d3clMzUjRPQUNnWUtreUFJRFlpRGQ0OCtJNWJwdzRpckpmMUpHUGF6dGlMTEprejQ1SnpSb2dlOTY4aUF4OWhXeDU4Z0tBeVhhOE9nN0QxbStSZzV2OVMzNUgxVVpOY0hyN0ZoUXVXeDcra3lhZ3k1UVpGc3NpU1JLdS9YTUV4YXU2dzhuRkJVTlcvbVd5WDYvVDR1OFZmOGlCVDBiRVh6VkU2WnhmeHpZUTlYcUwrOVRSMFFpWU1qSEZjMGlTaU92SGp5WktrL0RQK3FUNytVN3phR3FXTnJsNUE1UC9weVFxN0RXT0JheUhKRWxKSGhNWitncHp1M2FFSmk1V1RndDk5QkFyZmh5Y3F2Y2dJaUw2R0M0Zk9ZU3FEWnZJcjZzMmFpcVA4d0VBdHliTkVYSWdFQSt1WE1LNXZidHcrL3daREYyekFaMG1Ub1pDcVVUT2dvV2cwMnFoVUNxeHFHOFBMT3JiQStyb2FIbDd3OCtHcm01YWpScWlLTUovOGs5WU1xQ1hTUmxxdCt1SWZVc1c0dmJaMDZqMFRVTTUzZmdBMU5rMUszelcraU5ycmx6d1dldHZ0ZzFBRG5wQ0R1ekRneXVYVU8vN2JnQ0FMOXEyeDVjZE84dXRVWW5aT1RpZ3k1UVpxTk8razhYOU1XL2V3RFYzM3ZmNm02WTNiUEVoc29LSVZ5K3hiRWcvQUlhWlV4UUtKZXlkM2sxZmFSeFFtSmd1UHQ1a2tLTk9HNDlyeC81SjloZ0FPTDVwSTU3ZHVvbnlYMzRscDBtaWlLQTFLMUN2aStsTUxSK1RnN016TGdUdVFjRlNaVkJTVmQzaU1TRUg5dUd6Q3BYZzZKeEZUcnR4OGhnK3ExRHhrNVdMaUlnb3NWcmZ0a09PZlBtVDNPL1dwRG4rR05nYjk0SXZvT01FWDdtVnhpamkxVXU0NWpLMEdFV0hoNW1zMlJNYkVZR1Z3d3dQOUY0L2Znem5ySzRvV3JFeVBFZVB4OHlPMzVxOHgrRTFLMUhtaXpvbTM0c2Y0dEgxcTJnM2VvTEplVDUzcjVia3c5U2tGQ2xYQVFCdzk4SjVSTDEraGR2bnpxQlU5WnI0ckdMbC8xUSthMkRnUTJRRjJmUG1rNE9icFlQN291RVBmVkN5V2cyVFk2YTJhb3dKdXcrYXByVnVnbEVCTzVMdCtwYjRtSDlQbmNDRnZidlJaOEVTbk5qaWp6UGJ0NW9jUDgvcjNaTWRuN1gra0NRUmttaG9vUkgxK2lUbjlFOU1IUjJOR2UxYUlVdTJiR2I3dGt5ZmJKYldkK0ZTTEIzY0Y1cllXQ2p0N09TK3dxTTI3Y1Rsb0wveCt2RWpuTnU5UXo2KzMrL0xrTHZJWjZrcUN4RVIwZnRLTHVnUlJSSFhqLzBQWDMzWEZhZTJiWks3bGlYMDZPb1ZrM1Ywa2xLZ1pDbjgrRmVBMlVQSzhHZFBzVzNXZEpTclV4ZXZIdDdIcXVIZXFOdXBDMHJWcUFsQmVQOU9XaTJIL0poc2wvWFVqdEhwTW1VR0lrTmY0VmpBZXJRYU9odzc1L3FoZXNzMjZPejd5M3VYeWRvWStCQlowZXNuanhIKy9EbUtWM1gvSk9lL2ZQZ1FBaGZQUjdjWmM2RFZ4S05PdTA2bzA4NFE2QmdYTUV1OEtOdkpyWnR3WnZ0VzZMUmF6Ty9SQloxK25vcFZ3NGVZUFNHYTJxb3hBS0JzN1MvUllieXZuSjdjcXRRSmlYbzlZaU1qTVdIWEFjTnJVY1MwTnMzdzRQSkZPRGc1bXdSOXY3WnJuZW9BaklpSTZHTjU4L0lGdEJvTkZ2VHNpbnpGaXFQTnNOSFFhdFQ0WTFCZk5PMDNFRVVyVllGZXA0UFMzZ0dYRC8rTnNyVy9CQUM1aTV1UktJb201MDBjOUp6WTdJL2ptemFpVWM4K2NHL2FBcElrNHNLK3ZkajEyMndBZ0Y2dmcxS3BSRnhVTk9aODN4N1JZV0dZODMxN0FERFpOdTZ2N2RrUnRkdDFUUGJhRW41Zkc5ZnhVVWRIUTZlTmg5TGVVTDdZeUVoY09YSUlwN1p1UW92QlA2SlU5Um9vV3JFeTFrMFlnMWNQNzZQTnNORm0xNUtlTWZBaHNxS3p1N1pEcjQzSDdNNmVBQXpkM2pwTW1JUnliMitjLzFWVVdDZzZUWnlDbURmaENKajhFNGFzV3BkazMxNGpZM0EwdFZWak9TZ2F0Mk1mQU5PeFBZbGJveEpLNmltU0pqWVdlcDBPRXdPRDVEVGpEZE1ZV0YwOGRBQmZkZTVxa2svVTYrV2JNQkVSVVZwNWVmOGU4aFV2Z1JhRGh1S3pDcFVBQU5WYXRFYldYTGtSL3V3cDF2ODBCdUhQbjZGV0cwL29kVHFVLzdJZUFNQXBhMVlNWExwYVBrL0NybTZKTlJzd0JJVktsMFhsQm8zZ21pczNBRUFRRktqV3ZCWGNtelRIc3p1M1VMaE1PWXQ1UDRTZ0VLQnExdElrVGRXc0pRU0ZnTlVqaHlMcTlXdW9XclRDZ3l1WHNPSG5jYWhZN3h0MG56a1AyZlBtQXdCa3k1TVhQV2JPeFFiZjhYaCs5dzZLbEN2LzBjcjJxVEh3SWJLU21JZzN1UGozQWZSZnNoSzVDaFlDWU9oMmxpZUY3bHpHcHpvSkdWdGZFcXZUcmhQVTBkRlkzTDhudnU3YUhYTzdkakRabnkxUEhwUHp1VFZwamdiZDN3MjBmSG4vSGx4eTVvUkw5aHlwdmk3QThCUXA0dVVMN0o0L0IzWGFkMEx1SXAvaDhKcVZDSDMwRUkzN0RJQkNvVWl5ajNFcjcrRTRzSFFSUkZHVUEwQlIxQ2M1L1NZUkVkSEhsTEFscEV6TkwxQzZSaTJ6aDRiR0dkZSthUHZ1TzFTU0pQbTR4TDBmc21UUG51VENvWW1Ea0lRVVN1VkhDWHJHN2R3dmJ3dUNBaDQvampUWmIzemRmL0VLay9TUi90dWh0RE1QRjV4ZHM2SG43QVgvdVZ4cGpZRVBrWlg4NzY4MUtGZW5MdUtpSW9HQ2hmRDh6bTNZT3praHoyZEZrOHpqdS8rSXlldm84RERNK3M3VHBQWEYyRndOR0pyV04wK2ZoS2pYb1hCcjB0eml6VldTUkFRdVdvQVdnNGJLYWM5dTM0Uk9xOFhHU1JQUTlSYy96UDIrZzFrK1k3RFZ5bnM0M0pvMGd3VEpwQzl4OW56NTBhVHZRQnhjdGhpM3o1OUZzLzZENFRGc2xObVhSK0xXSVlWQ2dXb3RXdUhQMGNOUnNGUnBaTStiejlDTndJR0JEeEVScGIyVWVrcTg3M0hXOEtITFUxZ0tlakl5MjdvYW9nemkwZldydVByUEVYVDl4USticHY2TW1tMDg4ZUx1SGRUNnRsMnkrU3pOMkphWTcvNGowTVhIQXdEMkxwd0hwYjBEN0J3Y29GQW9NTStyRTBUUnZLVWxNalFVTjA0Y1JlbWF0WkU5Yno1YytWOFFsSGIyR0x6OFR5aVVTam13U3E2clczeGNIQnljbmJIcnQ5bTQrcjhnazMyaVhvK2cxY3NSdEhvNVJMMGU4V28xSnU0OUJPRGRVekhqbUNNQXlGdTBPS3EzYW9QQVJmUFJhZUpraUhxMitIeEtraVJDRjYrRnZhT2pTWHAwZUJpeTVzeGxwVktsamlSSmlIajVBam55RjBqMk9LNUxsVEZraHJwSXRpa3lOQlRaOHVTeGRqRSt1c1MvTy9RNnJja1UzeGtOdndYU0VWR3ZSOERDeVdZRDRPTFZjZGowK3hSbzR6VldLaGw5YkpxWUdMUWM4aU1LbGlxTm5uTVg0a0xnYmp5OWRSUHVUVnNrbTI5cTZ5YUlqWWhJOXBqWWlBaE1iVzFZaCtCejkycG9OM3FDdk05bnJUODhmaHlOSC84S3dMQjFtekZzM1diNC9Ha1l4ek5zM1dhMEhqb2M3czFhWU1DU2xSQUV2TmVFQWhFdlhpQjd2dnhvUFhRNHhtemRJLzlubkwzTytMcW1oeWNxMXZzbXhmTjkyYkV6bXZZZENGMThQQVJCa2FGdnRPbmR2WkFRK0hWb1kyaDlmRXNYSDQ5WjMza21tV2Z2NzcrWmRWZDhmdWMyNW5sMXdwdVhMeXptK1JTcmZPdTFXc3pyOXAzRmZkUGFOSk8zTi8vaWkrZDNiaWQ1bnBpSU53aDc5dFRpdm5zWGc2SFRhdjliUVNsVmJLMHVYajc4OTM4L3IwNkxmOWF2TmZ0dFFHa25wYzlBa2lTTDNkQlRrbFEzOWRRNHYzZFhxdElBdzRPZlM0ZVNIcGVibEtpdzEvaXRSeGVFUG5vb3B3V3RXWW5UTzdZbWt5dDlZNHZQSjNEbTBBNXNXVHd0MWNmL3V2azBBT0JONkhQY3VuVGE3S25rUHp2WFFSdXZnYjJEbzZYczlCRzV1N3QzRTBYeHhzV0xGODhCK0dUZk1xV3ExNVMzNDZLaUlPcjE2REIyb2ttVDhzZVlINy9DVjErYnZCWkZFVWZXcnNTZDgyZlF0TjhnaTNtTUF5dU5kczZiaVV0L0h6QTd6bmpEenByVHNIRGE0eHZYVUtoMDJXVExJMGtTUWg4L1JNdkJQaW1XM2M3ZUhqa0xGa0xNbTNEWU8yYXVpUTBxVjY1YzJkN2V2ckJHb3dtNmV2VnEvS2QrdjJ0SGo2Qm94VXB3ZGpXZml0eVMwenUyNHV5dUhYaDY4NGFjVnJsQlk1emR0UjJ4VVpIWS9JdXZuTjZ3WjErVXNEQnI0YXp2MnNMQnlka3NQVFlxRW1PMjdINy9pMGlHVnFQR3ZZc2hhRHRxZkpMSGhENThnQjJ6ZnpVWndBdThuUmx4MFcvb01mTzNWRTFUYTJ2UzZwNW9aR3QxY2MrQ3VhajhUU01Bd0F6UGxtYXRWbUZQbjVoTTltTGtQM2tpcWpadWluSzF2NFJXRTQrZ05TdndWZWZ2LzFOWk1ySzB2aWNDNy9zWlNCODAzYlRSazVzM3NHWmtFdCtMZ29CeDJ3UE5rdmNzbUl0cUxWcW5tQVlBeC96WHlUMUIvRHA0V0p5S096bzh6R3dOUWRkY3VkR29aeCtjM2IwRHpRY013WnVYTDNEejFBbjBtYjhrdFplVzdqRHcrUVJxTlBCQTlmcXRBQUJqTzlYQnBEOFB3Y0h4M1UzVlVob0FoRDUvalB5ZmZXNlNGdjd5R1k0SEJzRDcxeldRSkJHTEovU0QxNGpwY00xcGU4MnA2WUVnQ041S3BiS2F1N3Y3RTBFUU5vaWl1RDBrSk9RVWdQZGI3U3VWTGdVZHhNSGxmNkRkbUFuSVg4TDBzKzh5ZVJxaXc4TWhDQW9JSDZtTGprS2hRTWVmSm1QSmdGNm8zS0F4Q3BVdWsySWVENStSOFBBeERIcE1xcXViS0lvSTNoK0l4cjM3eVdsYWpScDJEbzZJaTRxVXZ4QUVRY0IzUDA4MTVIbjdoRGJoVTNsTG50KzlBNWNjT1ZONWhiWkJxVlJXQnJET3djRWhScVZTYlJKRmNYTm9hR2pRNDhlUDR6NzJlMmsxYWx3NWNnZ2V3MGFuZUt3b2lqajg1MHBjL2Q5aERGNitCc2MzYjBUcm9TTWdDQUxXL1RRR2hVcVh4Y0NscTNGdzJXS1VxVlViSmR4VVNaNUxIUjF0Y2FGZVkzMFFSUkhUUEpxYTdOTnB0V2JqM0JKYjVqMEFmZVl2TmttN2Z2d284aFV2WWRaOUtxRmlsYXVpZnJjZm9JNk9sZ09mcS84Y3dZR2xpK0ExZlhhbURIcUF0TDBuMmxwZHRDVHg0SFpMTFU4djd0M0I3WE9uMFdyb01BQ0FKT29oQ01KLyttR2QwYVhsUFJGNHY4L0ErSEJRa2tTVEZoeWZ0ZjZZOVowbm5GeGM1RFIxVEl6RmVsTzRURGswNlRzUWo2NWVRZHRSNCtUMGwvZnZZZTA0dy9kdnlJRjlDRnF6WE40bmlxSlpLMVBpdEdIck51UEd5ZU40OCtJNVdnOGRJYWNubnNBQU1Ed0FTSGllV1oyK05kbC9PZWdnZFBIeEVFVVI4N29abHNVWTRiODl3M1VoWnVEekNRaUNBQ0ZCRnlHRlFtbldaU2h4MnFKeHZmSDR6blZBRVBEVDkvVVJyNG5EakUwbnNXbnhWSHpWdWd0eTVpc0lBS2pSMEFNN1Y4M0Y5OE15M3FKUkdZa2dDSVVCakZBb0ZDUGMzZDFmQ1lJUUlFblN0dmo0K0tNZjYyblQ3dmx6OFBES0pYaE5uNFY4eFlxYjdWODl3Z2RQYnQ1QXlXbzFUQVpNdnMrc2JwWmt5NU1YQTVhc2hKMmpJMFM5SHFHUEhwcjEzOVdxTlJBVXFlL205dWphRmRnNU9LQjB6VnB5V3VDaUJRZzVFQWhCb1VTVkJvMlN6R3VjS2p2aEdKL2I1ODVpKzZ6cGNISnhRY1NybDZqWHBWdXF5MkpMQkVGd0FkQkRvVkQweUpjdm56cHYzcnpiSkVueTEycTFoNjVldlJyOU1kNGo1T0IrcUdOaWtML0U1NWpoYVQ3NVJlSzBGb044MEhmaFV2dzFiZ1JpSXlPeHdtY2dBRUNyaVRkTTEvcmpJT2gxT3J4NmVGLytzYm5OYnhxZS9Ic2RjVkZSV05qTEsxWGxVaWdVNlBiclhCUXNWUXIyams2SURIMkZaZDREc0dxNE41N2R2bWwyL0xRMnpUQnV4ejY4dUd2ZW5lM3N6dTE0ZnZlT2ZDMmEyRmc0T0dlQklBQktld2NvN1pLdTY0SkN3SWFmeDhxdmZkWUdaTGd2K284aExlNkp0bFFYSFp3TkR6WTFzYkdZOVYxYnRCczdFUURNM2xNZGJmclBXSklrN0Z1OEVLSmViektwakNSSlp2ZjVOc1BIb1BJM0RWTjFEYllpTGU2Sjcvc1plUGlNUk12QlBwamgyUXJqMzg2Y05yUGp0MUM4L1E0ZHMzV1BmTHh4OHFITjB5Zmovc1VRNkxSYStUdjkyeEZqY2ZIZ2ZwUHpQN3R6Q3dWTGxnSUF1RFZwaG5KMTZzTFJ4UVdDSUdETjZHSG8vdXNjaytNVHAxMDc5ZzhlWDcrSzFrTkhJQzR5VWw3WWZNbUFYa2lXSkNFMk1qTFo0TjYzYVgxQWtwSS9UenJFd0NlZEdEaHRPUUlXVGticEtqVlFwVTRqVE8zZEFqdVd6OGFkeStjZzZ2VzRldm9JNG1LaW9GSEhJaTRxRXZkdlhFVHhjbFd0WGV4TVFSQ0V2QUFHQ1lJd3lOSFJNY0xkM1gwVGdLMEtoZUovNTgrZmovM1E4emJvMFJ1T1daeVRITHZTYys0Q2lIclI1Q2wxYXA0d3hrWkV3SzlqbTJTUGNjMmRCNHY3OThTcmh3OWdaMitQMnA3dmJ1NUJhMWJpNUdaL1ZHNWdIa3g5MDYybnlmK05pbFdxZ3U1K2MwMmVobm44T05Kc3VzeUVGRW9sZXM5YlpQTGFlOVU2QUVBSk56ZDA5NXNMWGJ3R1diSmxSL1prVnRQT1JKd0VRZWdzQ0VKblIwZEh0VXFsMmlXSzRpWkhSOGY5cDArZmprdzV1em1kVm90akd3MS84OXlGaTVoOFFldmk0ekcxZFJPVHRJUWlRMTloMkxyTlNaNDdZWURlZHRRNGhEOS9odCs2ZDVhZmVFOXQxZGppRDArdDV0MVl4bjlQSGNmRmcvdlEybWNFbnQ3OEY0WExscE5iREJPWDB4aEFKL2JvMmhVOHVuNFZIajRqb1dwdStPSDhpMGN6alBUZlpoTHdpNktJQzRHN2tUVm5McFNyVXhjQThQREtaVHk0ZkJIVlc3ZUJjMWJYSks4MXMva1U5MFJicllzelBGdktyVW01QzMrR1BndE11d2o5TWFpUHllc1RtellpNWswNFJtM2VDVWZuTEFDQWlKY3ZzR1JBYjR6ZVlubjhSaWIyMGUrSndJZDlCbnF0RGdybHU1L1VvaWdtTzBhMi9kaUp1SDN1RFA0YVAwcXV1M0ZSa1hoeDc0N0o1QUgzZ2krZ1dCVTNPZC81dmJ2dytNWTFOT2pSQ3pGdndoSDI3S204SE1hczc5cGkrSVl0dUhIaUdHNmVQb25HdmZ2aGN6Y1ZLdFN0aHlmL1hrZlE2aFh3bWo3clEvOHNOb09CVHpyeTlONi8rTWF6Tzk2RXZrRE9mQVZSdVhZREZDeGVDcm55Rllacnp0eHd6WkVMV1Z5ejQxelFiaHpldWhvL2pKdHI3U0piNU83dUxncUNvSmNrU1JJRVFROUFraVJKRkFSQkJDQmEyazc0ZndBbWFRbU9rd0RJNTVVa1NVcDhyS1g4S1p3ejhmbUxwM0I1MlFWQjZBMmd0eVJKc2U3dTd0c2xTZHFVY083KzFNcVNMZmsrN0VvN2V5Zy80RjlvbHV6WnpRS2tYZ2tDREtNQlMxWmF6Tis0Vno4MDd0WFA0ajdqd3FLSkZ4Z0ZZTktjbjFwRnlsY3dlWjJyVUdFQWhtdlBXN1RZZTU4dk1YZDNkMzBxUG5jUmhyRUxablVTZ0pTNExzUFF4VWRPbHlSSmIrbTR4TzlqUEg4cTYyUktGKzhFb0lOQ29lZ1FIeCt2VWFsVWV3SDR2Mjg5UEI2d0h0bnk1a1BFcTVmdjhWYzFpSGtUZ2RVamg2Wjg0RnZYai84REFQaDc1Vko1clNoTGExb2s3UHJZb0h0UExCdlNIemRPSE1PL3AwNmdkSTFhdUJ0OEhzZjgxK0g3cVg2cG1tYjFtUDk2RkN4VkdtRlBud0F3UEJod2NIYVdneDVKa3ZEdnllTTQvT2RLNUNoUUVFMTY5NWZ6NWkxV0RMZlBuOEdpdmorZ1V2MEdxTk8razlrWXVOVGdQVEZsdGx3WHc1NDloVXVPSE5ERXhsZ01zSmI3REpRZkF1VXBXZ3hkcDgyU2YzQURobFlqZTZlUE04YVg5OFNVZmNobm9OV29UUjVTaWpvZEZDbmNuNjRmUHdwQkVMQjI3QWg4L1gxM0ZLMVVHYmtLRjhIREs1ZFJ3azBGdlU2TG0yZE9tbnpmZnRteE0vNGFQd3JMdkFlZ3U5OWNPZWdCRE9PRkJVR0JjblhxUW1sbmgvRG56MUdvZEJuRVJVVmk4N1RKOEJ6emJxS2psTHE2MlRJR1BwL0E2UGExVEY3LzFMVysyVEVKMHhwMTdJMnZQYm9pS2lJTWVRb1d4WlZUaDFHd1dHbVVyRlFOSlN0Vk04dnI5bFZUVlBvaTVWbXhyRWdDb0JRTWR4dDd3SFJ1ZTB2YmlmLy9QbmsrSkMyNTdmZWdFQVFodHlBSTZiNDVJdkg0b1V4R0tRaUNmSzlMNlhOUHFkNFlTVytiK0Qra2ZuM01laWdJZ2tLU3BKeVNKQlY4My95dkhqNkF4NDhqOFh1ZjdnQU1UOTBUOSt0TzJMMG9xU2Z1S1pFa0NiZk9uSVp6VmxmRVJrUWdhTFg1bDY0bFNqdDd0QjAxSG4rTkh3VlJwME9UdmdQZzZKd0ZoMVl1dzZHVnk5Q2s3NEFVejFIZnF3Y2tDUWhjTkI4QThQVFdUUlF1KzI0eHdQVVR4MEtyVnFQRllCOFVxMVRGSksremF6WTA2TjRMdFQwNzRGakFCaXozSG9CQnkvK0VnNVBUZTF3OUFONFRVMlJMZFZHbjFlTEtrVU40ZHVzbTFERXhXRGQrRkxyKzRvZll5QWg1K3Y1emUzYWlla3ZEK0I3ak9KODdGODVoMDlTZkxaVFowQVhaVXBmbXhNc0twQkx2aVVuNDBNOGdKaUxDNUdHbVhxOUx0Z3V0SmpZRzRjK2VRbWxuaDNwZHZPQS9aU0k2VHZCRnhYcmZJSGgvSUVxNHFYRDU4Q0hrTDFFU3VRc1hBV0FZZDNSdytSSmt5WllEdVFvV2drNmp3YzU1TTNIejFJbTM1ZFBCcjRPSFNVdVQ5NnIxMk9BN0hwR2hyL0JaK1lwWTJNc0xTanQ3aXdHNElDaWdqbzZHVTlhc2N0cW5tUDNRMmhqNGZBTEdXZHAwMm5pTTcvd1ZwdnVmTUttSW85dlh3cFMvanBqTUl2UGczMHR3eXBJVjZ0aG8vQnR5RXArL0RYaEd0NitGN0xsTVo5K0lpWXJBTHh1T3BzR1ZmSmpnNEdEanhTb0FLQ3BXcktpSWlZbFI1TTZkVzZGV3F4VWFqVWFSTld0V2hWYXJWV2kxV29XVGs1TkNyOWNySEJ3Y0ZIcTlYbUZ2YjYvUTYvVW0yNklvS3V6czdCUjZ2VjVoWjJlbkVFVlJJWXFpUXFsVW12eGZraVNGUXFGUVNKSmtUQmRFVVZRYTl4djNKVDdPdUMwSXdsUkJFSkljeFN4SlVqU0FJRUVRTHV0MHVvMlhMbDI2QWdBcWxTcERUbkdpam9uNW9KYWFqT0o5NnFKR28xRm15WkpGMEdxMVNpY25KMEdyMVNvZEhSMEZ2VjZ2ME9sMFNnY0hCMEduMHlrbFNSSVVDb1ZTa2lSQnFWUXFFOVkvNDNhQyttZFN2eExYdjhSMU5zRjJYWVZDTVRDcDY1SWtLUjdBVVFEbkFPd05EZzcrQndCVUt0VjdOUU4vTzN5TTZicFFrbVJ4OEcxOFhCeW1mZHZjSk0wbFIzYjBtUGxia3VkTzJMM28ydEgvb1ZEcE1uaHg5elphRFBiQm5nV3BMMmIrRXAramVCVTN2SHA0WCs1dTFtYkVHQ3dkM0JkVkd6ZEI3c0tmV2N3WEhSNE9BQ2hZeWpDQlIyekVHN3g1OFJ3M1RoeVZWMXdIZ0xZanhpSkw5dXlZMUt3QnN1Zk5pOGpRVi9LTVJ3bTM0OVZ4R0xaK3l3ZXRKOFY3WXNwc3FpNUtFcTc5Y3dURnE3ckR5Y1VGUTFiK1pYSWV2VTZMdjFmOElRYytSaVZWMVMwR01sdC8vUVhYamg1Qm53VkxrTDlFeVZTWDF4TGVFNVAzb1o5QjJKUEh5Sm1nOVVXdjFTVzdCTU9wYlZ0UXZtNDlQTHh5Q2NVcVY4VjN2bE9SSTM4QjVDMWFIR3N0bWlVQUFDQUFTVVJCVkF0NmRzV1RtemR3Wk8xcXRCazJ5aVRmbHgyN29FaTU4bGcxM0J2bkEzZkQ4KzFNbGFHUEhtSmg3Mjc0cG5zdjFHajFycXY3bGhsVFVGSlZIYzl2M3dKZ3VXVVRNSFQzVEhqZDhXbzF2S2JQUWtsVmRVU0hoOEhaTlJ0Mnp2RkRxNkhEWU85b2VQQnpLZWpnUjV0NEtTMHg4UG1FSXNOZUlVdldiS2xhQzZWWTJTcFExV3VHMzhmMmdqbzJHaTI3ZVFNQTdPd2RNRzZwNlhTYTR6dC85VW5LK3dtSUFNU3JWNjhDQU83ZnYyL1Z3cVNHU3FVYUJzRGtTMTZTcEhBQWgwUlIzQlFSRWJIei92MzdhdXVVN3NNWkIzNG41dGUrdGNXcFZBSGc4SityOEUyM0g4elNqNnhkamErN2RzdG9Nd3hscUxybzV1WW1BREQ1a3Bja1NTTUl3djlFVWR5c1ZDb0R6cDgvbi95Q1RxbVEwbUs0eVlsNUU0R1Z3d2FuNnRpenU3YWg3YWp4Q042L0YzYjI5bWd6YkJRdUJ4MU1jVndGQUx5NGR4ZjNRczRqUi80Q3VIVG9JS28wYkl4OHhZckRlOVY2Wk11VFI1NmkxWkJYRFZFVTRULzVKenk2ZHRYa1BMWGJkY1MrSlF2eC9QWXROTzd6cmp1YmNiQ3ZzMnRXK0t6MXg1enYyOE5ucldGdHE0VGJmaDA4UHNZaXVobXFIZ0pwZDArMHBicG81K0NBTGxObUFBRCtXZituaGZLK2dXdHU4K21FTGJsejRSeHVueitETnNOSFk5L2loZWoyNit5UGRlL05VSFV4cmU2SmxxVG1NM2gwN1FvS3ZwMGxWYWZWSnR2YUF3RGh6NTZpVHZ1TzJMOWtJUURncy9JVjVYMzF1bmhoOVlpaHFGanZHNVBaQ1BPWEtJbm84SEQ4Tlc0VXl0YXVpNUNENzc3VC96MTVITm55NU1HZGMyZFF2V1ZydVh4MU8zVkJ2dUtmNDNqQUJnRG1rMnNZNlhVNkxPemxCU2RYVi9TZXR3aDdGc3hGOFNxR2NlU3p2dk9FNy80anlGK3lKUFlzbklkdmg0OUJmRndjRHE5WmlWeUZpcUJJdWZLcCtqdW1Gd3g4UHFGYmw4NmdTS2tLS1IvNFZzUDJ2WER2V2dnZTN3bkR5eWYzVWF6TWYxL0hoVDZNSkVtdkJFRTRBR0NqUXFIWWYvNzgrUXk1ZXVHTms4Yy9lQlh4b3h2V3lvSFA4enUzY2VmOFdYelpzVE9PL0xVYTlicDRRVWo5cEcvMDRlSUFCQUhZSEI4ZnYvbGp6VnIwTWZUK2JSSCtHajhLSS8zTnB3R2U0ZGtTM2YzbXlhL2JEQjlqc2phT1VVcmpLbUlqSXhFdzlXYzA2dFVQeFNwVndkcXhJMURtaXpwd2NuR3h1RUw2NjhlUDRaelZGVVVyVm9ibjZQR1kyZkZkVnltM0pzMXhlTTFLbFBtaWprbmZmVXFkOUh4UFRJOTEwWklpNVF5L0IrNWVPSStvMTY5dys5d1psS3BlTThrMTI2NGZQNHFkYy96Z09YbzhTdGY4QXYrZU9vRWRzLzNRMm1kNFpsN1FPVTN2aWFuNURDUkp3dlZqLzhCenpFOEFBSzA2RGtyNzVBUDVWa09IVzN5UW90V284ZnpPYlFpQ2dOQkhEeEFaR2lyWHI3dkJGN0QzOTNsbytFTnZsS3RURnllM0dCN0tSSWVINC9qbWphamJxUXZzSFoxd1BNQ3dEY0NzZFdyd2lyWFlzMkF1YW5pME5abE5kbXFyeHZLL0FYVjBORzZkUFlYbUE0YVk1UDJpYlFmOGUvSTR0Qm8xQXFiK2pOWStJK0UvYVFKNnoxOXM4ZDlVZXNYQTV4TjU4ZmdlOW0vNEF4MEhUMHgxbmpPSGRpQW04ZzBhZCtxRFpaTUdZOGl2cXo5ZEFTa3BBYUlvamcwSkNRbkNKMXE3SnkzZE9INFVGYjkrTng1TXI5UGk5OTdkNWRlaUtHSitqeTd5YSsvVjYrVnRTVEpNaFZtaGJqMzhlK280OURwZDJoU2FJSXJpSFlWQzRSVVdGclk1dmJVd0dxZEJsU1JEdHlOTDA2SnFZdU93WTdiaGlYZE5EMDk1TnJYM0VSc1JnYlhqUnFCRVZYZTROVGI4QUczWXN5KzA2ampZT3pwQ3I5UEIzdEVSeisvZWtidGVGQ2haQ2ovK0ZXRFdlaEQrN0NtMnpacU9jblhxNHRYRCsxZzEzQnQxTzNWQnFSbzFNMXJMcFRXazIzdGllcTZMbG5TWk1nT1JvYTl3TEdBOVdnMGRqcDF6L1ZDOVpSdDA5alZkbmlMMDBVTWMvbk1WN2w4TVJvY0p2dmpjM2REMS9kc1JZN0Y1MmlRc0c5SWZqWHIxTTF2cXdKYWw5VDN4ZlQ2RGEwZi9CenRIUjdubDQ5N0ZFR1ROK1c3dE9VdVRCbGdLZW02ZVBvbDlpeGNnWjZIQzhQblRINGRXTGNPaWZqMVFyNHNYcXJkc2c4Smx5Nks3MzF5NDVzcU5CNWN2SWt2MkhJZ09EOFA2bjhhZ1lLa3krS0p0QndpQ2dQVVR4MEt2MCtLcjc3cGE3SEZVb0ZScGJKaytHWDBXL0dHeEhPY0RkNk5zclRweWE3aWR2VDFpSXQ3QUpYc09sUC95Szl5N0dBeG4xMno0M0YyRmFpMWI0OUcxSzhqK2RRT3o4NlJYREh3K2diTkJ1N0I3OVR3MDZ0Z2I1VlIxVXM0QTROZ2VmNXpjdHdsOUp5MUc5bHg1VWF4c0ZlUXZVZ0o2blJaK2c5dDk0aEtUMFlVTEYveXNYWWFQS2ZUUkEreWVQd2RhalFiemUzUkJDVGVWU1hBenVYa0RrOWNBOFBqNk5UeTRjZ21DWU9pbWtUMXZYbHc1Y2hpeGtSRUlPV0JZUGRxNGVCa0ExUGY2QWFwbTcvOWpncEoyNmRLbDB3Qk9XK3Y5a3h2UTJuL3hDa1NGdmNiLy9scUQ4blcvUXYydVBjeU9tZUhaMHVLc1FZbk44K3BrbG1ic1hpUW9CSlNvcWtLakJJdmlWcXhYSDRCaGxpeGp3SzYwc3pkWlRUMXgwSE5pc3orT2I5cUlSajM3d0wxcEMwaVNpQXY3OW1MWGI3TUJ2QjJFckZRaUxpb2FjNzV2aitpd01IbE1TTUp0NC83YW5oMVJ1MTNIRksvTlZsajducGhSNjZJNk9obzZiYno4NUQ4Mk1oSlhqaHpDcWEyYjBHTHdqeWhWdlFhS1ZxeU1kUlBHNE5YRCsyZ3piRFFpWHIzRTd2bHo4T2pxWmJnM2E0bEJ5LzgwR1RCdloyK1BUaE9uNFB6ZVhkZzJjenBjYytWQ253VkxNa1hyVDFyZEUxOC9lZnplbjRFdVBoNk4rd3pBa2JXcmNlU3YxVkRhMmFQNXdIZXRKUWtYeHpXdTQ1TlFYSFFVMWswWWpkQ0hEOUNnUjIvVWFQMHRCRUZBYTU4UktGbTlKdll0WG9EUWh3L2g4ZU5JSEZ6K0J5NEZIWVNkZ3dNYWRPK0ZKUU42bzFTTm1tZzFaSmk4dmxpbm55WmoxN3haK0hQTWNQU1lPYy9zL2FvMWJ3V2RSZ090UmcxQkVQRG0rVFBZSnhoejd0NmtPWFRhZDEySXE3Vm9qWVc5dXNIZTBWQ1hGVW83ZEpqZ0N3QVcvODJsZHd4OFBvSHN1Zk9oeDlqWktGSGV6ZUwrUmgxN20wMTltYTl3TWZTZjhnZGNjeGltU2kxUzB2RGtvRnkxdXVneHhuVGU5ZFV6Um9Bb0pUcXRWbDdmWWxxYlptWUJUbEtlM0x3aFAwVnMwbWNBUWc3c2c0T1RFd1l0V3czQWNPUDIrZE0vVldQWEtHTm8xdDh3UGtKaFo0ZFczc1BNQmwyTGVqMHU3TnNqYng5Y3ZnU0Z5NVpIVFk5dnpjNEZRSDQ2bWxpTFFUNG0yNWFldmh2Zng5azFXNUt6dHVVcVdBampkKzZISkVtd2QzUklzdFdtMllBaEtGUzZMQ28zYUNSUFF5MElDbFJyM2dydVRacmoyWjFiS0Z5bW5NVzhaQjIyVWhkWGp4eUtxTmV2b1dyUkNnK3VYTUtHbjhlaFlyMXYwSDNtUExsYlVMWThlZEZqNWx4czhCMlA1M2Z2b0hEWmNxaFV2d0hhamh5WFpQYzVRUkJRdmFVSHFqWnFpckNuVHpKRjBKT1djaFVxL042ZmdZT1RFM0lXTElTeVg5VEIxMTI3QVJEazc5Q0pldytaNUUzOHVyN1hEM0RPNm9wNlhicmhzL0lWNE94cXVzeEZoYnIxVUtibUYvS01lYTI4aDZIbEVCKzVucFZVVlRlWlZBRXdQUHhwTzJxYzJlSzRDZFg2dGgzK1hyRVVaM2R0aDhMT0RyWGJ2VnZMejlqU1k5UjhvRGVhRC9STzhsd1pUWVp1STFXcFZCTHdiaFkxc2k3ak5ONFhMbHpJMFBYcVF4anJZbW9XR0UwcnQ4NmN3cm05dTlEWjl4ZDVjb09FM2RvczhabytDMEZyVmtMVnJBWFdqaDJCaVlGQjJPQTdIaFhyMVVlVnR3dWEramF0ajRsN0Q2WHJ3TWY0VkMyejFjWDBXQTh6czh4YUR3SFd4Y1QwT2wycTFwMzZWREpyWFdROU5BaC85dFFzUUxLRzlGQVAyZUpEWktPS1YzV0hhNTUzTXdkZENqcUlUajlQTlZ2VFo5ZHZzOUY2NkhENWRla2F0VkFvd1RvbnJZZU9NSHNDUkVSRXFXZk5vSWNvUFFROTZRWC9KUkxacU5pSU56aTFiUlB1aHdSRHE5RkFhV2VQOVJQSFFwbW9wU2JzMlZQY0N6NFB3REM1UVpXR3BndTBxV09pc1hSd0g1TzBoR044dktiUFF0Nml4VC9OUlJBUkVaRUpyVVp0TnBIR3M5czM1WFhMS0drTWZJaHNsS2pYd3pWWGJ2U2E5enNXOU95S2l2WHFvMks5K2doLzloVGh6NS9qYzNmRCtnQ1dKamhJS0UrUnp6QnMzV2I1TmNmNEVCRVIvWGRQYjkzRU1mOTE2RGhoa3B4Mk4vZ0NOazRhajg2K3Y1aXM0MlAwNXNWekxCM1NEeU0yYkRYNUhsN2hNOGppNHF0a2lvRVBrWTNLV2JBUUd2N1F4eXc5NHRWTGJKNCtDWDBYTGtXT2ZQbXRVRElpSWlMNjkrUXhaTTJaUzM2dGpvbkJub1Z6b1dyV0VvR0w1cVAzL0NWd2NESnQyYmw1K2lUSzFLcU52MWNzeFkwVFIrVjB2VTVuTm80M3RaTWFaU1lNZklneW1lSlYzT0RXdUJsT2JkMGt6NkJFUkVSRWFldHkwTi9vK05Oa0FJYVpXRGY5NG90eXRiOUU0OTc5c1cvSlF2aFBtb0R2ZkgrQnZhT2puT2ZTb1FObzFuOElpcFN2WURMYjROUldqUm5vcEFJREg2Sk1xRUdQM3RCcTFJZ09ENE1paFVHM3huVk1Fa280eGlkWG9jTG9NZk8zajE1R0lpSWlXM1V2NUFLaXc4TlFvR1FweEVaRXdIL0tST1FxV0FpTmVobldpMnJhYnlCMnpQSER5bUdENFRsNkF2SVdMWWJuZCsvZzlaTW5LRksrQWdCZ1lTOHYrWHg2blU1KzdaakZCWDBXTEVuN2k4b0FHUGdRWlFLTmUvYzNlVzFuYjQrZzFjdHhZck8vdkJKNVVoS083eUVpSXFMLzdsakFCZ0RBeXdmM3NYYk1jS2lhdDhRMzNYcksrd1ZCZ1crSGo4SEpMUUZZUG5RZytzeGZqR01iMTBGSU1CRjBkSGdZeG16ZFkzYnVHWjVjVkR3cERIeUlNb0VhcmMwWDkydlNad0NhOUxHOEtCOEFUQXdNK3BSRklpSWl5cFR1aFZ4QVZPZ3JBRURlb2tYeG5lOVVGQzViSHI1TjY1dXNPVFM1ZVFOTURBeUNXNU5tZVAzNE1VSWZQVEE1anlZMkRvdjY5a2pEa21kOERIeUlpSWlJaU5MSXhiOFBvRW5mZ1FpWU1oR0NvRURoc3VXVFBkN1pOUnRlUDNtRVpnTzhFVERsSnpuZE1Zc3pCaTVkYlhZOFczeVN4c0NIaUlpSWlDaU5OUHloTjF4ejV6RkowOFhIdzg3ZVBzazhWUm8yZ1pDd254dlk0dk1oR1BnUUVSRVJFYVdSeEVFUFlGaE1QRnZlZkVubVNSejBBR3p4K1JBTWZJaUlpSWlJck9qMjJkUDRySHpGOThyREZwLzN4OENIaUlpSWlNaEtOSEd4T0xWdEU3NGRNZmE5OHJIRjUvMHg4Q0VpSWlJaXNnSkprckJsK2hRVStMd1VQbmV2bHFvOEp6Yjc0OXp1SGRERXhtRitqeTVtKzQzcFhORFVIQU1mSWlJaUlxSTA5dlgzM1NFSUFyNW8yeDRGUzVjeDI5KzAzeUN6dEZiZXcxSGhxNjlScDMwbnMzMlVNZ1krUkVSRVJFUnA3TXVPblFFZ3laYWVXdCsyTTB1cjhOWFhuN1JNdGs1aDdRSVFFUkVSRVJGOWFneDhpSWlJaUlqSTVqSHdJU0lpSWlJaW04ZkFoNGlJaUlpSWJCNERIeUlpSWlJaXNua01mSWlJaUlpSXlPWXg4Q0VpSWlJaUlwdVgwUU9mV0FCUXg4Wll1eHlaWHJ3NnpyaXB0bVk1aUlpSWlJZ3N5ZENCanlSSlZ3SGd4ZU83MWk1S3BoZjI4aWtBUUpJa2ZoaEVSRVJFbE81azZNQUh3RW9BMkxseURwN2V2d2xOWEt5MXk1UHB4S3ZqOFB6aEhleGFOZGVZdE5tYTVTRWlJaUlpc2tTd2RnSCtJM3QzZC9kQVFSQWFXcnNnQkFBNHJkRm82bDI5ZWpYZTJnVkpheXFWU3JKMkdjamNoUXNYTXZvOTdyMndIcVpQbWEwZUFxeUw2VlZtcTR1c2grbVROZXRoUm0veDBRWUhCemVYSkdrc2dFc0E0bExLUUIrZFdwS2thNUlrVGM2c1FROEFTSkoweHRwbElETlhyRjJBdE1aNm1DNWx1bm9Jc0M2bVU1bXVMckllcGt1WnJoNFNFUkVSRVZFcXFGUXFpYTFYSDBkR2IvRWhJaUlpSWlKS0VRTWZJaUlpSWlLeWVReDhpSWlJaUlqSTVqSHdJU0lpSWlJaW04ZkFoNGlJaUlpSWJCNERIeUlpSWlJaXNua01mSWlJaUlpSXlPWXg4Q0VpSWlJaUlwdkh3SWVJaUlpSWlHd2VBeDhpSWlJaUlySjVESHlJaUlpSWlNam1NZkFoSWlJaUlpS2J4OENIaUlpSWlJaHNIZ01mSWlJaUlpS3llUXg4aUlpSWlJakk1akh3SVNJaUlpSWltOGZBaDRpSWlJaUliQjRESHlJaUlpSWlzbmtNZklpSWlJaUl5T1l4OENFaUlpSWlJcHZId0llSWlJaUlpR3dlQXg4aUlpSWlJcko1REh5SWlJaUlpTWptTWZBaElpSWlJaUtieDhDSGlJaUlpSWhzSGdNZklpSWlJaUt5ZVF4OGlJaUlpSWpJNWpId0lTSWlJaUlpbThmQWg0aUlpSWlJYkI0REh5SWlJaUlpc25rTWZJaUlpSWlJeU9ZeDhDRWlJaUlpSXB2SHdJZUlpSWlJaUd3ZUF4OGlJaUlpSXJKNWdyVUxRRVJFUkVSRUJtNXVidDBGUVJobmZDMElRaGtBa0NUcFpvTERWZ1VIQjg5STg4SmxjSGJXTGdBUkVSRVJFUm1Jb25qZXpzNnVUT0owWXdBRUFKSWsvUzl0UzJVYjJPSkRSRVJFUkpSK0NPN3U3djhLZ2xBNmlmMFBMMXk0VUJ5QWxJWmxzZ2tjNDBORVJFUkVsSDVJZ2lDc1MyYi9makRvK1NBTWZJaUlpSWlJMGhGSmt2WWtzODgvTGN0aVM5alZqWWlJaUlnb2ZWR29WS3I3QUQ1TG1DaEowb3ZnNE9CQ0FFU3JsQ3FEWTRzUEVSRVJFVkg2SWtxU3RENXhvaUFJQjhDZzU0TXg4Q0VpSWlJaVNtY2tTZHFaT0UwVXhZM1dLSXV0WUZjM0lpSWlJcUwwUitudTd2NUVFSVQ4QUNCSlVsaHdjSEIrQURvcmx5dkRZb3NQRVJFUkVWSDZvd2NRWUh3aENNSWhNT2o1VHhqNEVCRVJFUkdsUTRJZ2JEZHVTNUlVa055eGxESUdQa1JFUkVSRTZaQkdvemttU1ZJNGdLaW9xS2hkMWk1UFJzZkFoNGlJaUlnb0hicDY5V3E4SkVtYkFCeTZmZnUyeHRybHllaHNZWElETzVWSzVTVkpVbThBVlFWQmNMRjJnVEtaV0VtU3JnSllHUndjdkFLQTF0b0ZzZ2FWU25VSVFBTnJsNFBla1NUcFRIQndjQzFybHlNdHNSNm1QNW14SGdLc2krbFJacXlMdGxJUEpVbUNJTmpDVDNicjE4T00zdUpqcDFLcEFnQ3NGQVNoRG9NZXE4Z2lDRUlOUVJBV3U3dTdCd0t3dDNhQnJDVEQzMWh0alNBSU5hMWRCaXRnUFV4bk1tazlCRmdYMDUxTVdoZFpEOU1aYTlkRE8ydSsrWCtsVXFtOEFMVE5WNlFFUFB1T1JvRmlwZURzNG1ydFltVXE2dGdZdkhoOEZ6dFh6c0hqMjljYXVydTdEdzhPRHA1aDdYSlppKy8rSTlZdUFnSHdiVnJmMmtXd0t0YkQ5Q0d6MTBPQWRURzl5T3gxa2ZVd2ZVZ1A5VEJEdC9pODdkNEd6NzZqVWFLQ080TWVLM0RLNG9KaVpTcWpYZit4QUFCQkVEcGJ1VWhFUkVSRVJHWXlkT0FEb0NvQUZDaFd5dHJseVBSeTV5OWkzQ3h0elhJUUVSRVJFVm1Tb1FNZjQ1Z2V0dlJZbjZOekZ1T21zelhMUVVSRVJFUmtTWVlPZklpSWlJaUlpRktEZ1E4UkVSRVJFZGs4Qmo1RVJFUkVSR1R6R1BnUUVSRVJFWkhOWStCRFJFUkVSRVEyajRFUEVSRVJFUkhaUEFZK1JFUkVSRVJrOHhqNEVCRVJFUkdSeldQZ1EwUkVSRVJFTm8rQkR4RVJFUkVSMlR3R1BrUkVSRVJFWlBNWStCQVJFUkVSa2MxajRFTkVSRVJFUkRhUGdROFJFUkVSRWRrOEJqNUVSRVJFUkdUekdQZ1FrVldKb21qdEloQVJFVkVtd01DSHlNb2VYTG1FMklnSStmWEZ2L2REa2tSbzRtS1R6SE0rY0xlOHZYem9BR2cxbW1UZjQvNmxFSnpZNHYrZnk3cHZ5VUtFUG5xWTZ1T2p3bDdqV01CNlNKS1U1REhUUEpxYXBVMXUzc0RrLzBSRVJFVC9sWjIxQzBDVW1lbmk0N0grcDdIb05IRUtQbmRYQVFDMno1cUJrdFZxWUpuM0FGUnY2WUV2TzNhR1F2SHVHY1hUV3pkeC9kai9VSzE1S3dEQTR4dlhJU1hUYWlLS0l2WXRXWWhHUGZzaDdObFRyQjdoamNqUVVHVExrMGMrSmpvc0REMW16VWZSaXBVQUFGTmJOMEdXYk5tZ2k0OUg2UnBmb08yb2NRZzV1QStudG0zR2plTkg1WHlPTGk0WXNHUmxrdS90NE95TUM0RjdVTEJVR1pSVVZmK3dQeElSRVJIUlI4REFoOGlLcnY1ekdEa0xGSkNESGttU0lFa1NYSExrUU85NXYyUHo5Q25RYXRSbzBMMlhuT2RDNEc3Y3YzUVJNenhieW1senZtOXZjbDQ3QndlTTJMZ05BSEJ5U3dBK3ExQUpSU3RXd3ZuQTNSaTZaaU9tdG1xQ1llczJBd0NlM2I2SmdLbStLRlM2akp4Zm9WQmcyTHJOT0xCc01aeXlac1dUbXpld2Y4bnZxUFIxQTdRYit4TUVRY0RWZnc3anlwRWdPWTg2T2hvejJyVkNsbXpaeks1enkvVEpabWw5ZjErR2JMa053WmVvMTBPaFZMN3ZuNCtJaUlnbzFSajRFRm1KSklrNEhyQUJEWC9vSTZmcHRWb29sRW9JZ2dLdXVmT2crNjl6SU9yMTh2N0kwRmQ0ZU9VU3h1L2NCMEV3dEFMNU5xMlBZZXMydzhIWjJldzlIbDI3Z25PN2Q2RGRtSit3WjhGY3VPVE1DVUFDSUVFZEV3TW5GeGZzLytOM05PN2RIM1lPRG1iNTcxOE1ScU5lL2JCOTVuVDBuTHNBVzMrZGhwMXovRkRwbTRiWS84Y2k5Snk3MEN6UHFFMDdVM1g5SjdiNDQ4ejJyZEJwdFpqZm93czYvVHdWcTRZUE1ibGVBSmphcWpFQW9HenRMOUZodkcrcXprMUVSRVNVR0FNZklpc0ozaGVJOE9mUFViYjJsL0RyNEFFQWtDUkFFa1g0TnExdjBuS1NzMEFoOUZtd0JJZFdMa090Yjl2SlFVOUt0SnA0bEtwZUUzK3ZYQXBOYkN4NkR4c0pYWHc4SkVuQ2pSTkhVYVpXSGR5L2RCR2hqeDVpNzhLNUdMUnNEWnhkRGU4YkUvRUdzUkVSK055OUdycjlPZ2V1dVhMRGMvUjRMUFB1aitBRGdmaW0ydy9Ja1MrL3hmYzFYazlpbXRoWTZIVTZUQXdNUXAxMm5WQ25YU2RNYmRVWVBtc040NC9HN2RnSHdIUnN6NFRkQjFOMXJVUkVSRVRKWWVCRFpBWFI0V0VJV3JNY2dtQjRiV3dsQ1h2NkJIK09Ib1kzTDE5ZzJMck5acTB3WDN2MVFJNzhCVkw5UHArN3E1Q3ZlQW1zR2o0RTMwLzlGVW83ZThTOGVRTUhaMmNFNzlzTHQ4Yk40THYvQ01LZlBjV3FFZDV3eXBwVnpodjY4QUZjY3VSRVhGUWticDg5alg5UEhzZkxCL2Z4eGJmdGtiTlFJWnpjN0krUUEvdFF1MTFIMVBSb2EvSytvemJ0Uk1UTEY5ZzlmdzdxdE8rRTNFVSt3K0UxS3hINjZDRWE5eGxnTW1ZSkFGN2V2d2VYbkRuaGtqM0grL3daaVlpSWlGS05nUStSRlJ3UDJJQnFMVnJqNUpZQWsvVFFSdytSbzBCQnZIbjV3aXpQcTRjUHNNSm5vUHc2WHEyR2c1TVRISnljTU9mNzlvaVBpelByN2paaTR6WUVUUGtKSmR4VXVIOHBCQSt1WEVLKzRpV1FwOGhuc0hkeXdvTXJsMUNzVWhXYzJiVWRibzJibTdRa0ZhdGNGUW83Tzl3OGZSTHFtQmpVNzlZVEJUNHZDUUNZMXFZWnh1M1loeGYzN2tCUUdNYm1TSkJNQXBycytmS2pTZCtCT0xoc01XNmZQNHRtL1FmRFk5Z29DTVpvRDRieFJUcXRGaHNuVFVEWFgvd3c5L3NPWnRkdDdPcld5bnM0M0pvMFMvWGZtSWlJaUNnaEJqNUVWbERUb3kxeUZDaGdGdmpjUG5jR1JTdFZ4djFMSVdaNThoWXRoakZiOXdBQTlEb3RmbW5kRktNMjdZUkNxWVF1UGg1VFd6ZVI5eHRwNG1MaDRPd01wWjBkNHVQaVVLaDBXYng2Y0I5NWloYURxbGtyN0Z1OEFPM0dUc1Nsdnc5ZzROSlZadTlaK1p1R2VIYjdGbTZlT29Hek83Zko2VnFOQnZON2RBRUF0Qmt4QmdEa3dHdlhiN054OVg5Qkp1Y1I5WG9FclY2T29OWExJZXIxaUZjYkpteTQ4cjhnS08zc01YajVuMUFvbFhLM05uWjFJOHFjSkVtRUxsNExlMGRIay9UbzhEQmt6Wm5MU3FXaXpDWWoxME5Ka2hEeDhrV0t2VU5FdlI2eGtSSEltak1YOURvdGxIYjJhVlJDNitJNlBwL1E1Vk9Ic1gvOVlyUDBXZDRkVTcxbzQvak9YMzNzWWxFNmtMTmdJYk54T3Vyb2FGdzZkQUNWdjJsb2txN1ZxQkZ5WUo5Sm5YbDIrelp5RkNpWTdFeG9rYUdoY0hUT2dxNi96RVR6Z2Q1d2E5d01XWFBueHUxeloxQzhpaHVLVjZtS1hJVUtZOW1RL3ZpeVUyZTQ1TWhwZG83c2VmTWg2blVvYW5pMHhkZGVQZUM5ZWoyOFY2K0h2YU9qdkYyc1VoVUFRTVNMRjhpZUx6OWFEeDJPTVZ2M3lQOFpaNWN6dnE3cDRZbUs5YjZCZTdNV0dMQmtKUVFCbk5FdG5kSEV4ZUxBMHNYUTY3Um0rK0xqNHVEYnREN2k0K0lzNXQzNysyOW1FMVE4djNNYjg3dzZXV3pKTk1wSTYxblJwM012SkFSK0hkb2dMaXBTVHRQRngyUFdkNTVKNXZtUU9yZkJkN3habWlpS1dEbHNjS3JMNnR1MFBrUzlIbmVETHlCbzlRcm90T2IvWGo2bWtJUDdjQ21JRDRMU1FsclZ3NlRHdy80WGVxMFc4N3A5bCtKeFlVK2ZZSm4zQU9qaTQ3RjBjSDljQ055VDdQRytUZXQvcEJKYUYxdDhQaEZKa25Cbzh3cTA2VG5jYk4rcnB3OE1vOWdUbU5hM2xjWHo2TFR4RnZkMUhQSXpTbFd1OFhFS2EyVXFsYXE4SkVrdGdvT0RaMXU3TE5aMFlObGlsSEJUSVcvUjRpYnBVV0ZoMkRuWEQxVWFOWkhUamdkc1FQbTY5Wkk4bDA2cnhkeXVIZEJyN3UrNGZ1SW83bDhNUVh4Y0xOd2FOOE9kYzJmUmNyRFAyeHUwQUswNkRtK2VQNGNvaWlaZDFTNEU3c0dWL3dXaGNMbnlPTFp4SFRwUG1wWnMrUi9mdUlaQ3Bjc21lNHdrU1FoOS9CQXRCL3ZBTlZkdWszMDc1ODNFcGI4UG1PVXhkblhMbWpPWFBBbkNwMUN0V3JVOG9pZzJEdzRPWHZ2SjNpU0RVQ2lVdUhmeEFuYk05b1BuYVBNZmlFazV2V01yenU3YWdhYzNiOGhwbFJzMHh0bGQyeEViRlluTnYvaks2UTE3OWtXSnF1NEEwdTk2VnRhU21lK0oxNDRlUWRHS2xlUkpWbEx5b1hYdTF1bVQ1aWVUSkR5OGV1Vzl5NXl2ZUhFYzgxK0hGVDREMFhuU05HVExreGVBNFllaWs0dExrdm5VTVRHWXNPdUF5VmpPU2MwYUlIdmV2SWlOaklDcWVTczA2MjhJeEI1ZnY0YjlTMzZIUzQ0Y3FGRDNhNHV6Y0g1c21mbWVtRmIxTUtGWjM3V0ZnNVA1N0t5eFVaRVlzMlczV2ZwL1plL29DRW5Vdzg3QkFWN1RaMkgvSDcralFyM2s2Nnd0WU9EemlWejRKeEQ1aTVSQXNYSlY4ZXJKZlN5YTBOZGsvNVRlelUxZS83eksvQWNmWUdqeEdiZjA0MWQ0YTZ0U3BVb2xwVkxaQ2tCWEFCWGZqdnZJZEYveVJtZDJic09ORTBmUmY3RmhNVkJCRUJBYkdZRnNlZkxpNFpWTHlGVzRDQlFLQldJaTNtRGY0Z1VJZmZRQWJZYVBsdk1iVzB6aW9xUGduTlVWTCsvZmcxTldWMEFRa0NOZmZuUVkvek95NTh1UGpiN2pvV3JSQ25xZERtdkhHV1o0Ry9ESEtnUk0rUmwvanY0UkhzTkdJMWZCUXZKNXk5U3FqUXBmZlkyclI0S3c5ZGVwY25yQ3JtNE5lL1pGK2JyMUVMdy9FSTE3OTB0d2pCcDJEbzZJaTRxVVc3Y0VRY0IzUDc4N1QwSWVQaVBoNFRNU1FOcDFkYXRTcFVvUk96dTdGcElrZFpZa3FmN2JlcGpwdnVRVHMzZDBSS2VKVTdDNGZ5OWNQbnpJckJVeU1WRVVjZmpQbGJqNnY4TVl2SHdOam0vZWlOWkRSMEFRQkt6N2FRd0tsUzZMZ1V0WDQrQ3l4U2hUcXpaS3VLbE04cWZYOWF6U0V1K0pobnZHbFNPSDRERnNkSXJIL3RjNlovVG5tT0VtUDFZQm1OU3B4TjJITGNtYU14ZThwcy9FaGNBOXlKSXR1OG0rRVJ1M1FaSkUyRHM2eVdrUHJseEMwWXFWTUtsWmc4U25nck5yVnZpczljZXlJZjFScEZ3RkFNQ0xlM2V3L3VleGFPMHpBcUdQSHVMQXNzVm9NV2hvaXVYNkVMd25XcWNlQW9aZUg4YjdWVUxUMmpTVDMydWFSMU9UZlRxdEZyNzdqNlJZUnIvMnJjM1NKUW1JajRzMXFlL3p2RTVDa2lTVHNiZ0pKVHpXYUlUL2R0alpaNXh1Y2d4OFBvR1lxRGM0dkhVTitrMWFoS003MStIUm5Xc21nYzNvOXJYdzAvTEFUTmU5eDgzTnpRMUFHNFZDMFJWQUtXdVhKNzM0OTlRSi9MM2lEM3ovaTUvODlMbFMvWWI0clhzWENJTGh4MXZ6Z2Q1NGVPVXkxazBZalhKZmZvV2VjeGVhUEpWUktKV28yckFKNW5mdkFra1NvVkFxOFVYYjlpaFNyanlLbEN0dmVKK1R4eEgrN0NrYTllcUhSWDE3b0Z5ZHI5QjhvRGZzSFIzUis3ZmZzV3ZlYk95YU94UGRmcDBEQUZBMWYzZUQ4MTY5M3FUTTA5bzBNMGw3Y09VUzdCd2NVTHBtTFRrdGY2SXNuUUFBRklOSlJFRlVjTkVDaEJ3SWhLQlFva3FEUm1iWHJkZHBvVlZyNU1rUjBvcEtwU29saW1KTFFSQytFd1RoQ3dCSjN1UXpzeHo1QytDSDJmT1J2MFNKRkk5VktCVEkrMWt4OUYyNEZIK05HNEhZeUVoNUlnNnRKaDZ4RVJGWStlTWc2SFU2dkhwNDMrVExQeU9zWi9XcDhKNW9LdVRnZnFoallwQy94T2NXZjJBbFRtc3h5T2U5Njl3OHIwNEFERDhHNTNsMVFqZS91ZkxESGxHdngrUVdEYzJDbmJpb1NQeld2YlBGTWlmdXFuUncrUklBN3dJbVRWd3NWZ3dkaUI2ejVpTmJuang0ZXVzbTlpeVlpd0ZMVmlUNWQxREh4T0QxMDhjb1cvdEwzRGg1SE50blRrT2pYdjFRNGF1dklZb2kxbzRaamxQYk51T0x0dTJUUE1mNzREM1JWRnJVdzIxKzAvRGszK3VJaTRyQ3dsNWVxU3FYUXFGQXQxL25vbUNwVXJCM2RFSms2Q3NzOHg2QVZjTzk4ZXoyVGJQampaTVFRVExjNXhJSFNQRnFOV1oyYkpOaWNDL3E5VmptM1IvUGJ0OUN6VGFlSmcrZ01pSUdQcC9BK2NON0VCbjJFb3NuOUVWY2RDU0d6dm9yVmZuR2QvNEsyWFBuTTBuVDY3VHdHOXhPZmgzMjRnbG1iRHIxVWN2N0NRbHVibTdWbFVxbGh5aUtYUVZCS0c3dEFxVTNUZnNOUXBsYVg2RFBnaitRdDJneE9iM2RtQWxvTjJhQ3liR1NKR0hBMGxWSnJwM1RkdFM0Wk4rcmJPMHZVYXlLRzV4Y1hOQnIzaUxrTGx4RTN1ZVl4UVh0eDAyRVRxdUZJQWp2SFpRWHExUUYzZjNtbW94Yjh2aHhKRHgrSEpsa25xQTFLM0Z5c3o4cU4yaHN0dStiYmoxTi92OWZ1YnU3VnhBRW9TV0E3d0ZVVFR5ZE5wbFN4OFJBMU9tUUxYZWVWSzhaVmFXaDRYT01ESDBsdDZKWWtyaFZKcjJ2Wi9XUjhaNllCSjFXaTJNYjF3RUFjaGN1WXZKakxLbkpXNHplcDg0WnU4dE9idDRnMVYxbm5WMnptYjMzK3AvRzRPYVpVOGhYdkFSK21EMC95YnJvNkp3RnRkdDF4UFpaMCtFMWZSWU9MbHVNK2w0L0pGdDM3NFdjUjlsYWRiQjM0VHhjUFhvRTM0NFlpd3B2dXpZckZBcDArdm4vN2QxcFFKVFYyd2J3YTJBR1JCUlV3SVhGWFpZa2JFWUYwK3cxQlVWUzBFeE5zekFYQlBkVVNLUFUxOHlNeWlXMU5JMHdUWFBMTFRQVGFERlVTZ2V6TktURU5SUnhRNHgxWnA3L2gzRUdCbVlFRkpqdCtuMXhISjdCUTkwZW4vczU1OXozUW56KzJxdFFLaFRvTWJUeXN4ejZjRTdVcjY3aWNIRGM2N2g5N1NxV1I0N0E1RS9WQzJvTEI0VG9UWUxLbmwwOGV5d0Z2eC84RmdPbnowSld4bGw0K1BoVzJFV2hHYWVtTDU0aEVudDdLRXRLdE52YzA0LzhBbmR2SCsxV1RZMGoyN2ZBdzhjUFYvLzVHN2V2WmlIdjFzMEtXOVhOQ1JPZld0Q3QzM1BvMmljY201YkV3ejlpRkJxNU5zUC92OUpYNTVxeVc5M0d2ZmtoUE5yNkFnRGlWdTdRdVM1K1JFK2Q5OHloMkVGQVFFQTNXMXZiY0pGSU5BcUExNE9XVGN1U3lXUkNwUmVacHZrUCs4SE9ZZXJsNTdKSmp5R2krOXZXSG9WbWxhaHMwbE9XWnJtNnNpZEEraWJVNnU0TERoazdBU0ZqSitqOVdzOFJvM1IrZlJpQ0lFQXFsYzRGTUVva0VuV282dWZNT0E1cnpKNGw3K0w2aGZPNGNlVXk1bjd6UFk3dTJJcVViWnQxcmxuMjhuQ2QzMnQ2VWYxM0p4ZEpzVlhiaG1NTy9heHFBdWZFeXFWczNRUW50NmJJemJsZTdUK3NPakZYMXEycldXall4QVZySm83VGJ1K3hzYkhSdWZuVTNKU1dsWDQwQlkyYXR3Q2dMdnVmdXVzcnc2c3ZJaEc2RGh5RTlLTXAyRHp2ZFNpVkNtMFNZMGgyWmlhOE92cWpvWXNybmhvK0VwL05tb3B2Vmk3VnVhWkJFeGY0UE5taldqOHY1OFRLMVdVYy9wWHlNd0RnVU9JbjJsVVVmZkdtMmVvR0FMMGp4MkR0bEdpa0gva0ZaNDhkUVlldVFjaE1PNEZmdG55QkZ4Y213RlpzK0xhKy9FclZyQzI3NE5EUUNmbTVkMkJmM3hHN2x5UWc4dDBsT29uUHhUOSt4L0d2ZDJQQ3grdHdmTjhlQkExNkhsOS91QVFqNXI5ZDVaL1QxRER4cVFWMjlnNDQrc04yMklvbENBcFJOM1kwZEliSDBnaUNBTEZZN0N3SWdyc2dDSGJXdkZ4T3hpVVNpYUJTcVR4c2JHenNLNytheWhyMjVnSUFwVlY4ZWd3YmdSN0QxRnQ5aWdzS3NHaFFmMHovZkl2ZWJXWFZZUTc5ckI0VjU4U3F5YmwwRWVHdnhtTFYrRWdBNmlmdjd3OGZwSE5OZGMvZTZIUDl3bm1ja3grSFNxWENaek9uSW1aMUlrYS92eHdiNXNUcWJEODd0bk03TWxLUFZQajhmN2wzOE4wbkgySDBlOHZ4NjU2ZGVHcjRTS3lkRW8yV0hSK0h1M2RwY1JlbFFnRUFzQldyVjg5RG95ZGoxZmhJdkZDRkc4YXU0WU93WWM0c1RGaTFGa3FGQXBNLzNRajcrdlZ4Wk51WDJyK0gxekxQNlp6SHJBck9pWldycXpnVUJBRi8vNW9LaHdZTmtaK2JpK1FrdzFzZnk3SVZTekE0TGg0YjQrT2dVaWpRTnlvRzlnNzE4WDNpV255ZnVCWjlvMklxZkVhbFZFSmliNjhkcXlDbzhGWllNTVFTaVRiSnUvcDNCdHc3ZUtONXU5SWR0N2V5L3NXT3hRc3hOSDRlSEJvMEJBQjQrdnJCdm41OXBPNytDa0VSaGl2Y21USW1QclVnKzhwNTdFMWFoalorVDJEbDdER3djM0JBMUx4VkJpdTNsUzFlc0RnbVF2dTY0RjRlRkNYRldQQktQOWpWVXgrTVZKUVUxKzdnSDVGSUpJSmNMajhBNEFBQWtWUXE3UVBnQlpGSUZBYWd4WU0rSzVmTHpmYU9RQ2FUelRmMkdLaWlreWRQVHNEOTdVVTJOall2QWdnRDhNQW5uV1llaDBaL011dll5Qm1qMzF0dThPdGx0M3VZU3orclI4RTVzV29Help5dHU3Sm42RnpDL2NTN3JLckdYTjdORzFnM0xRYnR1d1RDeHNZRzB6L2ZyTzFkSXJHM1EvYjVURFJyMHhaS1JRbFNkKzNBczFObTZId2ZsVktKblFsdkl5amlPZTE1VElsOVBReUtmUjFiRnJ5Smx4ZC9BQmRQci92anpJZll6azZiUktkczJ3d1BIei84OHVWR2VBYzlpUWR0TFhOMGJvVG03ZHJqMnJtLzhkdlh1eUd4cjRmK01WUHc1MDgvb00wVE1yaDcrMkRmaXFXSVRGaGE3VzNKbkJNZnJDN2lFQURPSFA0SjdoMjhrWjM1RDhJbVQ4ZStGVXNOZnE2OFptM2FvblhBRThpNWRFR2JrRVRNbW8xUEprZWhVMGhmdUhoNDZWeGZWSkNQZW82bHE5akZoWVdRM0s4ZTUrTHBpU3RuVHVQd2x4dDFLcmZleWI2RzlhL05RTy9SWStIMW1HNlZ5MzVSRTdGNjRuZzR1YnJCcjRmcDcwSXFqNGxQTGFoWHZ3R2VEaCtKWnA1dDBOU3pMZHc4V2dJQWNtL2w0TjN0cVRyWHpobjJwUGIxeTNIdndrZmFIUUNRZmlJRkI3ZXRRMVptT3BxM2FvZGhrK2Voa1dzem5FMnIrQVRLaEFscGFXbUhBQndDZ0lDQWdKNWlzWGlVSUFoaElwRkkvMTRyTXFxOFd6ZngrNkVENkRGMGhDVWRiaFZPbmp6NUc0RGZBRXlYeVdRQlVGZk82Zy9BdUhXTExkQi9kM0tyM0F1bHNaNG4xcHArVm1PWHJjTFBtMHEzZlpRVUZlTDBUejhpSUxpdjlxYXhxdjJzbkZ4ZE1lcnQ5N1RmUHovdkxuN2R1eE50cFoxMStsbjkzNmlYOWZhenFrR2NFdzE0bEtJU1ZZMjVCazFjRUxkdEQ4UjJkbGpRdjdkT3c4Yk9ZUVB4ODZiUE1UUitQcExYSjhLdFZXdTA3MUxhTWtJUUJPeGVrZ0FBQ0l3WXJQTjlQWDM5ME91bDBVaUtuWTdoYzkrQ3A5OWp1SHNqQnczdXg5SmZLWWVSbFhFV1VTdldZTXVDTjVHeWRUTjZ2dkFpYkd4c29GS3BjUFpvQ3J5N2RkZVpjeHMzYjRIYjE2Nmg2NEFJYkpnekMvMmlKcUpEWUJET0hrdUIyTTRPanM3T2oxSkppM09pQVhVUmh3RHcyOTZkR0J3WGo3UUQzMEFza1NCaVJoeitTRDVZNlJrZkFNZytuNG56SjArZ1ViUG1PUFg5UVFUMENVSFRWcTB4OWJOTmNISjFoYUpZOXdGNTNzMmJhT2hTZWlhbk1DOVB1NTNYeTY4akRpV3VSVUR2WUhqNCtFR3BLTUdOeTVmd3hSdXowV1BZQ0R3UkVvcnlIQnMxeHBEWmIrQ0xOMllqYk5KVVNQdUZWZWxuTmhWTWZHcUJjeE0zaEk1VWI4VlFsQlRqeXJtLzBOcTNVNldmODVGMlIxRkJQcjdadUJJM3IxN0cyUGhsZUR0cUFDTEd4V0w5NGxrSUdSNkZ4N3FhWDNhdGNlclVxY01BRGdPQVRDYnJKZ2pDeVB1SEs5c2FkMlNrWWVmZ0FQbitmV2pSM2h2dFpGMk1QWnhhSVpmTFR3R0lBeEFuazhuYVEvMFAva0FBaHV1TVdybC9NOUtSZitjT09nUjJxL1RhY2NzL3dzYjRPTVJ1cVZpV2RmRnp6eUl5WWRrRFAyOXEvYXhxRStmRW1sSFZtQk9KUkFadmJEc0Y5MFBLdGkreDYvM0Z1SERxSk1aL1dOcDhYRkZTZ2wzdnY0UHN6SE1ZdSt3anZWc2hwZjNDb0ZJcWtSUTNIVDJHdmdBSEoyZTR0bXlGVzFuL1l0K0twWGpwbmZjZ3RyUERnR2t6c1diU2VQaDI3d0g3K280b3ZKZUhyeElXWWM1T3pTcW1Fajl1U01JZlAzNlBJYlBmUkl2MjNtalF4QVdaYVhLMDd4eUl5MmYreE1tRDM4SzdXL2VhK0U4SGdITmlUYW5PM0JjeGN6YWMzWnBXdUs2eU16NzVkKzlpNjhKNUNCNDdBYTM4QTdCaHppeDRkK3VPZW82T09qM0p5cnArSVJOdUxWdERVVklDc1VTQ3kzK2QxcDRYbHRTckIwVnhNZnFNVWJkYzJmMUJBakorUFlyUTZNbEkzYlVES1Z0MUs3cHFWcTFtZkxFZEVUUGlrSnkwRHI0OWVtcFhuc3dCRTU5YWtIM2xQRTZuL29qTU0zSmNUUDhETFZxMXg4UkY2eDc0R1VWSk1ZNG43OFhQZXpmaHlkRG5NV2hjclBicFR6UFBOaGdUdnhTYmw4L0ZzZSsrUXAraFk5REsrL0c2K0ZGcWpWd3VQd2JnR0lDcFVxbTBpMGdrR21uc01WbWJ3bnYzc0hqSUFKMnFXUm83M2xsUTRiMEpINjNUTzFHYk03bGMvZy9VQjdIblM2VlM5L3VIenduUWRxSGY5ZjVpWkovUDFPa2JwYy9xR1BYaFhIVnZpQUx0NzhzcXlpL0E3ZzhXQXdBQ3c1L1RLWmtPbUc0L3E3ckFPYkg2YWlMbXl2THk2NGkwNy9ZamVHeVV6c3BmVnNaWjVGeThpTWlFWlE4czR0STViQ0FhdC9EQTRjMGJVRnhZZ0lEZUljaE1PNEhnTVZGbzFxWWRBTURaclNuNngweEJTVkV4R3J1N0l5UDFLQm8yYWFMOUhyWmlXOVIzZGtiL21LbmFubExoMDJQaDVPWUdKMWMzZVBqNlllbW9vWWordUdwblFxcUxjMkwxMVhRY0dwS2ZtNHNOcjg5Q20wNVM3VXBNbnpGUktDa3NVRmRvVXlnZ3NiZkh0Y3h6T24yanpxZko0ZFhSSDE4dGZnc1pxVWNocWVlQXdYR3Y0OGFWeTBoT1dnY1BYMTlrSER1Q0ovcUc0dDd0V3hnYVB4L3RaRjBxclBab1dnWm8rUGZxRGIrbmV1cXNuSm9ESmo2MUlPZmZpN2lYZXh2ZFE0Zmh4Um1MNE9CWW1nbVhQK2VqVXFtZ1ZDcXdjdllyYU9udGorZ0ZhK0RVcEdMVzNyQ3hLOGJQVzRVVFArN0R0cFZ2WWRTc2Q5QzhaYnRhLzFucVFscGEybkVBeDQwOURtdWxxYVJsN2RMUzBySUFKQmg3SEtiaXlsOW5ZTzlRSCs3ZVBoZ1VPNmZTVlpEb2p6OUYzcTJiK0duamV2ZzkxUk85Um8ydWNNM2k1NTQxZU1ObWl2MnNqTFhkazNOaXFmSjljc3A2bUpncktTcEVTV0dSTmtrV0JCWFNqL3lDNUtSRU5HM2RCaTh0ZWcvZnJGcU9tNWN2NDVuSXNYQnlkVVhManY2SVdybTZTamQ0YmFVeXVIcTF4Tm9wRTlBcEpGUnZvdlQ0TStxK1psMEhSR0Qza2dROE9XU1l6dGNEd3dkcngxNmVvQkpRWEZpQWxXTmZRdjlKMDlDcFQ5OEsxOVFVem9tbGFqb09EZEgwbVNwTHM5Vk5aQ05DbTA0eUJKZHBGTjd4NlY0QTFCVUtOVTNGYmNVUzlCenhJZ0QxUTZEMG95bm9NeVlLWFo0TmgxS2hnSzFZakR2WHM1RTBjeXBDeGtYRDNkc1hYOFRId2NYTEN6a1hMNkJseDZydmRqUzNwQWRnNGxNci9JTjZ3VCtvVjRYM3g4MWRnUTRCZ1Rydm5mdmpPR3h0eFpqeWJwTGVBSHBxUUduVE5KRkloQzdQREVDWFovUVhTU0I2V0lZbTlhTDhmQ2dWQ3N6ZG4xeG4yMy9JTkxRTzZJU3A2emZCMGJtUnp2dTJFZ2xDb3lmRHR0ejVBcFZTaVlQclZzUER4dytCNGJwVmtEVGFTanZyZmQ5VSsxbFIzUXVOVnArUnNCR0xNV0RxREhSNVZuZHVVaW1Wa0grN1QvdTZ1akczY2x3azhtN2tvRk53UHhUazNjV2FpZVBSeE1NREE2Yk5RQ3YvQUFEcUc5bWpPN1ppemFUeGlGcTVCczV1VGZYLyt6eHNKRVEyRmVQRXlkVVZNYXNUS3kzeEwrMFhodlpkQXRHZ3pJcVBwKzlqMnRjUFd6R01IbDF0eDZGRzJLVHBPcS8xclFScC9oeUhoazU2cTdZQlFKTVc3b2pmY3dDQ0lFQmlYMXBVSStmQ0JYUjh1aGNhTkZhdllHcktYZWZkeUVIUW9DSG9GTndQQU5CLzRsUnNXemdQSFlLNjZhd1dsZFY5U01Xa3pCeVo5Y3l1cWRaUnZtQUFHY2RyendjQk1POEtNQTlMRTR2bEs3K1lNczFXTjgyWWM2OW40K3NQbDZENzg4UGg0dW1GSDlZbjRzYmxTd2daSDFPdEowQ21RRk9HMmRwaTBSemowSkpaYXh3QzVoT0xkN0t2R2V3SlZWSlVhUEFtME54WWF5eWFTeHpXSnBWU1dlM3FmN1hGRk9LUUt6NUVWa3FBb0xPSzQ5eTBHZnBHVGNUQnRSL2pueE8vSVRSNk1zSm54UEhKTnhGWnJBYzF3cldVcEllc202a2tQYWFDaVErUmxkSTBldHk3L0FPYy9pbFo1MnNxcFJMSlNldVFuTFFPS3FVU3hZV0ZWdjNFaklpSWlNd2ZFeDhpSzVXYm5RM25wczB3Y05wTURKdzJVL3QrK1NhUWh6NzlCTGV2WFRYV01JbUlpSWhxQkU4ckUxbXBLK2xuNE43QjU0SFhDSUtBRzFjdUlUUjZVaDJOaW9pSWlLaDJNUEVoc2tJcWxRcHBCL2JyTkg4c0tTcUVJQWdveUx1cnJRZ2pFb253d3J5RmFPaWl2ekVhRVJFUmtibmdWamNpSzNUNXpKOFEyOW1oUTJDUTlyMzlINjNBeWUvMlEyUmppNERld1VZY0hSRVJFVkhOWStKRFpJVmErUWNnTW1HcGRtVUhBTUpmalVYNHE3RkdIQlVSRVJGUjdlRldOeUlyVlZselBTSWlJaUpMd3NTSGlJaUlpSWdzSGhNZklpSWlJaUt5ZUV4OGlJaUlpSWpJNGpIeElTSWlJaUlpaThmRWg0aUlpSWlJTEI0VEh5SWlJaUlpc25oTWZJaUlpSWlJeU9JeDhTRWlJaUlpSW92SHhJZUlpSWlJaUN3ZUV4OGlJaUlpSXJKNFRIeUlpSWlJaU1qaU1mRWhJaUlpSWlLTHg4U0hpSWlJaUlnc0hoTWZJaUlpSWlLeWVFeDhpSWlJaUlqSTRwbDc0cE1QQUlYNS94bDdIRmF2dUxCQTg3TFFtT01nSWlJaUl0TEhyQk1mUVJCT0EwRDJsVXhqRDhYcTNicWVCUUFRQklIL000aUlpSWpJNUpoMTRnTWdFUUQySkM1QjFvVU1GQlhrRzNzOFZxZTRzQURYTHAzRDNzK1dhdDdhYnN6eEVCRVJFUkhwSXpMMkFCNlJSQ3FWN2hlSlJIMk1QUkFDQUtRV0ZSVTlmZnIwNldKakQ2U3V5V1F5d2Roam9Jcmtjcm01ejNIVndqZzBUZFlXaHdCajBWUlpXeXd5RGsyVE1lUFEzRmQ4U3RMUzB2b0xnakFId0NrQUJaVjlnR3Bjb1NBSVp3UkJXR0N0U1E4QUNJTHdxN0hIUUJYOGFld0IxRFhHb1VteXVqZ0VHSXNteXVwaWtYRm9rcXd1RG9t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oTTFQOEFTVnV5Q2F4SkdaZ0FBQUFBU1VWT1JLNUNZSUk9IiwKCSJUaGVtZSIgOiAiIiwKCSJUeXBlIiA6ICJmbG93IiwKCSJWZXJzaW9uIiA6ICIyMSIKfQo="/>
    </extobj>
  </extobjs>
</s:customData>
</file>

<file path=customXml/itemProps7.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14909</Words>
  <Application>WPS 演示</Application>
  <PresentationFormat>宽屏</PresentationFormat>
  <Paragraphs>1607</Paragraphs>
  <Slides>74</Slides>
  <Notes>61</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74</vt:i4>
      </vt:variant>
    </vt:vector>
  </HeadingPairs>
  <TitlesOfParts>
    <vt:vector size="91" baseType="lpstr">
      <vt:lpstr>Arial</vt:lpstr>
      <vt:lpstr>宋体</vt:lpstr>
      <vt:lpstr>Wingdings</vt:lpstr>
      <vt:lpstr>微软雅黑</vt:lpstr>
      <vt:lpstr>Calibri</vt:lpstr>
      <vt:lpstr>Arial</vt:lpstr>
      <vt:lpstr>Arial Unicode MS</vt:lpstr>
      <vt:lpstr>Calibri Light</vt:lpstr>
      <vt:lpstr>Calibri</vt:lpstr>
      <vt:lpstr>等线</vt:lpstr>
      <vt:lpstr>等线</vt:lpstr>
      <vt:lpstr>Times New Roman</vt:lpstr>
      <vt:lpstr>华文黑体</vt:lpstr>
      <vt:lpstr>黑体</vt:lpstr>
      <vt:lpstr>Cambria Math</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大学Goal工作室</dc:creator>
  <cp:lastModifiedBy>武怡琼</cp:lastModifiedBy>
  <cp:revision>2059</cp:revision>
  <dcterms:created xsi:type="dcterms:W3CDTF">2016-04-10T11:44:00Z</dcterms:created>
  <dcterms:modified xsi:type="dcterms:W3CDTF">2022-03-14T07:45:15Z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691034C870E04DEBA3FDBA3C66B40B39</vt:lpwstr>
  </property>
  <property fmtid="{D5CDD505-2E9C-101B-9397-08002B2CF9AE}" pid="3" name="KSOProductBuildVer">
    <vt:lpwstr>2052-11.1.0.11365</vt:lpwstr>
  </property>
</Properties>
</file>